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53"/>
  </p:notesMasterIdLst>
  <p:sldIdLst>
    <p:sldId id="256" r:id="rId3"/>
    <p:sldId id="459" r:id="rId4"/>
    <p:sldId id="458" r:id="rId5"/>
    <p:sldId id="457" r:id="rId6"/>
    <p:sldId id="456" r:id="rId7"/>
    <p:sldId id="453" r:id="rId8"/>
    <p:sldId id="411"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34" r:id="rId32"/>
    <p:sldId id="435" r:id="rId33"/>
    <p:sldId id="436" r:id="rId34"/>
    <p:sldId id="437" r:id="rId35"/>
    <p:sldId id="438" r:id="rId36"/>
    <p:sldId id="439" r:id="rId37"/>
    <p:sldId id="440" r:id="rId38"/>
    <p:sldId id="441" r:id="rId39"/>
    <p:sldId id="442" r:id="rId40"/>
    <p:sldId id="443" r:id="rId41"/>
    <p:sldId id="444" r:id="rId42"/>
    <p:sldId id="445" r:id="rId43"/>
    <p:sldId id="446" r:id="rId44"/>
    <p:sldId id="447" r:id="rId45"/>
    <p:sldId id="448" r:id="rId46"/>
    <p:sldId id="449" r:id="rId47"/>
    <p:sldId id="450" r:id="rId48"/>
    <p:sldId id="451" r:id="rId49"/>
    <p:sldId id="452" r:id="rId50"/>
    <p:sldId id="409" r:id="rId51"/>
    <p:sldId id="410" r:id="rId5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15/01/2018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Image 8"/>
          <p:cNvPicPr>
            <a:picLocks noChangeAspect="1"/>
          </p:cNvPicPr>
          <p:nvPr userDrawn="1"/>
        </p:nvPicPr>
        <p:blipFill>
          <a:blip r:embed="rId3"/>
          <a:stretch>
            <a:fillRect/>
          </a:stretch>
        </p:blipFill>
        <p:spPr>
          <a:xfrm>
            <a:off x="3542917" y="2243779"/>
            <a:ext cx="2058166" cy="846714"/>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1/15/2018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1/15/2018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1/15/2018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1/15/2018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1/15/2018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1/15/2018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1/15/2018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Image 7"/>
          <p:cNvPicPr>
            <a:picLocks noChangeAspect="1"/>
          </p:cNvPicPr>
          <p:nvPr userDrawn="1"/>
        </p:nvPicPr>
        <p:blipFill>
          <a:blip r:embed="rId3"/>
          <a:stretch>
            <a:fillRect/>
          </a:stretch>
        </p:blipFill>
        <p:spPr>
          <a:xfrm>
            <a:off x="7572471" y="231292"/>
            <a:ext cx="1327054" cy="545940"/>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1/15/2018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1/15/2018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1/15/2018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1/15/2018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1/15/2018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1/15/2018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1/15/2018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1/15/2018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fr-F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1/15/2018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29.12.2017</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Lot 1.1 Roscosmos</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164411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3" name="Image 2"/>
          <p:cNvPicPr>
            <a:picLocks noChangeAspect="1"/>
          </p:cNvPicPr>
          <p:nvPr/>
        </p:nvPicPr>
        <p:blipFill>
          <a:blip r:embed="rId2"/>
          <a:stretch>
            <a:fillRect/>
          </a:stretch>
        </p:blipFill>
        <p:spPr>
          <a:xfrm>
            <a:off x="825500" y="1270000"/>
            <a:ext cx="7377135" cy="5027496"/>
          </a:xfrm>
          <a:prstGeom prst="rect">
            <a:avLst/>
          </a:prstGeom>
        </p:spPr>
      </p:pic>
    </p:spTree>
    <p:extLst>
      <p:ext uri="{BB962C8B-B14F-4D97-AF65-F5344CB8AC3E}">
        <p14:creationId xmlns:p14="http://schemas.microsoft.com/office/powerpoint/2010/main" val="3643901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AG-1</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1889490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AL YAH 3</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314718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AZERSPACE 2</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86574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BSAT-4a</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4122042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CFH 2018</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2429983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CFH 2019</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257086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CFH 2020</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3940249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DSN-1</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14965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Frais Fixes</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1913529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GSAT 11</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2618229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GSAT 17</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2654658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GX5</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3844682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HELLASAT 4</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2579377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HORIZONS-3e</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2717118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HS3-IS satellite</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3861380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HYLAS 4</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535722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Intelsat 37e</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1834282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INTELSAT 39</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162919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JCSAT-17</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1119202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KOREASAT 7</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4161086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O3B-F4</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1953979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O3B-F5</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2583332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ONEWEB</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3229281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ONEWEB DSA</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1103128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ONEWEB_DSA2</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1244231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SES 15</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1437818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SGDC</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3373185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Sky BRASIL</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78886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558" y="1249362"/>
            <a:ext cx="6143630" cy="538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Soyouz Lot 2.2</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2596725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Soyuz Lot 2.1</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2637362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STAR ONE D2</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2419240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T-16 SATELLITE</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1548191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TELKOM 3S</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3507375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USD Coiffes</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1570622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VEGA Batch 3</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1817137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VIASAT-2</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1063522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VIASAT-3X</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3405021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1165602"/>
            <a:ext cx="6445250" cy="551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3" name="Image 2"/>
          <p:cNvPicPr>
            <a:picLocks noChangeAspect="1"/>
          </p:cNvPicPr>
          <p:nvPr/>
        </p:nvPicPr>
        <p:blipFill>
          <a:blip r:embed="rId2"/>
          <a:stretch>
            <a:fillRect/>
          </a:stretch>
        </p:blipFill>
        <p:spPr>
          <a:xfrm>
            <a:off x="825500" y="1270000"/>
            <a:ext cx="7377135" cy="5027496"/>
          </a:xfrm>
          <a:prstGeom prst="rect">
            <a:avLst/>
          </a:prstGeom>
        </p:spPr>
      </p:pic>
    </p:spTree>
    <p:extLst>
      <p:ext uri="{BB962C8B-B14F-4D97-AF65-F5344CB8AC3E}">
        <p14:creationId xmlns:p14="http://schemas.microsoft.com/office/powerpoint/2010/main" val="302361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CHF Coiffes</a:t>
            </a:r>
            <a:endParaRPr lang="en-US"/>
          </a:p>
        </p:txBody>
      </p:sp>
      <p:pic>
        <p:nvPicPr>
          <p:cNvPr id="3" name="Image 2"/>
          <p:cNvPicPr>
            <a:picLocks noChangeAspect="1"/>
          </p:cNvPicPr>
          <p:nvPr/>
        </p:nvPicPr>
        <p:blipFill>
          <a:blip r:embed="rId2"/>
          <a:stretch>
            <a:fillRect/>
          </a:stretch>
        </p:blipFill>
        <p:spPr>
          <a:xfrm>
            <a:off x="825500" y="1270000"/>
            <a:ext cx="7378659" cy="5029020"/>
          </a:xfrm>
          <a:prstGeom prst="rect">
            <a:avLst/>
          </a:prstGeom>
        </p:spPr>
      </p:pic>
    </p:spTree>
    <p:extLst>
      <p:ext uri="{BB962C8B-B14F-4D97-AF65-F5344CB8AC3E}">
        <p14:creationId xmlns:p14="http://schemas.microsoft.com/office/powerpoint/2010/main" val="379671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Synthesis</a:t>
            </a:r>
            <a:endParaRPr lang="en-US"/>
          </a:p>
        </p:txBody>
      </p:sp>
      <p:pic>
        <p:nvPicPr>
          <p:cNvPr id="3" name="Image 2"/>
          <p:cNvPicPr>
            <a:picLocks noChangeAspect="1"/>
          </p:cNvPicPr>
          <p:nvPr/>
        </p:nvPicPr>
        <p:blipFill>
          <a:blip r:embed="rId2"/>
          <a:stretch>
            <a:fillRect/>
          </a:stretch>
        </p:blipFill>
        <p:spPr>
          <a:xfrm>
            <a:off x="825500" y="1270000"/>
            <a:ext cx="7377135" cy="5027496"/>
          </a:xfrm>
          <a:prstGeom prst="rect">
            <a:avLst/>
          </a:prstGeom>
        </p:spPr>
      </p:pic>
    </p:spTree>
    <p:extLst>
      <p:ext uri="{BB962C8B-B14F-4D97-AF65-F5344CB8AC3E}">
        <p14:creationId xmlns:p14="http://schemas.microsoft.com/office/powerpoint/2010/main" val="367341601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611</Words>
  <Application>Microsoft Office PowerPoint</Application>
  <PresentationFormat>Affichage à l'écran (4:3)</PresentationFormat>
  <Paragraphs>101</Paragraphs>
  <Slides>50</Slides>
  <Notes>0</Notes>
  <HiddenSlides>0</HiddenSlides>
  <MMClips>0</MMClips>
  <ScaleCrop>false</ScaleCrop>
  <HeadingPairs>
    <vt:vector size="4" baseType="variant">
      <vt:variant>
        <vt:lpstr>Thème</vt:lpstr>
      </vt:variant>
      <vt:variant>
        <vt:i4>2</vt:i4>
      </vt:variant>
      <vt:variant>
        <vt:lpstr>Titres des diapositives</vt:lpstr>
      </vt:variant>
      <vt:variant>
        <vt:i4>50</vt:i4>
      </vt:variant>
    </vt:vector>
  </HeadingPairs>
  <TitlesOfParts>
    <vt:vector size="52" baseType="lpstr">
      <vt:lpstr>Inspiration</vt:lpstr>
      <vt:lpstr>1_Inspiration</vt:lpstr>
      <vt:lpstr> Global Hedge Position</vt:lpstr>
      <vt:lpstr>Contents</vt:lpstr>
      <vt:lpstr> </vt:lpstr>
      <vt:lpstr>Hedging Summary</vt:lpstr>
      <vt:lpstr>Hedging Performance</vt:lpstr>
      <vt:lpstr> </vt:lpstr>
      <vt:lpstr>EURCHF - Synthesis</vt:lpstr>
      <vt:lpstr>EURCHF - CHF Coiffes</vt:lpstr>
      <vt:lpstr>EURRUB - Synthesis</vt:lpstr>
      <vt:lpstr>EURRUB - Lot 1.1 Roscosmos</vt:lpstr>
      <vt:lpstr>EURUSD - Synthesis</vt:lpstr>
      <vt:lpstr>EURUSD - AG-1</vt:lpstr>
      <vt:lpstr>EURUSD - AL YAH 3</vt:lpstr>
      <vt:lpstr>EURUSD - AZERSPACE 2</vt:lpstr>
      <vt:lpstr>EURUSD - BSAT-4a</vt:lpstr>
      <vt:lpstr>EURUSD - CFH 2018</vt:lpstr>
      <vt:lpstr>EURUSD - CFH 2019</vt:lpstr>
      <vt:lpstr>EURUSD - CFH 2020</vt:lpstr>
      <vt:lpstr>EURUSD - DSN-1</vt:lpstr>
      <vt:lpstr>EURUSD - Frais Fixes</vt:lpstr>
      <vt:lpstr>EURUSD - GSAT 11</vt:lpstr>
      <vt:lpstr>EURUSD - GSAT 17</vt:lpstr>
      <vt:lpstr>EURUSD - GX5</vt:lpstr>
      <vt:lpstr>EURUSD - HELLASAT 4</vt:lpstr>
      <vt:lpstr>EURUSD - HORIZONS-3e</vt:lpstr>
      <vt:lpstr>EURUSD - HS3-IS satellite</vt:lpstr>
      <vt:lpstr>EURUSD - HYLAS 4</vt:lpstr>
      <vt:lpstr>EURUSD - Intelsat 37e</vt:lpstr>
      <vt:lpstr>EURUSD - INTELSAT 39</vt:lpstr>
      <vt:lpstr>EURUSD - JCSAT-17</vt:lpstr>
      <vt:lpstr>EURUSD - KOREASAT 7</vt:lpstr>
      <vt:lpstr>EURUSD - O3B-F4</vt:lpstr>
      <vt:lpstr>EURUSD - O3B-F5</vt:lpstr>
      <vt:lpstr>EURUSD - ONEWEB</vt:lpstr>
      <vt:lpstr>EURUSD - ONEWEB DSA</vt:lpstr>
      <vt:lpstr>EURUSD - ONEWEB_DSA2</vt:lpstr>
      <vt:lpstr>EURUSD - SES 15</vt:lpstr>
      <vt:lpstr>EURUSD - SGDC</vt:lpstr>
      <vt:lpstr>EURUSD - Sky BRASIL</vt:lpstr>
      <vt:lpstr>EURUSD - Soyouz Lot 2.2</vt:lpstr>
      <vt:lpstr>EURUSD - Soyuz Lot 2.1</vt:lpstr>
      <vt:lpstr>EURUSD - STAR ONE D2</vt:lpstr>
      <vt:lpstr>EURUSD - T-16 SATELLITE</vt:lpstr>
      <vt:lpstr>EURUSD - TELKOM 3S</vt:lpstr>
      <vt:lpstr>EURUSD - USD Coiffes</vt:lpstr>
      <vt:lpstr>EURUSD - VEGA Batch 3</vt:lpstr>
      <vt:lpstr>EURUSD - VIASAT-2</vt:lpstr>
      <vt:lpstr>EURUSD - VIASAT-3X</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702</cp:revision>
  <cp:lastPrinted>2012-02-01T10:00:25Z</cp:lastPrinted>
  <dcterms:created xsi:type="dcterms:W3CDTF">2010-04-23T15:09:35Z</dcterms:created>
  <dcterms:modified xsi:type="dcterms:W3CDTF">2018-01-15T12:37:36Z</dcterms:modified>
</cp:coreProperties>
</file>