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506" r:id="rId8"/>
    <p:sldId id="505" r:id="rId9"/>
    <p:sldId id="504" r:id="rId10"/>
    <p:sldId id="470" r:id="rId11"/>
    <p:sldId id="456" r:id="rId12"/>
    <p:sldId id="497" r:id="rId13"/>
    <p:sldId id="499" r:id="rId14"/>
    <p:sldId id="500" r:id="rId15"/>
    <p:sldId id="501" r:id="rId16"/>
    <p:sldId id="502" r:id="rId17"/>
    <p:sldId id="503" r:id="rId18"/>
    <p:sldId id="398" r:id="rId19"/>
    <p:sldId id="399"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13/02/2020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7"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38538" y="2714625"/>
            <a:ext cx="2066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2/13/2020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2/13/2020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2/13/2020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2/13/2020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2/13/2020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2/13/2020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2/13/2020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2/13/2020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8338" y="293688"/>
            <a:ext cx="1871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2/13/2020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2/13/2020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2/13/2020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2/13/2020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2/13/2020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2/13/2020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2/13/2020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2/13/2020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2/13/2020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2/13/2020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2/13/2020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2/13/2020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2/13/2020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2/13/2020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2/13/2020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2/13/2020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2/13/2020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2/13/2020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2/13/2020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2/13/2020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2/13/2020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2/13/2020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2/13/2020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2/13/2020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2/13/2020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2/13/2020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31/01/2020</a:t>
            </a:r>
          </a:p>
        </p:txBody>
      </p:sp>
      <p:sp>
        <p:nvSpPr>
          <p:cNvPr id="7" name="Rectangle 4"/>
          <p:cNvSpPr>
            <a:spLocks noChangeArrowheads="1"/>
          </p:cNvSpPr>
          <p:nvPr/>
        </p:nvSpPr>
        <p:spPr bwMode="auto">
          <a:xfrm>
            <a:off x="1789113" y="6057781"/>
            <a:ext cx="591661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a:t>
            </a:r>
          </a:p>
          <a:p>
            <a:pPr marL="342900" indent="-342900" algn="ctr" defTabSz="914400">
              <a:spcBef>
                <a:spcPct val="20000"/>
              </a:spcBef>
            </a:pPr>
            <a:r>
              <a:rPr lang="fr-FR" sz="1000" i="1" dirty="0">
                <a:solidFill>
                  <a:srgbClr val="302421"/>
                </a:solidFill>
                <a:latin typeface="Calibri" pitchFamily="34" charset="0"/>
              </a:rPr>
              <a:t>Indépendant Financial </a:t>
            </a:r>
            <a:r>
              <a:rPr lang="fr-FR" sz="1000" i="1" dirty="0" err="1">
                <a:solidFill>
                  <a:srgbClr val="302421"/>
                </a:solidFill>
                <a:latin typeface="Calibri" pitchFamily="34" charset="0"/>
              </a:rPr>
              <a:t>Advisor</a:t>
            </a:r>
            <a:endParaRPr lang="fr-FR" sz="1000" i="1" dirty="0">
              <a:solidFill>
                <a:srgbClr val="302421"/>
              </a:solidFill>
              <a:latin typeface="Calibri" pitchFamily="34" charset="0"/>
            </a:endParaRPr>
          </a:p>
          <a:p>
            <a:pPr marL="342900" indent="-342900" algn="ctr" defTabSz="914400">
              <a:spcBef>
                <a:spcPct val="20000"/>
              </a:spcBef>
            </a:pPr>
            <a:r>
              <a:rPr lang="fr-FR" sz="1000" i="1" dirty="0" err="1">
                <a:solidFill>
                  <a:srgbClr val="302421"/>
                </a:solidFill>
                <a:latin typeface="Calibri" pitchFamily="34" charset="0"/>
              </a:rPr>
              <a:t>Member</a:t>
            </a:r>
            <a:r>
              <a:rPr lang="fr-FR" sz="1000" i="1" dirty="0">
                <a:solidFill>
                  <a:srgbClr val="302421"/>
                </a:solidFill>
                <a:latin typeface="Calibri" pitchFamily="34" charset="0"/>
              </a:rPr>
              <a:t> of the ANACOFI CIF - Association  </a:t>
            </a:r>
            <a:r>
              <a:rPr lang="fr-FR" sz="1000" i="1" dirty="0" err="1">
                <a:solidFill>
                  <a:srgbClr val="302421"/>
                </a:solidFill>
                <a:latin typeface="Calibri" pitchFamily="34" charset="0"/>
              </a:rPr>
              <a:t>recognized</a:t>
            </a:r>
            <a:r>
              <a:rPr lang="fr-FR" sz="1000" i="1" dirty="0">
                <a:solidFill>
                  <a:srgbClr val="302421"/>
                </a:solidFill>
                <a:latin typeface="Calibri" pitchFamily="34" charset="0"/>
              </a:rPr>
              <a:t> by  the AMF  (French </a:t>
            </a:r>
            <a:r>
              <a:rPr lang="fr-FR" sz="1000" i="1" dirty="0" err="1">
                <a:solidFill>
                  <a:srgbClr val="302421"/>
                </a:solidFill>
                <a:latin typeface="Calibri" pitchFamily="34" charset="0"/>
              </a:rPr>
              <a:t>Market</a:t>
            </a:r>
            <a:r>
              <a:rPr lang="fr-FR" sz="1000" i="1" dirty="0">
                <a:solidFill>
                  <a:srgbClr val="302421"/>
                </a:solidFill>
                <a:latin typeface="Calibri" pitchFamily="34" charset="0"/>
              </a:rPr>
              <a:t> </a:t>
            </a:r>
            <a:r>
              <a:rPr lang="fr-FR" sz="1000" i="1" dirty="0" err="1">
                <a:solidFill>
                  <a:srgbClr val="302421"/>
                </a:solidFill>
                <a:latin typeface="Calibri" pitchFamily="34" charset="0"/>
              </a:rPr>
              <a:t>Authority</a:t>
            </a:r>
            <a:r>
              <a:rPr lang="fr-FR" sz="1000" i="1" dirty="0">
                <a:solidFill>
                  <a:srgbClr val="302421"/>
                </a:solidFill>
                <a:latin typeface="Calibri" pitchFamily="34" charset="0"/>
              </a:rPr>
              <a:t>)</a:t>
            </a:r>
          </a:p>
          <a:p>
            <a:pPr marL="342900" indent="-342900" algn="ctr" defTabSz="914400">
              <a:spcBef>
                <a:spcPct val="20000"/>
              </a:spcBef>
            </a:pPr>
            <a:r>
              <a:rPr lang="fr-FR" sz="1000" i="1" dirty="0">
                <a:solidFill>
                  <a:srgbClr val="302421"/>
                </a:solidFill>
                <a:latin typeface="Calibri" pitchFamily="34" charset="0"/>
              </a:rPr>
              <a:t>ORIAS N° 13000716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F7469CE8-0A11-432B-8C4B-14653DB7F4C0}"/>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761187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813A0244-FB88-480B-BF61-BE75D240068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10474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16-June 17</a:t>
            </a:r>
          </a:p>
        </p:txBody>
      </p:sp>
      <p:pic>
        <p:nvPicPr>
          <p:cNvPr id="3" name="EURUSD_ImageALLOC">
            <a:extLst>
              <a:ext uri="{FF2B5EF4-FFF2-40B4-BE49-F238E27FC236}">
                <a16:creationId xmlns:a16="http://schemas.microsoft.com/office/drawing/2014/main" id="{2CCC0EE9-7C33-4872-AA44-F4383C651BE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88B00E28-D3B5-4A70-A02E-9825D4AEE72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29124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17-June 18</a:t>
            </a:r>
          </a:p>
        </p:txBody>
      </p:sp>
      <p:pic>
        <p:nvPicPr>
          <p:cNvPr id="3" name="EURUSD_ImageALLOC">
            <a:extLst>
              <a:ext uri="{FF2B5EF4-FFF2-40B4-BE49-F238E27FC236}">
                <a16:creationId xmlns:a16="http://schemas.microsoft.com/office/drawing/2014/main" id="{9CB7D90A-9E20-4F5A-BA20-1955DDDD280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B2D33599-B4DA-4D09-BF7C-8923CF63B64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69229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18-June 19</a:t>
            </a:r>
          </a:p>
        </p:txBody>
      </p:sp>
      <p:pic>
        <p:nvPicPr>
          <p:cNvPr id="3" name="EURUSD_ImageALLOC">
            <a:extLst>
              <a:ext uri="{FF2B5EF4-FFF2-40B4-BE49-F238E27FC236}">
                <a16:creationId xmlns:a16="http://schemas.microsoft.com/office/drawing/2014/main" id="{339BF16D-4F76-4F11-B12A-20686021744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AC2DDE5F-7E91-492A-8816-6CD96DA326A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80414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19-June 20</a:t>
            </a:r>
          </a:p>
        </p:txBody>
      </p:sp>
      <p:pic>
        <p:nvPicPr>
          <p:cNvPr id="3" name="EURUSD_ImageALLOC">
            <a:extLst>
              <a:ext uri="{FF2B5EF4-FFF2-40B4-BE49-F238E27FC236}">
                <a16:creationId xmlns:a16="http://schemas.microsoft.com/office/drawing/2014/main" id="{313752FD-576B-4FA7-A91D-7354096041B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6114B910-2B70-4E14-BB30-1541C5BC0CC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51576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20-June 21</a:t>
            </a:r>
          </a:p>
        </p:txBody>
      </p:sp>
      <p:pic>
        <p:nvPicPr>
          <p:cNvPr id="3" name="EURUSD_ImageALLOC">
            <a:extLst>
              <a:ext uri="{FF2B5EF4-FFF2-40B4-BE49-F238E27FC236}">
                <a16:creationId xmlns:a16="http://schemas.microsoft.com/office/drawing/2014/main" id="{BF86A113-C87F-47B1-B164-C1771A83314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118C28DF-2576-446B-9723-FF34BD6991F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26788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a:solidFill>
                  <a:srgbClr val="302421"/>
                </a:solidFill>
                <a:latin typeface="Calibri" pitchFamily="34" charset="0"/>
                <a:cs typeface="Calibri" pitchFamily="34" charset="0"/>
              </a:rPr>
              <a:t>1214 Vernier </a:t>
            </a:r>
            <a:r>
              <a:rPr lang="fr-FR" kern="0" dirty="0">
                <a:solidFill>
                  <a:srgbClr val="302421"/>
                </a:solidFill>
                <a:latin typeface="Calibri" pitchFamily="34" charset="0"/>
                <a:cs typeface="Calibri" pitchFamily="34" charset="0"/>
              </a:rPr>
              <a:t>-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01A3C710-8197-4B78-B82D-12338DF493EF}"/>
              </a:ext>
            </a:extLst>
          </p:cNvPr>
          <p:cNvPicPr>
            <a:picLocks noChangeAspect="1"/>
          </p:cNvPicPr>
          <p:nvPr/>
        </p:nvPicPr>
        <p:blipFill>
          <a:blip r:embed="rId2"/>
          <a:stretch>
            <a:fillRect/>
          </a:stretch>
        </p:blipFill>
        <p:spPr>
          <a:xfrm>
            <a:off x="127000" y="1524000"/>
            <a:ext cx="8890000" cy="132521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DDA03B7A-F34F-4A68-926C-3E141B7467B7}"/>
              </a:ext>
            </a:extLst>
          </p:cNvPr>
          <p:cNvPicPr>
            <a:picLocks noChangeAspect="1"/>
          </p:cNvPicPr>
          <p:nvPr/>
        </p:nvPicPr>
        <p:blipFill>
          <a:blip r:embed="rId2"/>
          <a:stretch>
            <a:fillRect/>
          </a:stretch>
        </p:blipFill>
        <p:spPr>
          <a:xfrm>
            <a:off x="127000" y="1524000"/>
            <a:ext cx="8890000" cy="134497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E9460CE-01D4-4479-933C-B8A02146335E}"/>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id="{2313214B-6685-40B3-A604-602AE785DA24}"/>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2200510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9F9C09B0-CAC2-41A5-A5D2-9A2B6B541815}"/>
              </a:ext>
            </a:extLst>
          </p:cNvPr>
          <p:cNvPicPr>
            <a:picLocks noChangeAspect="1"/>
          </p:cNvPicPr>
          <p:nvPr/>
        </p:nvPicPr>
        <p:blipFill>
          <a:blip r:embed="rId2"/>
          <a:stretch>
            <a:fillRect/>
          </a:stretch>
        </p:blipFill>
        <p:spPr>
          <a:xfrm>
            <a:off x="4445000" y="1270000"/>
            <a:ext cx="3966900" cy="1651000"/>
          </a:xfrm>
          <a:prstGeom prst="rect">
            <a:avLst/>
          </a:prstGeom>
        </p:spPr>
      </p:pic>
      <p:pic>
        <p:nvPicPr>
          <p:cNvPr id="5" name="Image 4">
            <a:extLst>
              <a:ext uri="{FF2B5EF4-FFF2-40B4-BE49-F238E27FC236}">
                <a16:creationId xmlns:a16="http://schemas.microsoft.com/office/drawing/2014/main" id="{00F588D5-0BCC-4B44-8385-6DFA0D635606}"/>
              </a:ext>
            </a:extLst>
          </p:cNvPr>
          <p:cNvPicPr>
            <a:picLocks noChangeAspect="1"/>
          </p:cNvPicPr>
          <p:nvPr/>
        </p:nvPicPr>
        <p:blipFill>
          <a:blip r:embed="rId3"/>
          <a:stretch>
            <a:fillRect/>
          </a:stretch>
        </p:blipFill>
        <p:spPr>
          <a:xfrm>
            <a:off x="4445000" y="3175000"/>
            <a:ext cx="3954446" cy="1651000"/>
          </a:xfrm>
          <a:prstGeom prst="rect">
            <a:avLst/>
          </a:prstGeom>
        </p:spPr>
      </p:pic>
      <p:pic>
        <p:nvPicPr>
          <p:cNvPr id="6" name="Image 5">
            <a:extLst>
              <a:ext uri="{FF2B5EF4-FFF2-40B4-BE49-F238E27FC236}">
                <a16:creationId xmlns:a16="http://schemas.microsoft.com/office/drawing/2014/main" id="{6A02D7DD-B798-46F7-98E4-684768D64010}"/>
              </a:ext>
            </a:extLst>
          </p:cNvPr>
          <p:cNvPicPr>
            <a:picLocks noChangeAspect="1"/>
          </p:cNvPicPr>
          <p:nvPr/>
        </p:nvPicPr>
        <p:blipFill>
          <a:blip r:embed="rId4"/>
          <a:stretch>
            <a:fillRect/>
          </a:stretch>
        </p:blipFill>
        <p:spPr>
          <a:xfrm>
            <a:off x="4445000" y="5080000"/>
            <a:ext cx="3920967" cy="1651000"/>
          </a:xfrm>
          <a:prstGeom prst="rect">
            <a:avLst/>
          </a:prstGeom>
        </p:spPr>
      </p:pic>
    </p:spTree>
    <p:extLst>
      <p:ext uri="{BB962C8B-B14F-4D97-AF65-F5344CB8AC3E}">
        <p14:creationId xmlns:p14="http://schemas.microsoft.com/office/powerpoint/2010/main" val="2071483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52B9B81-D5A0-4CA8-9E67-6BE3D608791A}"/>
              </a:ext>
            </a:extLst>
          </p:cNvPr>
          <p:cNvPicPr>
            <a:picLocks noChangeAspect="1"/>
          </p:cNvPicPr>
          <p:nvPr/>
        </p:nvPicPr>
        <p:blipFill>
          <a:blip r:embed="rId2"/>
          <a:stretch>
            <a:fillRect/>
          </a:stretch>
        </p:blipFill>
        <p:spPr>
          <a:xfrm>
            <a:off x="254000" y="2540000"/>
            <a:ext cx="8636000" cy="4126141"/>
          </a:xfrm>
          <a:prstGeom prst="rect">
            <a:avLst/>
          </a:prstGeom>
        </p:spPr>
      </p:pic>
    </p:spTree>
    <p:extLst>
      <p:ext uri="{BB962C8B-B14F-4D97-AF65-F5344CB8AC3E}">
        <p14:creationId xmlns:p14="http://schemas.microsoft.com/office/powerpoint/2010/main" val="755406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5671</TotalTime>
  <Words>695</Words>
  <Application>Microsoft Office PowerPoint</Application>
  <PresentationFormat>Affichage à l'écran (4:3)</PresentationFormat>
  <Paragraphs>71</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MTM Analysis CCY/Volume effect (Graph)</vt:lpstr>
      <vt:lpstr>MTM Analysis CCY/Volume effect (Table)</vt:lpstr>
      <vt:lpstr> </vt:lpstr>
      <vt:lpstr>EURUSD - Historical &amp; Planned</vt:lpstr>
      <vt:lpstr>EURUSD - Synthesis</vt:lpstr>
      <vt:lpstr>EURUSD - FY July 16-June 17</vt:lpstr>
      <vt:lpstr>EURUSD - FY July 17-June 18</vt:lpstr>
      <vt:lpstr>EURUSD - FY July 18-June 19</vt:lpstr>
      <vt:lpstr>EURUSD - FY July 19-June 20</vt:lpstr>
      <vt:lpstr>EURUSD - FY July 20-June 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695</cp:revision>
  <cp:lastPrinted>2012-02-01T10:00:25Z</cp:lastPrinted>
  <dcterms:created xsi:type="dcterms:W3CDTF">2010-04-23T15:09:35Z</dcterms:created>
  <dcterms:modified xsi:type="dcterms:W3CDTF">2020-02-13T10:02:31Z</dcterms:modified>
</cp:coreProperties>
</file>