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506" r:id="rId8"/>
    <p:sldId id="505" r:id="rId9"/>
    <p:sldId id="504" r:id="rId10"/>
    <p:sldId id="470" r:id="rId11"/>
    <p:sldId id="456" r:id="rId12"/>
    <p:sldId id="497" r:id="rId13"/>
    <p:sldId id="499" r:id="rId14"/>
    <p:sldId id="500" r:id="rId15"/>
    <p:sldId id="501" r:id="rId16"/>
    <p:sldId id="502" r:id="rId17"/>
    <p:sldId id="503" r:id="rId18"/>
    <p:sldId id="398" r:id="rId19"/>
    <p:sldId id="399"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07/04/2020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7"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38538" y="2714625"/>
            <a:ext cx="2066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4/7/2020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4/7/2020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4/7/2020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8338" y="293688"/>
            <a:ext cx="1871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4/7/2020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4/7/2020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4/7/2020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4/7/2020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4/7/2020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4/7/2020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4/7/2020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31/03/2020</a:t>
            </a:r>
          </a:p>
        </p:txBody>
      </p:sp>
      <p:sp>
        <p:nvSpPr>
          <p:cNvPr id="7" name="Rectangle 4"/>
          <p:cNvSpPr>
            <a:spLocks noChangeArrowheads="1"/>
          </p:cNvSpPr>
          <p:nvPr/>
        </p:nvSpPr>
        <p:spPr bwMode="auto">
          <a:xfrm>
            <a:off x="1789113" y="6057781"/>
            <a:ext cx="591661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a:t>
            </a:r>
          </a:p>
          <a:p>
            <a:pPr marL="342900" indent="-342900" algn="ctr" defTabSz="914400">
              <a:spcBef>
                <a:spcPct val="20000"/>
              </a:spcBef>
            </a:pPr>
            <a:r>
              <a:rPr lang="fr-FR" sz="1000" i="1" dirty="0">
                <a:solidFill>
                  <a:srgbClr val="302421"/>
                </a:solidFill>
                <a:latin typeface="Calibri" pitchFamily="34" charset="0"/>
              </a:rPr>
              <a:t>Indépendant Financial </a:t>
            </a:r>
            <a:r>
              <a:rPr lang="fr-FR" sz="1000" i="1" dirty="0" err="1">
                <a:solidFill>
                  <a:srgbClr val="302421"/>
                </a:solidFill>
                <a:latin typeface="Calibri" pitchFamily="34" charset="0"/>
              </a:rPr>
              <a:t>Advisor</a:t>
            </a:r>
            <a:endParaRPr lang="fr-FR" sz="1000" i="1" dirty="0">
              <a:solidFill>
                <a:srgbClr val="302421"/>
              </a:solidFill>
              <a:latin typeface="Calibri" pitchFamily="34" charset="0"/>
            </a:endParaRPr>
          </a:p>
          <a:p>
            <a:pPr marL="342900" indent="-342900" algn="ctr" defTabSz="914400">
              <a:spcBef>
                <a:spcPct val="20000"/>
              </a:spcBef>
            </a:pPr>
            <a:r>
              <a:rPr lang="fr-FR" sz="1000" i="1" dirty="0" err="1">
                <a:solidFill>
                  <a:srgbClr val="302421"/>
                </a:solidFill>
                <a:latin typeface="Calibri" pitchFamily="34" charset="0"/>
              </a:rPr>
              <a:t>Member</a:t>
            </a:r>
            <a:r>
              <a:rPr lang="fr-FR" sz="1000" i="1" dirty="0">
                <a:solidFill>
                  <a:srgbClr val="302421"/>
                </a:solidFill>
                <a:latin typeface="Calibri" pitchFamily="34" charset="0"/>
              </a:rPr>
              <a:t> of the ANACOFI CIF - Association  </a:t>
            </a:r>
            <a:r>
              <a:rPr lang="fr-FR" sz="1000" i="1" dirty="0" err="1">
                <a:solidFill>
                  <a:srgbClr val="302421"/>
                </a:solidFill>
                <a:latin typeface="Calibri" pitchFamily="34" charset="0"/>
              </a:rPr>
              <a:t>recognized</a:t>
            </a:r>
            <a:r>
              <a:rPr lang="fr-FR" sz="1000" i="1" dirty="0">
                <a:solidFill>
                  <a:srgbClr val="302421"/>
                </a:solidFill>
                <a:latin typeface="Calibri" pitchFamily="34" charset="0"/>
              </a:rPr>
              <a:t> by  the AMF  (French </a:t>
            </a:r>
            <a:r>
              <a:rPr lang="fr-FR" sz="1000" i="1" dirty="0" err="1">
                <a:solidFill>
                  <a:srgbClr val="302421"/>
                </a:solidFill>
                <a:latin typeface="Calibri" pitchFamily="34" charset="0"/>
              </a:rPr>
              <a:t>Market</a:t>
            </a:r>
            <a:r>
              <a:rPr lang="fr-FR" sz="1000" i="1" dirty="0">
                <a:solidFill>
                  <a:srgbClr val="302421"/>
                </a:solidFill>
                <a:latin typeface="Calibri" pitchFamily="34" charset="0"/>
              </a:rPr>
              <a:t> </a:t>
            </a:r>
            <a:r>
              <a:rPr lang="fr-FR" sz="1000" i="1" dirty="0" err="1">
                <a:solidFill>
                  <a:srgbClr val="302421"/>
                </a:solidFill>
                <a:latin typeface="Calibri" pitchFamily="34" charset="0"/>
              </a:rPr>
              <a:t>Authority</a:t>
            </a:r>
            <a:r>
              <a:rPr lang="fr-FR" sz="1000" i="1" dirty="0">
                <a:solidFill>
                  <a:srgbClr val="302421"/>
                </a:solidFill>
                <a:latin typeface="Calibri" pitchFamily="34" charset="0"/>
              </a:rPr>
              <a:t>)</a:t>
            </a:r>
          </a:p>
          <a:p>
            <a:pPr marL="342900" indent="-342900" algn="ctr" defTabSz="914400">
              <a:spcBef>
                <a:spcPct val="20000"/>
              </a:spcBef>
            </a:pPr>
            <a:r>
              <a:rPr lang="fr-FR" sz="1000" i="1" dirty="0">
                <a:solidFill>
                  <a:srgbClr val="302421"/>
                </a:solidFill>
                <a:latin typeface="Calibri" pitchFamily="34" charset="0"/>
              </a:rPr>
              <a:t>ORIAS N° 13000716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8475CB1A-5C38-413C-B4D1-C951146EEBCB}"/>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2329695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536683DA-3414-4894-BDDA-6086F000106A}"/>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4294270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16-June 17</a:t>
            </a:r>
          </a:p>
        </p:txBody>
      </p:sp>
      <p:pic>
        <p:nvPicPr>
          <p:cNvPr id="3" name="EURUSD_ImageALLOC">
            <a:extLst>
              <a:ext uri="{FF2B5EF4-FFF2-40B4-BE49-F238E27FC236}">
                <a16:creationId xmlns:a16="http://schemas.microsoft.com/office/drawing/2014/main" id="{D6DDA3F4-A2F2-461B-BFF4-A50C5F2958B5}"/>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1FFD31F5-1650-4BB1-A749-9B40DF402993}"/>
              </a:ext>
            </a:extLst>
          </p:cNvPr>
          <p:cNvPicPr>
            <a:picLocks noChangeAspect="1"/>
          </p:cNvPicPr>
          <p:nvPr/>
        </p:nvPicPr>
        <p:blipFill>
          <a:blip r:embed="rId3"/>
          <a:stretch>
            <a:fillRect/>
          </a:stretch>
        </p:blipFill>
        <p:spPr>
          <a:xfrm>
            <a:off x="4749800" y="2349500"/>
            <a:ext cx="4200525" cy="3562350"/>
          </a:xfrm>
          <a:prstGeom prst="rect">
            <a:avLst/>
          </a:prstGeom>
        </p:spPr>
      </p:pic>
    </p:spTree>
    <p:extLst>
      <p:ext uri="{BB962C8B-B14F-4D97-AF65-F5344CB8AC3E}">
        <p14:creationId xmlns:p14="http://schemas.microsoft.com/office/powerpoint/2010/main" val="1570894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17-June 18</a:t>
            </a:r>
          </a:p>
        </p:txBody>
      </p:sp>
      <p:pic>
        <p:nvPicPr>
          <p:cNvPr id="3" name="EURUSD_ImageALLOC">
            <a:extLst>
              <a:ext uri="{FF2B5EF4-FFF2-40B4-BE49-F238E27FC236}">
                <a16:creationId xmlns:a16="http://schemas.microsoft.com/office/drawing/2014/main" id="{8BEDAD12-8024-4C4C-BD94-23FA20F446F5}"/>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EF2060D1-78B0-438C-A8FA-D583C35EBF59}"/>
              </a:ext>
            </a:extLst>
          </p:cNvPr>
          <p:cNvPicPr>
            <a:picLocks noChangeAspect="1"/>
          </p:cNvPicPr>
          <p:nvPr/>
        </p:nvPicPr>
        <p:blipFill>
          <a:blip r:embed="rId3"/>
          <a:stretch>
            <a:fillRect/>
          </a:stretch>
        </p:blipFill>
        <p:spPr>
          <a:xfrm>
            <a:off x="4749800" y="2349500"/>
            <a:ext cx="4200525" cy="3557838"/>
          </a:xfrm>
          <a:prstGeom prst="rect">
            <a:avLst/>
          </a:prstGeom>
        </p:spPr>
      </p:pic>
    </p:spTree>
    <p:extLst>
      <p:ext uri="{BB962C8B-B14F-4D97-AF65-F5344CB8AC3E}">
        <p14:creationId xmlns:p14="http://schemas.microsoft.com/office/powerpoint/2010/main" val="3267246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18-June 19</a:t>
            </a:r>
          </a:p>
        </p:txBody>
      </p:sp>
      <p:pic>
        <p:nvPicPr>
          <p:cNvPr id="3" name="EURUSD_ImageALLOC">
            <a:extLst>
              <a:ext uri="{FF2B5EF4-FFF2-40B4-BE49-F238E27FC236}">
                <a16:creationId xmlns:a16="http://schemas.microsoft.com/office/drawing/2014/main" id="{2489CA9E-35C4-4E16-9ADC-D9ED27DB32AD}"/>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082AE75A-590F-44D2-BBE0-47AADFEDE021}"/>
              </a:ext>
            </a:extLst>
          </p:cNvPr>
          <p:cNvPicPr>
            <a:picLocks noChangeAspect="1"/>
          </p:cNvPicPr>
          <p:nvPr/>
        </p:nvPicPr>
        <p:blipFill>
          <a:blip r:embed="rId3"/>
          <a:stretch>
            <a:fillRect/>
          </a:stretch>
        </p:blipFill>
        <p:spPr>
          <a:xfrm>
            <a:off x="4749800" y="2349500"/>
            <a:ext cx="4200525" cy="3571874"/>
          </a:xfrm>
          <a:prstGeom prst="rect">
            <a:avLst/>
          </a:prstGeom>
        </p:spPr>
      </p:pic>
    </p:spTree>
    <p:extLst>
      <p:ext uri="{BB962C8B-B14F-4D97-AF65-F5344CB8AC3E}">
        <p14:creationId xmlns:p14="http://schemas.microsoft.com/office/powerpoint/2010/main" val="1977243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19-June 20</a:t>
            </a:r>
          </a:p>
        </p:txBody>
      </p:sp>
      <p:pic>
        <p:nvPicPr>
          <p:cNvPr id="3" name="EURUSD_ImageALLOC">
            <a:extLst>
              <a:ext uri="{FF2B5EF4-FFF2-40B4-BE49-F238E27FC236}">
                <a16:creationId xmlns:a16="http://schemas.microsoft.com/office/drawing/2014/main" id="{F1F86F2F-D656-4BD7-AA38-4EC1528E988C}"/>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CE6E60F8-8A51-486E-B1B7-8CC85563E40D}"/>
              </a:ext>
            </a:extLst>
          </p:cNvPr>
          <p:cNvPicPr>
            <a:picLocks noChangeAspect="1"/>
          </p:cNvPicPr>
          <p:nvPr/>
        </p:nvPicPr>
        <p:blipFill>
          <a:blip r:embed="rId3"/>
          <a:stretch>
            <a:fillRect/>
          </a:stretch>
        </p:blipFill>
        <p:spPr>
          <a:xfrm>
            <a:off x="4749800" y="2349500"/>
            <a:ext cx="4200525" cy="3562350"/>
          </a:xfrm>
          <a:prstGeom prst="rect">
            <a:avLst/>
          </a:prstGeom>
        </p:spPr>
      </p:pic>
    </p:spTree>
    <p:extLst>
      <p:ext uri="{BB962C8B-B14F-4D97-AF65-F5344CB8AC3E}">
        <p14:creationId xmlns:p14="http://schemas.microsoft.com/office/powerpoint/2010/main" val="756355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20-June 21</a:t>
            </a:r>
          </a:p>
        </p:txBody>
      </p:sp>
      <p:pic>
        <p:nvPicPr>
          <p:cNvPr id="3" name="EURUSD_ImageALLOC">
            <a:extLst>
              <a:ext uri="{FF2B5EF4-FFF2-40B4-BE49-F238E27FC236}">
                <a16:creationId xmlns:a16="http://schemas.microsoft.com/office/drawing/2014/main" id="{7D8BF2CA-8EBB-435B-B44F-C6BF2237CBE3}"/>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EA35E05D-CA48-4548-9E6E-1B31F1BA2B33}"/>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395071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a:solidFill>
                  <a:srgbClr val="302421"/>
                </a:solidFill>
                <a:latin typeface="Calibri" pitchFamily="34" charset="0"/>
                <a:cs typeface="Calibri" pitchFamily="34" charset="0"/>
              </a:rPr>
              <a:t>1214 Vernier </a:t>
            </a:r>
            <a:r>
              <a:rPr lang="fr-FR" kern="0" dirty="0">
                <a:solidFill>
                  <a:srgbClr val="302421"/>
                </a:solidFill>
                <a:latin typeface="Calibri" pitchFamily="34" charset="0"/>
                <a:cs typeface="Calibri" pitchFamily="34" charset="0"/>
              </a:rPr>
              <a:t>-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E34A59F-662D-4D89-AD0D-FE9994FFE2F1}"/>
              </a:ext>
            </a:extLst>
          </p:cNvPr>
          <p:cNvPicPr>
            <a:picLocks noChangeAspect="1"/>
          </p:cNvPicPr>
          <p:nvPr/>
        </p:nvPicPr>
        <p:blipFill>
          <a:blip r:embed="rId2"/>
          <a:stretch>
            <a:fillRect/>
          </a:stretch>
        </p:blipFill>
        <p:spPr>
          <a:xfrm>
            <a:off x="127000" y="1524000"/>
            <a:ext cx="8890000" cy="132463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14A7E94-6B3C-40EE-BB0D-A2289E34DC7A}"/>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0A92F07-8525-4BCB-9EE4-EA7A4E343340}"/>
              </a:ext>
            </a:extLst>
          </p:cNvPr>
          <p:cNvPicPr>
            <a:picLocks noChangeAspect="1"/>
          </p:cNvPicPr>
          <p:nvPr/>
        </p:nvPicPr>
        <p:blipFill>
          <a:blip r:embed="rId2"/>
          <a:stretch>
            <a:fillRect/>
          </a:stretch>
        </p:blipFill>
        <p:spPr>
          <a:xfrm>
            <a:off x="317500" y="1143000"/>
            <a:ext cx="4551218" cy="1905000"/>
          </a:xfrm>
          <a:prstGeom prst="rect">
            <a:avLst/>
          </a:prstGeom>
        </p:spPr>
      </p:pic>
      <p:pic>
        <p:nvPicPr>
          <p:cNvPr id="7" name="Image 6">
            <a:extLst>
              <a:ext uri="{FF2B5EF4-FFF2-40B4-BE49-F238E27FC236}">
                <a16:creationId xmlns:a16="http://schemas.microsoft.com/office/drawing/2014/main" id="{17F9C305-435A-4BF4-BF8B-617E2D1E600C}"/>
              </a:ext>
            </a:extLst>
          </p:cNvPr>
          <p:cNvPicPr>
            <a:picLocks noChangeAspect="1"/>
          </p:cNvPicPr>
          <p:nvPr/>
        </p:nvPicPr>
        <p:blipFill>
          <a:blip r:embed="rId3"/>
          <a:stretch>
            <a:fillRect/>
          </a:stretch>
        </p:blipFill>
        <p:spPr>
          <a:xfrm>
            <a:off x="3429000" y="3175000"/>
            <a:ext cx="5250992" cy="3429000"/>
          </a:xfrm>
          <a:prstGeom prst="rect">
            <a:avLst/>
          </a:prstGeom>
        </p:spPr>
      </p:pic>
    </p:spTree>
    <p:extLst>
      <p:ext uri="{BB962C8B-B14F-4D97-AF65-F5344CB8AC3E}">
        <p14:creationId xmlns:p14="http://schemas.microsoft.com/office/powerpoint/2010/main" val="4159478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840992"/>
            <a:ext cx="3810000" cy="4154984"/>
          </a:xfrm>
          <a:prstGeom prst="rect">
            <a:avLst/>
          </a:prstGeom>
          <a:noFill/>
        </p:spPr>
        <p:txBody>
          <a:bodyPr wrap="square" rtlCol="0">
            <a:spAutoFit/>
          </a:bodyPr>
          <a:lstStyle/>
          <a:p>
            <a:pPr algn="ctr"/>
            <a:r>
              <a:rPr lang="en-US" sz="2400" dirty="0">
                <a:latin typeface="Calibri" panose="020F0502020204030204" pitchFamily="34" charset="0"/>
              </a:rPr>
              <a:t>Fair Value
</a:t>
            </a:r>
            <a:r>
              <a:rPr lang="en-US" sz="2400" dirty="0" err="1">
                <a:latin typeface="Calibri" panose="020F0502020204030204" pitchFamily="34" charset="0"/>
              </a:rPr>
              <a:t>Intrinsec</a:t>
            </a:r>
            <a:r>
              <a:rPr lang="en-US" sz="2400" dirty="0">
                <a:latin typeface="Calibri" panose="020F0502020204030204" pitchFamily="34" charset="0"/>
              </a:rPr>
              <a:t>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CA3309F5-11D6-413D-A379-F3DB10685D5B}"/>
              </a:ext>
            </a:extLst>
          </p:cNvPr>
          <p:cNvPicPr>
            <a:picLocks noChangeAspect="1"/>
          </p:cNvPicPr>
          <p:nvPr/>
        </p:nvPicPr>
        <p:blipFill>
          <a:blip r:embed="rId2"/>
          <a:stretch>
            <a:fillRect/>
          </a:stretch>
        </p:blipFill>
        <p:spPr>
          <a:xfrm>
            <a:off x="3611880" y="1124712"/>
            <a:ext cx="4801750" cy="1796288"/>
          </a:xfrm>
          <a:prstGeom prst="rect">
            <a:avLst/>
          </a:prstGeom>
        </p:spPr>
      </p:pic>
      <p:pic>
        <p:nvPicPr>
          <p:cNvPr id="5" name="Image 4">
            <a:extLst>
              <a:ext uri="{FF2B5EF4-FFF2-40B4-BE49-F238E27FC236}">
                <a16:creationId xmlns:a16="http://schemas.microsoft.com/office/drawing/2014/main" id="{35675F88-2CFF-493F-A5AE-D82C2C44C323}"/>
              </a:ext>
            </a:extLst>
          </p:cNvPr>
          <p:cNvPicPr>
            <a:picLocks noChangeAspect="1"/>
          </p:cNvPicPr>
          <p:nvPr/>
        </p:nvPicPr>
        <p:blipFill>
          <a:blip r:embed="rId3"/>
          <a:stretch>
            <a:fillRect/>
          </a:stretch>
        </p:blipFill>
        <p:spPr>
          <a:xfrm>
            <a:off x="3611880" y="3029712"/>
            <a:ext cx="4789290" cy="1796288"/>
          </a:xfrm>
          <a:prstGeom prst="rect">
            <a:avLst/>
          </a:prstGeom>
        </p:spPr>
      </p:pic>
      <p:pic>
        <p:nvPicPr>
          <p:cNvPr id="6" name="Image 5">
            <a:extLst>
              <a:ext uri="{FF2B5EF4-FFF2-40B4-BE49-F238E27FC236}">
                <a16:creationId xmlns:a16="http://schemas.microsoft.com/office/drawing/2014/main" id="{66723F52-0834-453B-BD6C-7E0F2BDD17F5}"/>
              </a:ext>
            </a:extLst>
          </p:cNvPr>
          <p:cNvPicPr>
            <a:picLocks noChangeAspect="1"/>
          </p:cNvPicPr>
          <p:nvPr/>
        </p:nvPicPr>
        <p:blipFill>
          <a:blip r:embed="rId4"/>
          <a:stretch>
            <a:fillRect/>
          </a:stretch>
        </p:blipFill>
        <p:spPr>
          <a:xfrm>
            <a:off x="3611880" y="4934712"/>
            <a:ext cx="4755797" cy="1796288"/>
          </a:xfrm>
          <a:prstGeom prst="rect">
            <a:avLst/>
          </a:prstGeom>
        </p:spPr>
      </p:pic>
    </p:spTree>
    <p:extLst>
      <p:ext uri="{BB962C8B-B14F-4D97-AF65-F5344CB8AC3E}">
        <p14:creationId xmlns:p14="http://schemas.microsoft.com/office/powerpoint/2010/main" val="37198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BA66DF2-1515-421A-A93F-AD2C10F893FC}"/>
              </a:ext>
            </a:extLst>
          </p:cNvPr>
          <p:cNvPicPr>
            <a:picLocks noChangeAspect="1"/>
          </p:cNvPicPr>
          <p:nvPr/>
        </p:nvPicPr>
        <p:blipFill>
          <a:blip r:embed="rId2"/>
          <a:stretch>
            <a:fillRect/>
          </a:stretch>
        </p:blipFill>
        <p:spPr>
          <a:xfrm>
            <a:off x="254000" y="1779028"/>
            <a:ext cx="8636000" cy="4124344"/>
          </a:xfrm>
          <a:prstGeom prst="rect">
            <a:avLst/>
          </a:prstGeom>
        </p:spPr>
      </p:pic>
    </p:spTree>
    <p:extLst>
      <p:ext uri="{BB962C8B-B14F-4D97-AF65-F5344CB8AC3E}">
        <p14:creationId xmlns:p14="http://schemas.microsoft.com/office/powerpoint/2010/main" val="403829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5681</TotalTime>
  <Words>695</Words>
  <Application>Microsoft Office PowerPoint</Application>
  <PresentationFormat>Affichage à l'écran (4:3)</PresentationFormat>
  <Paragraphs>71</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MTM Analysis CCY/Volume effect (Graph)</vt:lpstr>
      <vt:lpstr>MTM Analysis CCY/Volume effect (Table)</vt:lpstr>
      <vt:lpstr> </vt:lpstr>
      <vt:lpstr>EURUSD - Historical &amp; Planned</vt:lpstr>
      <vt:lpstr>EURUSD - Synthesis</vt:lpstr>
      <vt:lpstr>EURUSD - FY July 16-June 17</vt:lpstr>
      <vt:lpstr>EURUSD - FY July 17-June 18</vt:lpstr>
      <vt:lpstr>EURUSD - FY July 18-June 19</vt:lpstr>
      <vt:lpstr>EURUSD - FY July 19-June 20</vt:lpstr>
      <vt:lpstr>EURUSD - FY July 20-June 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702</cp:revision>
  <cp:lastPrinted>2012-02-01T10:00:25Z</cp:lastPrinted>
  <dcterms:created xsi:type="dcterms:W3CDTF">2010-04-23T15:09:35Z</dcterms:created>
  <dcterms:modified xsi:type="dcterms:W3CDTF">2020-04-07T07:40:00Z</dcterms:modified>
</cp:coreProperties>
</file>