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506" r:id="rId8"/>
    <p:sldId id="505" r:id="rId9"/>
    <p:sldId id="504" r:id="rId10"/>
    <p:sldId id="470" r:id="rId11"/>
    <p:sldId id="456" r:id="rId12"/>
    <p:sldId id="497" r:id="rId13"/>
    <p:sldId id="499" r:id="rId14"/>
    <p:sldId id="500" r:id="rId15"/>
    <p:sldId id="501" r:id="rId16"/>
    <p:sldId id="502" r:id="rId17"/>
    <p:sldId id="503" r:id="rId18"/>
    <p:sldId id="398" r:id="rId19"/>
    <p:sldId id="399"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8" d="100"/>
          <a:sy n="88" d="100"/>
        </p:scale>
        <p:origin x="1248"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7"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38538" y="2714625"/>
            <a:ext cx="2066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8338" y="293688"/>
            <a:ext cx="1871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30/04/2020</a:t>
            </a:r>
          </a:p>
        </p:txBody>
      </p:sp>
      <p:sp>
        <p:nvSpPr>
          <p:cNvPr id="7" name="Rectangle 4"/>
          <p:cNvSpPr>
            <a:spLocks noChangeArrowheads="1"/>
          </p:cNvSpPr>
          <p:nvPr/>
        </p:nvSpPr>
        <p:spPr bwMode="auto">
          <a:xfrm>
            <a:off x="1789113" y="6057781"/>
            <a:ext cx="591661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a:t>
            </a:r>
          </a:p>
          <a:p>
            <a:pPr marL="342900" indent="-342900" algn="ctr" defTabSz="914400">
              <a:spcBef>
                <a:spcPct val="20000"/>
              </a:spcBef>
            </a:pPr>
            <a:r>
              <a:rPr lang="fr-FR" sz="1000" i="1" dirty="0">
                <a:solidFill>
                  <a:srgbClr val="302421"/>
                </a:solidFill>
                <a:latin typeface="Calibri" pitchFamily="34" charset="0"/>
              </a:rPr>
              <a:t>Indépendant Financial </a:t>
            </a:r>
            <a:r>
              <a:rPr lang="fr-FR" sz="1000" i="1" dirty="0" err="1">
                <a:solidFill>
                  <a:srgbClr val="302421"/>
                </a:solidFill>
                <a:latin typeface="Calibri" pitchFamily="34" charset="0"/>
              </a:rPr>
              <a:t>Advisor</a:t>
            </a:r>
            <a:endParaRPr lang="fr-FR" sz="1000" i="1" dirty="0">
              <a:solidFill>
                <a:srgbClr val="302421"/>
              </a:solidFill>
              <a:latin typeface="Calibri" pitchFamily="34" charset="0"/>
            </a:endParaRPr>
          </a:p>
          <a:p>
            <a:pPr marL="342900" indent="-342900" algn="ctr" defTabSz="914400">
              <a:spcBef>
                <a:spcPct val="20000"/>
              </a:spcBef>
            </a:pPr>
            <a:r>
              <a:rPr lang="fr-FR" sz="1000" i="1" dirty="0" err="1">
                <a:solidFill>
                  <a:srgbClr val="302421"/>
                </a:solidFill>
                <a:latin typeface="Calibri" pitchFamily="34" charset="0"/>
              </a:rPr>
              <a:t>Member</a:t>
            </a:r>
            <a:r>
              <a:rPr lang="fr-FR" sz="1000" i="1" dirty="0">
                <a:solidFill>
                  <a:srgbClr val="302421"/>
                </a:solidFill>
                <a:latin typeface="Calibri" pitchFamily="34" charset="0"/>
              </a:rPr>
              <a:t> of the ANACOFI CIF - Association  </a:t>
            </a:r>
            <a:r>
              <a:rPr lang="fr-FR" sz="1000" i="1" dirty="0" err="1">
                <a:solidFill>
                  <a:srgbClr val="302421"/>
                </a:solidFill>
                <a:latin typeface="Calibri" pitchFamily="34" charset="0"/>
              </a:rPr>
              <a:t>recognized</a:t>
            </a:r>
            <a:r>
              <a:rPr lang="fr-FR" sz="1000" i="1" dirty="0">
                <a:solidFill>
                  <a:srgbClr val="302421"/>
                </a:solidFill>
                <a:latin typeface="Calibri" pitchFamily="34" charset="0"/>
              </a:rPr>
              <a:t> by  the AMF  (French </a:t>
            </a:r>
            <a:r>
              <a:rPr lang="fr-FR" sz="1000" i="1" dirty="0" err="1">
                <a:solidFill>
                  <a:srgbClr val="302421"/>
                </a:solidFill>
                <a:latin typeface="Calibri" pitchFamily="34" charset="0"/>
              </a:rPr>
              <a:t>Market</a:t>
            </a:r>
            <a:r>
              <a:rPr lang="fr-FR" sz="1000" i="1" dirty="0">
                <a:solidFill>
                  <a:srgbClr val="302421"/>
                </a:solidFill>
                <a:latin typeface="Calibri" pitchFamily="34" charset="0"/>
              </a:rPr>
              <a:t> </a:t>
            </a:r>
            <a:r>
              <a:rPr lang="fr-FR" sz="1000" i="1" dirty="0" err="1">
                <a:solidFill>
                  <a:srgbClr val="302421"/>
                </a:solidFill>
                <a:latin typeface="Calibri" pitchFamily="34" charset="0"/>
              </a:rPr>
              <a:t>Authority</a:t>
            </a:r>
            <a:r>
              <a:rPr lang="fr-FR" sz="1000" i="1" dirty="0">
                <a:solidFill>
                  <a:srgbClr val="302421"/>
                </a:solidFill>
                <a:latin typeface="Calibri" pitchFamily="34" charset="0"/>
              </a:rPr>
              <a:t>)</a:t>
            </a:r>
          </a:p>
          <a:p>
            <a:pPr marL="342900" indent="-342900" algn="ctr" defTabSz="914400">
              <a:spcBef>
                <a:spcPct val="20000"/>
              </a:spcBef>
            </a:pPr>
            <a:r>
              <a:rPr lang="fr-FR" sz="1000" i="1" dirty="0">
                <a:solidFill>
                  <a:srgbClr val="302421"/>
                </a:solidFill>
                <a:latin typeface="Calibri" pitchFamily="34" charset="0"/>
              </a:rPr>
              <a:t>ORIAS N° 13000716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CF8A041-10BD-4D23-AB45-F3A68A8D0DF0}"/>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3989900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14692033-F6F6-4FEF-A38E-CCBF84BA6CC4}"/>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565816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16-June 17</a:t>
            </a:r>
          </a:p>
        </p:txBody>
      </p:sp>
      <p:pic>
        <p:nvPicPr>
          <p:cNvPr id="3" name="EURUSD_ImageALLOC">
            <a:extLst>
              <a:ext uri="{FF2B5EF4-FFF2-40B4-BE49-F238E27FC236}">
                <a16:creationId xmlns:a16="http://schemas.microsoft.com/office/drawing/2014/main" id="{74661967-28E4-4B75-A2AB-28B484B3674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4AD0A0B9-D785-4FED-9A90-A1BBB3A16AD2}"/>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3083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17-June 18</a:t>
            </a:r>
          </a:p>
        </p:txBody>
      </p:sp>
      <p:pic>
        <p:nvPicPr>
          <p:cNvPr id="3" name="EURUSD_ImageALLOC">
            <a:extLst>
              <a:ext uri="{FF2B5EF4-FFF2-40B4-BE49-F238E27FC236}">
                <a16:creationId xmlns:a16="http://schemas.microsoft.com/office/drawing/2014/main" id="{991A9BE1-431A-45E9-B6EB-2D253A688333}"/>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BB03F7CD-BC26-4FB9-8936-54BF8C6D7841}"/>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648929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18-June 19</a:t>
            </a:r>
          </a:p>
        </p:txBody>
      </p:sp>
      <p:pic>
        <p:nvPicPr>
          <p:cNvPr id="3" name="EURUSD_ImageALLOC">
            <a:extLst>
              <a:ext uri="{FF2B5EF4-FFF2-40B4-BE49-F238E27FC236}">
                <a16:creationId xmlns:a16="http://schemas.microsoft.com/office/drawing/2014/main" id="{5D9012FF-E7C5-470F-934E-6B160E80CD2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7CDB8C2D-9254-4DC5-9E12-63974584FEF1}"/>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6811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19-June 20</a:t>
            </a:r>
          </a:p>
        </p:txBody>
      </p:sp>
      <p:pic>
        <p:nvPicPr>
          <p:cNvPr id="3" name="EURUSD_ImageALLOC">
            <a:extLst>
              <a:ext uri="{FF2B5EF4-FFF2-40B4-BE49-F238E27FC236}">
                <a16:creationId xmlns:a16="http://schemas.microsoft.com/office/drawing/2014/main" id="{37D66BE6-0DBB-4C5D-A49F-723695281499}"/>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680F7A58-D08B-43C4-B712-FBE7B821262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70157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20-June 21</a:t>
            </a:r>
          </a:p>
        </p:txBody>
      </p:sp>
      <p:pic>
        <p:nvPicPr>
          <p:cNvPr id="3" name="EURUSD_ImageALLOC">
            <a:extLst>
              <a:ext uri="{FF2B5EF4-FFF2-40B4-BE49-F238E27FC236}">
                <a16:creationId xmlns:a16="http://schemas.microsoft.com/office/drawing/2014/main" id="{A7EEE8DB-40C4-47C0-B82D-C84A6BDD832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536174D7-9E66-4D49-A2E1-DBD91DCB4364}"/>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444812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a:solidFill>
                  <a:srgbClr val="302421"/>
                </a:solidFill>
                <a:latin typeface="Calibri" pitchFamily="34" charset="0"/>
                <a:cs typeface="Calibri" pitchFamily="34" charset="0"/>
              </a:rPr>
              <a:t>1214 Vernier </a:t>
            </a:r>
            <a:r>
              <a:rPr lang="fr-FR" kern="0" dirty="0">
                <a:solidFill>
                  <a:srgbClr val="302421"/>
                </a:solidFill>
                <a:latin typeface="Calibri" pitchFamily="34" charset="0"/>
                <a:cs typeface="Calibri" pitchFamily="34" charset="0"/>
              </a:rPr>
              <a:t>-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7A2DE95-3985-4D1B-A8E5-BC5A517E7876}"/>
              </a:ext>
            </a:extLst>
          </p:cNvPr>
          <p:cNvPicPr>
            <a:picLocks noChangeAspect="1"/>
          </p:cNvPicPr>
          <p:nvPr/>
        </p:nvPicPr>
        <p:blipFill>
          <a:blip r:embed="rId2"/>
          <a:stretch>
            <a:fillRect/>
          </a:stretch>
        </p:blipFill>
        <p:spPr>
          <a:xfrm>
            <a:off x="127000" y="1524000"/>
            <a:ext cx="8890000" cy="132463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E3D7FF4-27B2-4F52-9A18-79997EACB998}"/>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CC5399A-A04C-47E3-A171-0E270DB2F0A3}"/>
              </a:ext>
            </a:extLst>
          </p:cNvPr>
          <p:cNvPicPr>
            <a:picLocks noChangeAspect="1"/>
          </p:cNvPicPr>
          <p:nvPr/>
        </p:nvPicPr>
        <p:blipFill>
          <a:blip r:embed="rId2"/>
          <a:stretch>
            <a:fillRect/>
          </a:stretch>
        </p:blipFill>
        <p:spPr>
          <a:xfrm>
            <a:off x="219529" y="1072932"/>
            <a:ext cx="4948238" cy="2071180"/>
          </a:xfrm>
          <a:prstGeom prst="rect">
            <a:avLst/>
          </a:prstGeom>
        </p:spPr>
      </p:pic>
      <p:pic>
        <p:nvPicPr>
          <p:cNvPr id="7" name="Image 6">
            <a:extLst>
              <a:ext uri="{FF2B5EF4-FFF2-40B4-BE49-F238E27FC236}">
                <a16:creationId xmlns:a16="http://schemas.microsoft.com/office/drawing/2014/main" id="{9F6FAF10-AF6C-46B8-87C6-C8A21470A586}"/>
              </a:ext>
            </a:extLst>
          </p:cNvPr>
          <p:cNvPicPr>
            <a:picLocks noChangeAspect="1"/>
          </p:cNvPicPr>
          <p:nvPr/>
        </p:nvPicPr>
        <p:blipFill>
          <a:blip r:embed="rId3"/>
          <a:stretch>
            <a:fillRect/>
          </a:stretch>
        </p:blipFill>
        <p:spPr>
          <a:xfrm>
            <a:off x="3026229" y="3174999"/>
            <a:ext cx="5653763" cy="3692017"/>
          </a:xfrm>
          <a:prstGeom prst="rect">
            <a:avLst/>
          </a:prstGeom>
        </p:spPr>
      </p:pic>
    </p:spTree>
    <p:extLst>
      <p:ext uri="{BB962C8B-B14F-4D97-AF65-F5344CB8AC3E}">
        <p14:creationId xmlns:p14="http://schemas.microsoft.com/office/powerpoint/2010/main" val="230796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F804A6AD-0441-4183-8BC1-3987089B2B2F}"/>
              </a:ext>
            </a:extLst>
          </p:cNvPr>
          <p:cNvPicPr>
            <a:picLocks noChangeAspect="1"/>
          </p:cNvPicPr>
          <p:nvPr/>
        </p:nvPicPr>
        <p:blipFill>
          <a:blip r:embed="rId2"/>
          <a:stretch>
            <a:fillRect/>
          </a:stretch>
        </p:blipFill>
        <p:spPr>
          <a:xfrm>
            <a:off x="4445000" y="1270000"/>
            <a:ext cx="3968630" cy="1651000"/>
          </a:xfrm>
          <a:prstGeom prst="rect">
            <a:avLst/>
          </a:prstGeom>
        </p:spPr>
      </p:pic>
      <p:pic>
        <p:nvPicPr>
          <p:cNvPr id="5" name="Image 4">
            <a:extLst>
              <a:ext uri="{FF2B5EF4-FFF2-40B4-BE49-F238E27FC236}">
                <a16:creationId xmlns:a16="http://schemas.microsoft.com/office/drawing/2014/main" id="{9396F233-457E-430B-A797-AB3B94E33ABC}"/>
              </a:ext>
            </a:extLst>
          </p:cNvPr>
          <p:cNvPicPr>
            <a:picLocks noChangeAspect="1"/>
          </p:cNvPicPr>
          <p:nvPr/>
        </p:nvPicPr>
        <p:blipFill>
          <a:blip r:embed="rId3"/>
          <a:stretch>
            <a:fillRect/>
          </a:stretch>
        </p:blipFill>
        <p:spPr>
          <a:xfrm>
            <a:off x="4445000" y="3175000"/>
            <a:ext cx="3956170" cy="1651000"/>
          </a:xfrm>
          <a:prstGeom prst="rect">
            <a:avLst/>
          </a:prstGeom>
        </p:spPr>
      </p:pic>
      <p:pic>
        <p:nvPicPr>
          <p:cNvPr id="6" name="Image 5">
            <a:extLst>
              <a:ext uri="{FF2B5EF4-FFF2-40B4-BE49-F238E27FC236}">
                <a16:creationId xmlns:a16="http://schemas.microsoft.com/office/drawing/2014/main" id="{FC1C5A80-8E22-4E73-B162-56A0C1114666}"/>
              </a:ext>
            </a:extLst>
          </p:cNvPr>
          <p:cNvPicPr>
            <a:picLocks noChangeAspect="1"/>
          </p:cNvPicPr>
          <p:nvPr/>
        </p:nvPicPr>
        <p:blipFill>
          <a:blip r:embed="rId4"/>
          <a:stretch>
            <a:fillRect/>
          </a:stretch>
        </p:blipFill>
        <p:spPr>
          <a:xfrm>
            <a:off x="4445000" y="5080000"/>
            <a:ext cx="3922677" cy="1651000"/>
          </a:xfrm>
          <a:prstGeom prst="rect">
            <a:avLst/>
          </a:prstGeom>
        </p:spPr>
      </p:pic>
    </p:spTree>
    <p:extLst>
      <p:ext uri="{BB962C8B-B14F-4D97-AF65-F5344CB8AC3E}">
        <p14:creationId xmlns:p14="http://schemas.microsoft.com/office/powerpoint/2010/main" val="29672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358B0D6-EFB5-4B62-A4BF-0D5A2CED7B60}"/>
              </a:ext>
            </a:extLst>
          </p:cNvPr>
          <p:cNvPicPr>
            <a:picLocks noChangeAspect="1"/>
          </p:cNvPicPr>
          <p:nvPr/>
        </p:nvPicPr>
        <p:blipFill>
          <a:blip r:embed="rId2"/>
          <a:stretch>
            <a:fillRect/>
          </a:stretch>
        </p:blipFill>
        <p:spPr>
          <a:xfrm>
            <a:off x="254000" y="2540000"/>
            <a:ext cx="8636000" cy="4124344"/>
          </a:xfrm>
          <a:prstGeom prst="rect">
            <a:avLst/>
          </a:prstGeom>
        </p:spPr>
      </p:pic>
    </p:spTree>
    <p:extLst>
      <p:ext uri="{BB962C8B-B14F-4D97-AF65-F5344CB8AC3E}">
        <p14:creationId xmlns:p14="http://schemas.microsoft.com/office/powerpoint/2010/main" val="3790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695</Words>
  <Application>Microsoft Office PowerPoint</Application>
  <PresentationFormat>Affichage à l'écran (4:3)</PresentationFormat>
  <Paragraphs>71</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MTM Analysis CCY/Volume effect (Graph)</vt:lpstr>
      <vt:lpstr>MTM Analysis CCY/Volume effect (Table)</vt:lpstr>
      <vt:lpstr> </vt:lpstr>
      <vt:lpstr>EURUSD - Historical &amp; Planned</vt:lpstr>
      <vt:lpstr>EURUSD - Synthesis</vt:lpstr>
      <vt:lpstr>EURUSD - FY July 16-June 17</vt:lpstr>
      <vt:lpstr>EURUSD - FY July 17-June 18</vt:lpstr>
      <vt:lpstr>EURUSD - FY July 18-June 19</vt:lpstr>
      <vt:lpstr>EURUSD - FY July 19-June 20</vt:lpstr>
      <vt:lpstr>EURUSD - FY July 20-June 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DD</cp:lastModifiedBy>
  <cp:revision>696</cp:revision>
  <cp:lastPrinted>2012-02-01T10:00:25Z</cp:lastPrinted>
  <dcterms:created xsi:type="dcterms:W3CDTF">2010-04-23T15:09:35Z</dcterms:created>
  <dcterms:modified xsi:type="dcterms:W3CDTF">2020-05-01T12:54:15Z</dcterms:modified>
</cp:coreProperties>
</file>