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1"/>
  </p:notesMasterIdLst>
  <p:sldIdLst>
    <p:sldId id="256" r:id="rId3"/>
    <p:sldId id="466" r:id="rId4"/>
    <p:sldId id="476" r:id="rId5"/>
    <p:sldId id="493" r:id="rId6"/>
    <p:sldId id="494" r:id="rId7"/>
    <p:sldId id="506" r:id="rId8"/>
    <p:sldId id="505" r:id="rId9"/>
    <p:sldId id="504" r:id="rId10"/>
    <p:sldId id="470" r:id="rId11"/>
    <p:sldId id="456" r:id="rId12"/>
    <p:sldId id="497" r:id="rId13"/>
    <p:sldId id="499" r:id="rId14"/>
    <p:sldId id="500" r:id="rId15"/>
    <p:sldId id="501" r:id="rId16"/>
    <p:sldId id="502" r:id="rId17"/>
    <p:sldId id="503" r:id="rId18"/>
    <p:sldId id="398" r:id="rId19"/>
    <p:sldId id="399" r:id="rId20"/>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2" d="100"/>
          <a:sy n="82" d="100"/>
        </p:scale>
        <p:origin x="108" y="66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03/06/2020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6/3/2020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7"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38538" y="2714625"/>
            <a:ext cx="20669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6/3/2020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6/3/2020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6/3/2020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6/3/2020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6/3/2020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6/3/2020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6/3/2020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6/3/2020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6/3/2020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pic>
        <p:nvPicPr>
          <p:cNvPr id="9"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18338" y="293688"/>
            <a:ext cx="18716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6/3/2020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6/3/2020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6/3/2020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6/3/2020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6/3/2020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6/3/2020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6/3/2020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6/3/2020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29/05/2020</a:t>
            </a:r>
          </a:p>
        </p:txBody>
      </p:sp>
      <p:sp>
        <p:nvSpPr>
          <p:cNvPr id="7" name="Rectangle 4"/>
          <p:cNvSpPr>
            <a:spLocks noChangeArrowheads="1"/>
          </p:cNvSpPr>
          <p:nvPr/>
        </p:nvSpPr>
        <p:spPr bwMode="auto">
          <a:xfrm>
            <a:off x="1789113" y="6057781"/>
            <a:ext cx="5916612"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a:t>
            </a:r>
          </a:p>
          <a:p>
            <a:pPr marL="342900" indent="-342900" algn="ctr" defTabSz="914400">
              <a:spcBef>
                <a:spcPct val="20000"/>
              </a:spcBef>
            </a:pPr>
            <a:r>
              <a:rPr lang="fr-FR" sz="1000" i="1" dirty="0">
                <a:solidFill>
                  <a:srgbClr val="302421"/>
                </a:solidFill>
                <a:latin typeface="Calibri" pitchFamily="34" charset="0"/>
              </a:rPr>
              <a:t>Indépendant Financial </a:t>
            </a:r>
            <a:r>
              <a:rPr lang="fr-FR" sz="1000" i="1" dirty="0" err="1">
                <a:solidFill>
                  <a:srgbClr val="302421"/>
                </a:solidFill>
                <a:latin typeface="Calibri" pitchFamily="34" charset="0"/>
              </a:rPr>
              <a:t>Advisor</a:t>
            </a:r>
            <a:endParaRPr lang="fr-FR" sz="1000" i="1" dirty="0">
              <a:solidFill>
                <a:srgbClr val="302421"/>
              </a:solidFill>
              <a:latin typeface="Calibri" pitchFamily="34" charset="0"/>
            </a:endParaRPr>
          </a:p>
          <a:p>
            <a:pPr marL="342900" indent="-342900" algn="ctr" defTabSz="914400">
              <a:spcBef>
                <a:spcPct val="20000"/>
              </a:spcBef>
            </a:pPr>
            <a:r>
              <a:rPr lang="fr-FR" sz="1000" i="1" dirty="0" err="1">
                <a:solidFill>
                  <a:srgbClr val="302421"/>
                </a:solidFill>
                <a:latin typeface="Calibri" pitchFamily="34" charset="0"/>
              </a:rPr>
              <a:t>Member</a:t>
            </a:r>
            <a:r>
              <a:rPr lang="fr-FR" sz="1000" i="1" dirty="0">
                <a:solidFill>
                  <a:srgbClr val="302421"/>
                </a:solidFill>
                <a:latin typeface="Calibri" pitchFamily="34" charset="0"/>
              </a:rPr>
              <a:t> of the ANACOFI CIF - Association  </a:t>
            </a:r>
            <a:r>
              <a:rPr lang="fr-FR" sz="1000" i="1" dirty="0" err="1">
                <a:solidFill>
                  <a:srgbClr val="302421"/>
                </a:solidFill>
                <a:latin typeface="Calibri" pitchFamily="34" charset="0"/>
              </a:rPr>
              <a:t>recognized</a:t>
            </a:r>
            <a:r>
              <a:rPr lang="fr-FR" sz="1000" i="1" dirty="0">
                <a:solidFill>
                  <a:srgbClr val="302421"/>
                </a:solidFill>
                <a:latin typeface="Calibri" pitchFamily="34" charset="0"/>
              </a:rPr>
              <a:t> by  the AMF  (French </a:t>
            </a:r>
            <a:r>
              <a:rPr lang="fr-FR" sz="1000" i="1" dirty="0" err="1">
                <a:solidFill>
                  <a:srgbClr val="302421"/>
                </a:solidFill>
                <a:latin typeface="Calibri" pitchFamily="34" charset="0"/>
              </a:rPr>
              <a:t>Market</a:t>
            </a:r>
            <a:r>
              <a:rPr lang="fr-FR" sz="1000" i="1" dirty="0">
                <a:solidFill>
                  <a:srgbClr val="302421"/>
                </a:solidFill>
                <a:latin typeface="Calibri" pitchFamily="34" charset="0"/>
              </a:rPr>
              <a:t> </a:t>
            </a:r>
            <a:r>
              <a:rPr lang="fr-FR" sz="1000" i="1" dirty="0" err="1">
                <a:solidFill>
                  <a:srgbClr val="302421"/>
                </a:solidFill>
                <a:latin typeface="Calibri" pitchFamily="34" charset="0"/>
              </a:rPr>
              <a:t>Authority</a:t>
            </a:r>
            <a:r>
              <a:rPr lang="fr-FR" sz="1000" i="1" dirty="0">
                <a:solidFill>
                  <a:srgbClr val="302421"/>
                </a:solidFill>
                <a:latin typeface="Calibri" pitchFamily="34" charset="0"/>
              </a:rPr>
              <a:t>)</a:t>
            </a:r>
          </a:p>
          <a:p>
            <a:pPr marL="342900" indent="-342900" algn="ctr" defTabSz="914400">
              <a:spcBef>
                <a:spcPct val="20000"/>
              </a:spcBef>
            </a:pPr>
            <a:r>
              <a:rPr lang="fr-FR" sz="1000" i="1" dirty="0">
                <a:solidFill>
                  <a:srgbClr val="302421"/>
                </a:solidFill>
                <a:latin typeface="Calibri" pitchFamily="34" charset="0"/>
              </a:rPr>
              <a:t>ORIAS N° 13000716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613DB8A9-1669-4CBA-9E54-4974540B902C}"/>
              </a:ext>
            </a:extLst>
          </p:cNvPr>
          <p:cNvPicPr>
            <a:picLocks noChangeAspect="1"/>
          </p:cNvPicPr>
          <p:nvPr/>
        </p:nvPicPr>
        <p:blipFill>
          <a:blip r:embed="rId2"/>
          <a:stretch>
            <a:fillRect/>
          </a:stretch>
        </p:blipFill>
        <p:spPr>
          <a:xfrm>
            <a:off x="825500" y="1270000"/>
            <a:ext cx="7376160" cy="5027676"/>
          </a:xfrm>
          <a:prstGeom prst="rect">
            <a:avLst/>
          </a:prstGeom>
        </p:spPr>
      </p:pic>
    </p:spTree>
    <p:extLst>
      <p:ext uri="{BB962C8B-B14F-4D97-AF65-F5344CB8AC3E}">
        <p14:creationId xmlns:p14="http://schemas.microsoft.com/office/powerpoint/2010/main" val="810849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106B2DA1-FB1E-4147-8E8E-84F3C2D5ED24}"/>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244309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FY July 16-June 17</a:t>
            </a:r>
          </a:p>
        </p:txBody>
      </p:sp>
      <p:pic>
        <p:nvPicPr>
          <p:cNvPr id="3" name="EURUSD_ImageALLOC">
            <a:extLst>
              <a:ext uri="{FF2B5EF4-FFF2-40B4-BE49-F238E27FC236}">
                <a16:creationId xmlns:a16="http://schemas.microsoft.com/office/drawing/2014/main" id="{EDDDD8EF-BFD9-4031-924E-08A771F1132C}"/>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473B2DBE-C908-47C7-B08A-39FB85FA5984}"/>
              </a:ext>
            </a:extLst>
          </p:cNvPr>
          <p:cNvPicPr>
            <a:picLocks noChangeAspect="1"/>
          </p:cNvPicPr>
          <p:nvPr/>
        </p:nvPicPr>
        <p:blipFill>
          <a:blip r:embed="rId3"/>
          <a:stretch>
            <a:fillRect/>
          </a:stretch>
        </p:blipFill>
        <p:spPr>
          <a:xfrm>
            <a:off x="4703066" y="2352239"/>
            <a:ext cx="4200508" cy="3566469"/>
          </a:xfrm>
          <a:prstGeom prst="rect">
            <a:avLst/>
          </a:prstGeom>
        </p:spPr>
      </p:pic>
    </p:spTree>
    <p:extLst>
      <p:ext uri="{BB962C8B-B14F-4D97-AF65-F5344CB8AC3E}">
        <p14:creationId xmlns:p14="http://schemas.microsoft.com/office/powerpoint/2010/main" val="3485140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FY July 17-June 18</a:t>
            </a:r>
          </a:p>
        </p:txBody>
      </p:sp>
      <p:pic>
        <p:nvPicPr>
          <p:cNvPr id="3" name="EURUSD_ImageALLOC">
            <a:extLst>
              <a:ext uri="{FF2B5EF4-FFF2-40B4-BE49-F238E27FC236}">
                <a16:creationId xmlns:a16="http://schemas.microsoft.com/office/drawing/2014/main" id="{C1D1AEAD-332A-4C9C-8C17-630C75A1864A}"/>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9597386B-52A8-44BF-BB9E-430FB5D57F28}"/>
              </a:ext>
            </a:extLst>
          </p:cNvPr>
          <p:cNvPicPr>
            <a:picLocks noChangeAspect="1"/>
          </p:cNvPicPr>
          <p:nvPr/>
        </p:nvPicPr>
        <p:blipFill>
          <a:blip r:embed="rId3"/>
          <a:stretch>
            <a:fillRect/>
          </a:stretch>
        </p:blipFill>
        <p:spPr>
          <a:xfrm>
            <a:off x="4749800" y="2352239"/>
            <a:ext cx="4200508" cy="3566469"/>
          </a:xfrm>
          <a:prstGeom prst="rect">
            <a:avLst/>
          </a:prstGeom>
        </p:spPr>
      </p:pic>
    </p:spTree>
    <p:extLst>
      <p:ext uri="{BB962C8B-B14F-4D97-AF65-F5344CB8AC3E}">
        <p14:creationId xmlns:p14="http://schemas.microsoft.com/office/powerpoint/2010/main" val="3433347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FY July 18-June 19</a:t>
            </a:r>
          </a:p>
        </p:txBody>
      </p:sp>
      <p:pic>
        <p:nvPicPr>
          <p:cNvPr id="3" name="EURUSD_ImageALLOC">
            <a:extLst>
              <a:ext uri="{FF2B5EF4-FFF2-40B4-BE49-F238E27FC236}">
                <a16:creationId xmlns:a16="http://schemas.microsoft.com/office/drawing/2014/main" id="{BA37452D-FBEF-4BB0-A005-9C16FD4B4661}"/>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B90AED8B-CEF6-4F60-A2A3-9C4EAC2D688B}"/>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1420241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FY July 19-June 20</a:t>
            </a:r>
          </a:p>
        </p:txBody>
      </p:sp>
      <p:pic>
        <p:nvPicPr>
          <p:cNvPr id="3" name="EURUSD_ImageALLOC">
            <a:extLst>
              <a:ext uri="{FF2B5EF4-FFF2-40B4-BE49-F238E27FC236}">
                <a16:creationId xmlns:a16="http://schemas.microsoft.com/office/drawing/2014/main" id="{7A6183AD-4453-44F4-8A6F-7E298C0F075D}"/>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7" name="Image 6">
            <a:extLst>
              <a:ext uri="{FF2B5EF4-FFF2-40B4-BE49-F238E27FC236}">
                <a16:creationId xmlns:a16="http://schemas.microsoft.com/office/drawing/2014/main" id="{52EDA90B-5772-44C8-AD10-EB20D661B238}"/>
              </a:ext>
            </a:extLst>
          </p:cNvPr>
          <p:cNvPicPr>
            <a:picLocks noChangeAspect="1"/>
          </p:cNvPicPr>
          <p:nvPr/>
        </p:nvPicPr>
        <p:blipFill>
          <a:blip r:embed="rId3"/>
          <a:stretch>
            <a:fillRect/>
          </a:stretch>
        </p:blipFill>
        <p:spPr>
          <a:xfrm>
            <a:off x="4721681" y="2349500"/>
            <a:ext cx="4200508" cy="3566469"/>
          </a:xfrm>
          <a:prstGeom prst="rect">
            <a:avLst/>
          </a:prstGeom>
        </p:spPr>
      </p:pic>
    </p:spTree>
    <p:extLst>
      <p:ext uri="{BB962C8B-B14F-4D97-AF65-F5344CB8AC3E}">
        <p14:creationId xmlns:p14="http://schemas.microsoft.com/office/powerpoint/2010/main" val="1492282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FY July 20-June 21</a:t>
            </a:r>
          </a:p>
        </p:txBody>
      </p:sp>
      <p:pic>
        <p:nvPicPr>
          <p:cNvPr id="3" name="EURUSD_ImageALLOC">
            <a:extLst>
              <a:ext uri="{FF2B5EF4-FFF2-40B4-BE49-F238E27FC236}">
                <a16:creationId xmlns:a16="http://schemas.microsoft.com/office/drawing/2014/main" id="{558868F9-3C7B-46D6-B2F9-A0F041122775}"/>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2267BD63-21F7-4B84-A8AE-082B575CE5C7}"/>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169382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a:solidFill>
                  <a:srgbClr val="302421"/>
                </a:solidFill>
                <a:latin typeface="Calibri" pitchFamily="34" charset="0"/>
                <a:cs typeface="Calibri" pitchFamily="34" charset="0"/>
              </a:rPr>
              <a:t>1214 Vernier </a:t>
            </a:r>
            <a:r>
              <a:rPr lang="fr-FR" kern="0" dirty="0">
                <a:solidFill>
                  <a:srgbClr val="302421"/>
                </a:solidFill>
                <a:latin typeface="Calibri" pitchFamily="34" charset="0"/>
                <a:cs typeface="Calibri" pitchFamily="34" charset="0"/>
              </a:rPr>
              <a:t>-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04BC7E7C-9D93-45D6-882A-21E92F160124}"/>
              </a:ext>
            </a:extLst>
          </p:cNvPr>
          <p:cNvPicPr>
            <a:picLocks noChangeAspect="1"/>
          </p:cNvPicPr>
          <p:nvPr/>
        </p:nvPicPr>
        <p:blipFill>
          <a:blip r:embed="rId2"/>
          <a:stretch>
            <a:fillRect/>
          </a:stretch>
        </p:blipFill>
        <p:spPr>
          <a:xfrm>
            <a:off x="127000" y="1524000"/>
            <a:ext cx="8890000" cy="1324638"/>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65F3CF5F-6FE7-4D52-A4B4-55FEBA268366}"/>
              </a:ext>
            </a:extLst>
          </p:cNvPr>
          <p:cNvPicPr>
            <a:picLocks noChangeAspect="1"/>
          </p:cNvPicPr>
          <p:nvPr/>
        </p:nvPicPr>
        <p:blipFill>
          <a:blip r:embed="rId2"/>
          <a:stretch>
            <a:fillRect/>
          </a:stretch>
        </p:blipFill>
        <p:spPr>
          <a:xfrm>
            <a:off x="127000" y="1524000"/>
            <a:ext cx="8890000" cy="134438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C6D03836-1ACB-4392-9A28-A70522551770}"/>
              </a:ext>
            </a:extLst>
          </p:cNvPr>
          <p:cNvPicPr>
            <a:picLocks noChangeAspect="1"/>
          </p:cNvPicPr>
          <p:nvPr/>
        </p:nvPicPr>
        <p:blipFill>
          <a:blip r:embed="rId2"/>
          <a:stretch>
            <a:fillRect/>
          </a:stretch>
        </p:blipFill>
        <p:spPr>
          <a:xfrm>
            <a:off x="317500" y="1143000"/>
            <a:ext cx="4551218" cy="1905000"/>
          </a:xfrm>
          <a:prstGeom prst="rect">
            <a:avLst/>
          </a:prstGeom>
        </p:spPr>
      </p:pic>
      <p:pic>
        <p:nvPicPr>
          <p:cNvPr id="7" name="Image 6">
            <a:extLst>
              <a:ext uri="{FF2B5EF4-FFF2-40B4-BE49-F238E27FC236}">
                <a16:creationId xmlns:a16="http://schemas.microsoft.com/office/drawing/2014/main" id="{841BC561-64A2-49C8-B1DE-A1F21A36E512}"/>
              </a:ext>
            </a:extLst>
          </p:cNvPr>
          <p:cNvPicPr>
            <a:picLocks noChangeAspect="1"/>
          </p:cNvPicPr>
          <p:nvPr/>
        </p:nvPicPr>
        <p:blipFill>
          <a:blip r:embed="rId3"/>
          <a:stretch>
            <a:fillRect/>
          </a:stretch>
        </p:blipFill>
        <p:spPr>
          <a:xfrm>
            <a:off x="3429000" y="3175000"/>
            <a:ext cx="5249610" cy="3429000"/>
          </a:xfrm>
          <a:prstGeom prst="rect">
            <a:avLst/>
          </a:prstGeom>
        </p:spPr>
      </p:pic>
    </p:spTree>
    <p:extLst>
      <p:ext uri="{BB962C8B-B14F-4D97-AF65-F5344CB8AC3E}">
        <p14:creationId xmlns:p14="http://schemas.microsoft.com/office/powerpoint/2010/main" val="4012418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a:t>MTM Analysis CCY/Volume effect (Graph)</a:t>
            </a:r>
            <a:endParaRPr lang="en-US" dirty="0"/>
          </a:p>
        </p:txBody>
      </p:sp>
      <p:pic>
        <p:nvPicPr>
          <p:cNvPr id="3" name="Image 2">
            <a:extLst>
              <a:ext uri="{FF2B5EF4-FFF2-40B4-BE49-F238E27FC236}">
                <a16:creationId xmlns:a16="http://schemas.microsoft.com/office/drawing/2014/main" id="{929AF597-A512-428C-BB40-468E3271E1F5}"/>
              </a:ext>
            </a:extLst>
          </p:cNvPr>
          <p:cNvPicPr>
            <a:picLocks noChangeAspect="1"/>
          </p:cNvPicPr>
          <p:nvPr/>
        </p:nvPicPr>
        <p:blipFill>
          <a:blip r:embed="rId2"/>
          <a:stretch>
            <a:fillRect/>
          </a:stretch>
        </p:blipFill>
        <p:spPr>
          <a:xfrm>
            <a:off x="4445000" y="1270000"/>
            <a:ext cx="3965385" cy="1651000"/>
          </a:xfrm>
          <a:prstGeom prst="rect">
            <a:avLst/>
          </a:prstGeom>
        </p:spPr>
      </p:pic>
      <p:pic>
        <p:nvPicPr>
          <p:cNvPr id="5" name="Image 4">
            <a:extLst>
              <a:ext uri="{FF2B5EF4-FFF2-40B4-BE49-F238E27FC236}">
                <a16:creationId xmlns:a16="http://schemas.microsoft.com/office/drawing/2014/main" id="{9CEB50F1-4F91-4321-8091-010D2A312B99}"/>
              </a:ext>
            </a:extLst>
          </p:cNvPr>
          <p:cNvPicPr>
            <a:picLocks noChangeAspect="1"/>
          </p:cNvPicPr>
          <p:nvPr/>
        </p:nvPicPr>
        <p:blipFill>
          <a:blip r:embed="rId3"/>
          <a:stretch>
            <a:fillRect/>
          </a:stretch>
        </p:blipFill>
        <p:spPr>
          <a:xfrm>
            <a:off x="4445000" y="3175000"/>
            <a:ext cx="3950465" cy="1651000"/>
          </a:xfrm>
          <a:prstGeom prst="rect">
            <a:avLst/>
          </a:prstGeom>
        </p:spPr>
      </p:pic>
      <p:pic>
        <p:nvPicPr>
          <p:cNvPr id="6" name="Image 5">
            <a:extLst>
              <a:ext uri="{FF2B5EF4-FFF2-40B4-BE49-F238E27FC236}">
                <a16:creationId xmlns:a16="http://schemas.microsoft.com/office/drawing/2014/main" id="{98377E92-7F9A-406D-AC4A-6DC8B3BD3C38}"/>
              </a:ext>
            </a:extLst>
          </p:cNvPr>
          <p:cNvPicPr>
            <a:picLocks noChangeAspect="1"/>
          </p:cNvPicPr>
          <p:nvPr/>
        </p:nvPicPr>
        <p:blipFill>
          <a:blip r:embed="rId4"/>
          <a:stretch>
            <a:fillRect/>
          </a:stretch>
        </p:blipFill>
        <p:spPr>
          <a:xfrm>
            <a:off x="4445000" y="5080000"/>
            <a:ext cx="3927590" cy="1651000"/>
          </a:xfrm>
          <a:prstGeom prst="rect">
            <a:avLst/>
          </a:prstGeom>
        </p:spPr>
      </p:pic>
    </p:spTree>
    <p:extLst>
      <p:ext uri="{BB962C8B-B14F-4D97-AF65-F5344CB8AC3E}">
        <p14:creationId xmlns:p14="http://schemas.microsoft.com/office/powerpoint/2010/main" val="576133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78F58413-1629-4041-9B02-4E293495586A}"/>
              </a:ext>
            </a:extLst>
          </p:cNvPr>
          <p:cNvPicPr>
            <a:picLocks noChangeAspect="1"/>
          </p:cNvPicPr>
          <p:nvPr/>
        </p:nvPicPr>
        <p:blipFill>
          <a:blip r:embed="rId2"/>
          <a:stretch>
            <a:fillRect/>
          </a:stretch>
        </p:blipFill>
        <p:spPr>
          <a:xfrm>
            <a:off x="254000" y="2540000"/>
            <a:ext cx="8636000" cy="4124344"/>
          </a:xfrm>
          <a:prstGeom prst="rect">
            <a:avLst/>
          </a:prstGeom>
        </p:spPr>
      </p:pic>
    </p:spTree>
    <p:extLst>
      <p:ext uri="{BB962C8B-B14F-4D97-AF65-F5344CB8AC3E}">
        <p14:creationId xmlns:p14="http://schemas.microsoft.com/office/powerpoint/2010/main" val="3649638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5683</TotalTime>
  <Words>695</Words>
  <Application>Microsoft Office PowerPoint</Application>
  <PresentationFormat>Affichage à l'écran (4:3)</PresentationFormat>
  <Paragraphs>71</Paragraphs>
  <Slides>18</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18</vt:i4>
      </vt:variant>
    </vt:vector>
  </HeadingPairs>
  <TitlesOfParts>
    <vt:vector size="25"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MTM Analysis CCY/Volume effect (Graph)</vt:lpstr>
      <vt:lpstr>MTM Analysis CCY/Volume effect (Table)</vt:lpstr>
      <vt:lpstr> </vt:lpstr>
      <vt:lpstr>EURUSD - Historical &amp; Planned</vt:lpstr>
      <vt:lpstr>EURUSD - Synthesis</vt:lpstr>
      <vt:lpstr>EURUSD - FY July 16-June 17</vt:lpstr>
      <vt:lpstr>EURUSD - FY July 17-June 18</vt:lpstr>
      <vt:lpstr>EURUSD - FY July 18-June 19</vt:lpstr>
      <vt:lpstr>EURUSD - FY July 19-June 20</vt:lpstr>
      <vt:lpstr>EURUSD - FY July 20-June 21</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 - Marion</cp:lastModifiedBy>
  <cp:revision>696</cp:revision>
  <cp:lastPrinted>2012-02-01T10:00:25Z</cp:lastPrinted>
  <dcterms:created xsi:type="dcterms:W3CDTF">2010-04-23T15:09:35Z</dcterms:created>
  <dcterms:modified xsi:type="dcterms:W3CDTF">2020-06-03T07:57:02Z</dcterms:modified>
</cp:coreProperties>
</file>