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9"/>
  </p:notesMasterIdLst>
  <p:sldIdLst>
    <p:sldId id="256" r:id="rId3"/>
    <p:sldId id="466" r:id="rId4"/>
    <p:sldId id="476" r:id="rId5"/>
    <p:sldId id="493" r:id="rId6"/>
    <p:sldId id="494" r:id="rId7"/>
    <p:sldId id="506" r:id="rId8"/>
    <p:sldId id="505" r:id="rId9"/>
    <p:sldId id="504" r:id="rId10"/>
    <p:sldId id="470" r:id="rId11"/>
    <p:sldId id="456" r:id="rId12"/>
    <p:sldId id="497" r:id="rId13"/>
    <p:sldId id="501" r:id="rId14"/>
    <p:sldId id="502" r:id="rId15"/>
    <p:sldId id="503" r:id="rId16"/>
    <p:sldId id="398" r:id="rId17"/>
    <p:sldId id="399" r:id="rId18"/>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537" autoAdjust="0"/>
    <p:restoredTop sz="94626" autoAdjust="0"/>
  </p:normalViewPr>
  <p:slideViewPr>
    <p:cSldViewPr snapToGrid="0">
      <p:cViewPr varScale="1">
        <p:scale>
          <a:sx n="108" d="100"/>
          <a:sy n="108" d="100"/>
        </p:scale>
        <p:origin x="1884" y="108"/>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03/07/2020</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7/3/2020</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7" name="Picture 8"/>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3538538" y="2714625"/>
            <a:ext cx="2066925" cy="71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7/3/2020</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7/3/2020</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7/3/2020</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7/3/2020</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7/3/2020</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7/3/2020</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7/3/2020</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7/3/2020</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7/3/2020</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7/3/2020</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pic>
        <p:nvPicPr>
          <p:cNvPr id="9" name="Picture 2"/>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018338" y="293688"/>
            <a:ext cx="1871662"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7/3/2020</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7/3/2020</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7/3/2020</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7/3/2020</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7/3/2020</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7/3/2020</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7/3/2020</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7/3/2020</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7/3/2020</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7/3/2020</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7/3/2020</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7/3/2020</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7/3/2020</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7/3/2020</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7/3/2020</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7/3/2020</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7/3/2020</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7/3/2020</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7/3/2020</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7/3/2020</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7/3/2020</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7/3/2020</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7/3/2020</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7/3/2020</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7/3/2020</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7/3/2020</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emf"/><Relationship Id="rId1" Type="http://schemas.openxmlformats.org/officeDocument/2006/relationships/slideLayout" Target="../slideLayouts/slideLayout2.xml"/><Relationship Id="rId4" Type="http://schemas.openxmlformats.org/officeDocument/2006/relationships/image" Target="../media/image14.emf"/></Relationships>
</file>

<file path=ppt/slides/_rels/slide8.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30/06/2020</a:t>
            </a:r>
          </a:p>
        </p:txBody>
      </p:sp>
      <p:sp>
        <p:nvSpPr>
          <p:cNvPr id="7" name="Rectangle 4"/>
          <p:cNvSpPr>
            <a:spLocks noChangeArrowheads="1"/>
          </p:cNvSpPr>
          <p:nvPr/>
        </p:nvSpPr>
        <p:spPr bwMode="auto">
          <a:xfrm>
            <a:off x="1789113" y="6057781"/>
            <a:ext cx="5916612" cy="8002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a:t>
            </a:r>
          </a:p>
          <a:p>
            <a:pPr marL="342900" indent="-342900" algn="ctr" defTabSz="914400">
              <a:spcBef>
                <a:spcPct val="20000"/>
              </a:spcBef>
            </a:pPr>
            <a:r>
              <a:rPr lang="fr-FR" sz="1000" i="1" dirty="0">
                <a:solidFill>
                  <a:srgbClr val="302421"/>
                </a:solidFill>
                <a:latin typeface="Calibri" pitchFamily="34" charset="0"/>
              </a:rPr>
              <a:t>Indépendant Financial </a:t>
            </a:r>
            <a:r>
              <a:rPr lang="fr-FR" sz="1000" i="1" dirty="0" err="1">
                <a:solidFill>
                  <a:srgbClr val="302421"/>
                </a:solidFill>
                <a:latin typeface="Calibri" pitchFamily="34" charset="0"/>
              </a:rPr>
              <a:t>Advisor</a:t>
            </a:r>
            <a:endParaRPr lang="fr-FR" sz="1000" i="1" dirty="0">
              <a:solidFill>
                <a:srgbClr val="302421"/>
              </a:solidFill>
              <a:latin typeface="Calibri" pitchFamily="34" charset="0"/>
            </a:endParaRPr>
          </a:p>
          <a:p>
            <a:pPr marL="342900" indent="-342900" algn="ctr" defTabSz="914400">
              <a:spcBef>
                <a:spcPct val="20000"/>
              </a:spcBef>
            </a:pPr>
            <a:r>
              <a:rPr lang="fr-FR" sz="1000" i="1" dirty="0" err="1">
                <a:solidFill>
                  <a:srgbClr val="302421"/>
                </a:solidFill>
                <a:latin typeface="Calibri" pitchFamily="34" charset="0"/>
              </a:rPr>
              <a:t>Member</a:t>
            </a:r>
            <a:r>
              <a:rPr lang="fr-FR" sz="1000" i="1" dirty="0">
                <a:solidFill>
                  <a:srgbClr val="302421"/>
                </a:solidFill>
                <a:latin typeface="Calibri" pitchFamily="34" charset="0"/>
              </a:rPr>
              <a:t> of the ANACOFI CIF - Association  </a:t>
            </a:r>
            <a:r>
              <a:rPr lang="fr-FR" sz="1000" i="1" dirty="0" err="1">
                <a:solidFill>
                  <a:srgbClr val="302421"/>
                </a:solidFill>
                <a:latin typeface="Calibri" pitchFamily="34" charset="0"/>
              </a:rPr>
              <a:t>recognized</a:t>
            </a:r>
            <a:r>
              <a:rPr lang="fr-FR" sz="1000" i="1" dirty="0">
                <a:solidFill>
                  <a:srgbClr val="302421"/>
                </a:solidFill>
                <a:latin typeface="Calibri" pitchFamily="34" charset="0"/>
              </a:rPr>
              <a:t> by  the AMF  (French </a:t>
            </a:r>
            <a:r>
              <a:rPr lang="fr-FR" sz="1000" i="1" dirty="0" err="1">
                <a:solidFill>
                  <a:srgbClr val="302421"/>
                </a:solidFill>
                <a:latin typeface="Calibri" pitchFamily="34" charset="0"/>
              </a:rPr>
              <a:t>Market</a:t>
            </a:r>
            <a:r>
              <a:rPr lang="fr-FR" sz="1000" i="1" dirty="0">
                <a:solidFill>
                  <a:srgbClr val="302421"/>
                </a:solidFill>
                <a:latin typeface="Calibri" pitchFamily="34" charset="0"/>
              </a:rPr>
              <a:t> </a:t>
            </a:r>
            <a:r>
              <a:rPr lang="fr-FR" sz="1000" i="1" dirty="0" err="1">
                <a:solidFill>
                  <a:srgbClr val="302421"/>
                </a:solidFill>
                <a:latin typeface="Calibri" pitchFamily="34" charset="0"/>
              </a:rPr>
              <a:t>Authority</a:t>
            </a:r>
            <a:r>
              <a:rPr lang="fr-FR" sz="1000" i="1" dirty="0">
                <a:solidFill>
                  <a:srgbClr val="302421"/>
                </a:solidFill>
                <a:latin typeface="Calibri" pitchFamily="34" charset="0"/>
              </a:rPr>
              <a:t>)</a:t>
            </a:r>
          </a:p>
          <a:p>
            <a:pPr marL="342900" indent="-342900" algn="ctr" defTabSz="914400">
              <a:spcBef>
                <a:spcPct val="20000"/>
              </a:spcBef>
            </a:pPr>
            <a:r>
              <a:rPr lang="fr-FR" sz="1000" i="1" dirty="0">
                <a:solidFill>
                  <a:srgbClr val="302421"/>
                </a:solidFill>
                <a:latin typeface="Calibri" pitchFamily="34" charset="0"/>
              </a:rPr>
              <a:t>ORIAS N° 13000716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213A8DF2-54D5-48B4-92B5-3A8B9DD1DCDB}"/>
              </a:ext>
            </a:extLst>
          </p:cNvPr>
          <p:cNvPicPr>
            <a:picLocks noChangeAspect="1"/>
          </p:cNvPicPr>
          <p:nvPr/>
        </p:nvPicPr>
        <p:blipFill>
          <a:blip r:embed="rId2"/>
          <a:stretch>
            <a:fillRect/>
          </a:stretch>
        </p:blipFill>
        <p:spPr>
          <a:xfrm>
            <a:off x="825500" y="1270000"/>
            <a:ext cx="7376160" cy="5027676"/>
          </a:xfrm>
          <a:prstGeom prst="rect">
            <a:avLst/>
          </a:prstGeom>
        </p:spPr>
      </p:pic>
    </p:spTree>
    <p:extLst>
      <p:ext uri="{BB962C8B-B14F-4D97-AF65-F5344CB8AC3E}">
        <p14:creationId xmlns:p14="http://schemas.microsoft.com/office/powerpoint/2010/main" val="32853767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5" name="Image 4">
            <a:extLst>
              <a:ext uri="{FF2B5EF4-FFF2-40B4-BE49-F238E27FC236}">
                <a16:creationId xmlns:a16="http://schemas.microsoft.com/office/drawing/2014/main" id="{C6647B58-7F17-4078-938B-930C6B3649E5}"/>
              </a:ext>
            </a:extLst>
          </p:cNvPr>
          <p:cNvPicPr>
            <a:picLocks noChangeAspect="1"/>
          </p:cNvPicPr>
          <p:nvPr/>
        </p:nvPicPr>
        <p:blipFill>
          <a:blip r:embed="rId2"/>
          <a:stretch>
            <a:fillRect/>
          </a:stretch>
        </p:blipFill>
        <p:spPr>
          <a:xfrm>
            <a:off x="825500" y="1270000"/>
            <a:ext cx="7382896" cy="5029636"/>
          </a:xfrm>
          <a:prstGeom prst="rect">
            <a:avLst/>
          </a:prstGeom>
        </p:spPr>
      </p:pic>
    </p:spTree>
    <p:extLst>
      <p:ext uri="{BB962C8B-B14F-4D97-AF65-F5344CB8AC3E}">
        <p14:creationId xmlns:p14="http://schemas.microsoft.com/office/powerpoint/2010/main" val="22934610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FY July 18-June 19</a:t>
            </a:r>
          </a:p>
        </p:txBody>
      </p:sp>
      <p:pic>
        <p:nvPicPr>
          <p:cNvPr id="8" name="Image 7">
            <a:extLst>
              <a:ext uri="{FF2B5EF4-FFF2-40B4-BE49-F238E27FC236}">
                <a16:creationId xmlns:a16="http://schemas.microsoft.com/office/drawing/2014/main" id="{DFBE5498-9ED1-41D9-93C8-AE7BEAAACD29}"/>
              </a:ext>
            </a:extLst>
          </p:cNvPr>
          <p:cNvPicPr>
            <a:picLocks noChangeAspect="1"/>
          </p:cNvPicPr>
          <p:nvPr/>
        </p:nvPicPr>
        <p:blipFill>
          <a:blip r:embed="rId2"/>
          <a:stretch>
            <a:fillRect/>
          </a:stretch>
        </p:blipFill>
        <p:spPr>
          <a:xfrm>
            <a:off x="240428" y="2346142"/>
            <a:ext cx="4200508" cy="3572566"/>
          </a:xfrm>
          <a:prstGeom prst="rect">
            <a:avLst/>
          </a:prstGeom>
        </p:spPr>
      </p:pic>
      <p:pic>
        <p:nvPicPr>
          <p:cNvPr id="9" name="Image 8">
            <a:extLst>
              <a:ext uri="{FF2B5EF4-FFF2-40B4-BE49-F238E27FC236}">
                <a16:creationId xmlns:a16="http://schemas.microsoft.com/office/drawing/2014/main" id="{CE048915-C7B5-4CC8-86BB-536A00F0A388}"/>
              </a:ext>
            </a:extLst>
          </p:cNvPr>
          <p:cNvPicPr>
            <a:picLocks noChangeAspect="1"/>
          </p:cNvPicPr>
          <p:nvPr/>
        </p:nvPicPr>
        <p:blipFill>
          <a:blip r:embed="rId3"/>
          <a:stretch>
            <a:fillRect/>
          </a:stretch>
        </p:blipFill>
        <p:spPr>
          <a:xfrm>
            <a:off x="4749800" y="2346142"/>
            <a:ext cx="4204716" cy="3572566"/>
          </a:xfrm>
          <a:prstGeom prst="rect">
            <a:avLst/>
          </a:prstGeom>
        </p:spPr>
      </p:pic>
    </p:spTree>
    <p:extLst>
      <p:ext uri="{BB962C8B-B14F-4D97-AF65-F5344CB8AC3E}">
        <p14:creationId xmlns:p14="http://schemas.microsoft.com/office/powerpoint/2010/main" val="14533011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FY July 19-June 20</a:t>
            </a:r>
          </a:p>
        </p:txBody>
      </p:sp>
      <p:pic>
        <p:nvPicPr>
          <p:cNvPr id="11" name="Image 10">
            <a:extLst>
              <a:ext uri="{FF2B5EF4-FFF2-40B4-BE49-F238E27FC236}">
                <a16:creationId xmlns:a16="http://schemas.microsoft.com/office/drawing/2014/main" id="{B02C0AAD-5FE1-483D-8F51-149B8F61446F}"/>
              </a:ext>
            </a:extLst>
          </p:cNvPr>
          <p:cNvPicPr>
            <a:picLocks noChangeAspect="1"/>
          </p:cNvPicPr>
          <p:nvPr/>
        </p:nvPicPr>
        <p:blipFill>
          <a:blip r:embed="rId2"/>
          <a:stretch>
            <a:fillRect/>
          </a:stretch>
        </p:blipFill>
        <p:spPr>
          <a:xfrm>
            <a:off x="240428" y="2349500"/>
            <a:ext cx="4200508" cy="3569208"/>
          </a:xfrm>
          <a:prstGeom prst="rect">
            <a:avLst/>
          </a:prstGeom>
        </p:spPr>
      </p:pic>
      <p:pic>
        <p:nvPicPr>
          <p:cNvPr id="12" name="Image 11">
            <a:extLst>
              <a:ext uri="{FF2B5EF4-FFF2-40B4-BE49-F238E27FC236}">
                <a16:creationId xmlns:a16="http://schemas.microsoft.com/office/drawing/2014/main" id="{BA01B559-3699-48C4-843F-B0B4D4B7A3BD}"/>
              </a:ext>
            </a:extLst>
          </p:cNvPr>
          <p:cNvPicPr>
            <a:picLocks noChangeAspect="1"/>
          </p:cNvPicPr>
          <p:nvPr/>
        </p:nvPicPr>
        <p:blipFill>
          <a:blip r:embed="rId3"/>
          <a:stretch>
            <a:fillRect/>
          </a:stretch>
        </p:blipFill>
        <p:spPr>
          <a:xfrm>
            <a:off x="4749800" y="2349499"/>
            <a:ext cx="4206605" cy="3569208"/>
          </a:xfrm>
          <a:prstGeom prst="rect">
            <a:avLst/>
          </a:prstGeom>
        </p:spPr>
      </p:pic>
    </p:spTree>
    <p:extLst>
      <p:ext uri="{BB962C8B-B14F-4D97-AF65-F5344CB8AC3E}">
        <p14:creationId xmlns:p14="http://schemas.microsoft.com/office/powerpoint/2010/main" val="31348489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FY July 20-June 21</a:t>
            </a:r>
          </a:p>
        </p:txBody>
      </p:sp>
      <p:pic>
        <p:nvPicPr>
          <p:cNvPr id="7" name="Image 6">
            <a:extLst>
              <a:ext uri="{FF2B5EF4-FFF2-40B4-BE49-F238E27FC236}">
                <a16:creationId xmlns:a16="http://schemas.microsoft.com/office/drawing/2014/main" id="{DD220E05-CA03-459F-B13C-408AFC5AA9C5}"/>
              </a:ext>
            </a:extLst>
          </p:cNvPr>
          <p:cNvPicPr>
            <a:picLocks noChangeAspect="1"/>
          </p:cNvPicPr>
          <p:nvPr/>
        </p:nvPicPr>
        <p:blipFill>
          <a:blip r:embed="rId2"/>
          <a:stretch>
            <a:fillRect/>
          </a:stretch>
        </p:blipFill>
        <p:spPr>
          <a:xfrm>
            <a:off x="240428" y="2349500"/>
            <a:ext cx="4200508" cy="3572566"/>
          </a:xfrm>
          <a:prstGeom prst="rect">
            <a:avLst/>
          </a:prstGeom>
        </p:spPr>
      </p:pic>
      <p:pic>
        <p:nvPicPr>
          <p:cNvPr id="8" name="Image 7">
            <a:extLst>
              <a:ext uri="{FF2B5EF4-FFF2-40B4-BE49-F238E27FC236}">
                <a16:creationId xmlns:a16="http://schemas.microsoft.com/office/drawing/2014/main" id="{AC4D199B-6783-47B2-80A1-5BF46C2CC607}"/>
              </a:ext>
            </a:extLst>
          </p:cNvPr>
          <p:cNvPicPr>
            <a:picLocks noChangeAspect="1"/>
          </p:cNvPicPr>
          <p:nvPr/>
        </p:nvPicPr>
        <p:blipFill>
          <a:blip r:embed="rId3"/>
          <a:stretch>
            <a:fillRect/>
          </a:stretch>
        </p:blipFill>
        <p:spPr>
          <a:xfrm>
            <a:off x="4754008" y="2349500"/>
            <a:ext cx="4200508" cy="3569208"/>
          </a:xfrm>
          <a:prstGeom prst="rect">
            <a:avLst/>
          </a:prstGeom>
        </p:spPr>
      </p:pic>
    </p:spTree>
    <p:extLst>
      <p:ext uri="{BB962C8B-B14F-4D97-AF65-F5344CB8AC3E}">
        <p14:creationId xmlns:p14="http://schemas.microsoft.com/office/powerpoint/2010/main" val="36374031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a:solidFill>
                  <a:srgbClr val="302421"/>
                </a:solidFill>
                <a:latin typeface="Calibri" pitchFamily="34" charset="0"/>
                <a:cs typeface="Calibri" pitchFamily="34" charset="0"/>
              </a:rPr>
              <a:t>1214 Vernier </a:t>
            </a:r>
            <a:r>
              <a:rPr lang="fr-FR" kern="0" dirty="0">
                <a:solidFill>
                  <a:srgbClr val="302421"/>
                </a:solidFill>
                <a:latin typeface="Calibri" pitchFamily="34" charset="0"/>
                <a:cs typeface="Calibri" pitchFamily="34" charset="0"/>
              </a:rPr>
              <a:t>-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F4BF01D5-5DDA-4CC5-A8E1-D70389A60AB0}"/>
              </a:ext>
            </a:extLst>
          </p:cNvPr>
          <p:cNvPicPr>
            <a:picLocks noChangeAspect="1"/>
          </p:cNvPicPr>
          <p:nvPr/>
        </p:nvPicPr>
        <p:blipFill>
          <a:blip r:embed="rId2"/>
          <a:stretch>
            <a:fillRect/>
          </a:stretch>
        </p:blipFill>
        <p:spPr>
          <a:xfrm>
            <a:off x="127000" y="1524000"/>
            <a:ext cx="8890000" cy="1324638"/>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A57D9D78-EE45-40D6-86AE-CE812EC4FDE7}"/>
              </a:ext>
            </a:extLst>
          </p:cNvPr>
          <p:cNvPicPr>
            <a:picLocks noChangeAspect="1"/>
          </p:cNvPicPr>
          <p:nvPr/>
        </p:nvPicPr>
        <p:blipFill>
          <a:blip r:embed="rId2"/>
          <a:stretch>
            <a:fillRect/>
          </a:stretch>
        </p:blipFill>
        <p:spPr>
          <a:xfrm>
            <a:off x="127000" y="1524000"/>
            <a:ext cx="8890000" cy="1344388"/>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EURUSD</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DB447E0F-1C9E-4CBF-92C2-C95A066B3FB4}"/>
              </a:ext>
            </a:extLst>
          </p:cNvPr>
          <p:cNvPicPr>
            <a:picLocks noChangeAspect="1"/>
          </p:cNvPicPr>
          <p:nvPr/>
        </p:nvPicPr>
        <p:blipFill>
          <a:blip r:embed="rId2"/>
          <a:stretch>
            <a:fillRect/>
          </a:stretch>
        </p:blipFill>
        <p:spPr>
          <a:xfrm>
            <a:off x="155449" y="1047738"/>
            <a:ext cx="5016684" cy="2099830"/>
          </a:xfrm>
          <a:prstGeom prst="rect">
            <a:avLst/>
          </a:prstGeom>
        </p:spPr>
      </p:pic>
      <p:pic>
        <p:nvPicPr>
          <p:cNvPr id="7" name="Image 6">
            <a:extLst>
              <a:ext uri="{FF2B5EF4-FFF2-40B4-BE49-F238E27FC236}">
                <a16:creationId xmlns:a16="http://schemas.microsoft.com/office/drawing/2014/main" id="{062E0421-7FFF-4728-86A2-8FBFB9CF1473}"/>
              </a:ext>
            </a:extLst>
          </p:cNvPr>
          <p:cNvPicPr>
            <a:picLocks noChangeAspect="1"/>
          </p:cNvPicPr>
          <p:nvPr/>
        </p:nvPicPr>
        <p:blipFill>
          <a:blip r:embed="rId3"/>
          <a:stretch>
            <a:fillRect/>
          </a:stretch>
        </p:blipFill>
        <p:spPr>
          <a:xfrm>
            <a:off x="3429000" y="3175000"/>
            <a:ext cx="5249610" cy="3429000"/>
          </a:xfrm>
          <a:prstGeom prst="rect">
            <a:avLst/>
          </a:prstGeom>
        </p:spPr>
      </p:pic>
    </p:spTree>
    <p:extLst>
      <p:ext uri="{BB962C8B-B14F-4D97-AF65-F5344CB8AC3E}">
        <p14:creationId xmlns:p14="http://schemas.microsoft.com/office/powerpoint/2010/main" val="30562727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635000" y="1905000"/>
            <a:ext cx="3810000" cy="4154984"/>
          </a:xfrm>
          <a:prstGeom prst="rect">
            <a:avLst/>
          </a:prstGeom>
          <a:noFill/>
        </p:spPr>
        <p:txBody>
          <a:bodyPr wrap="square" rtlCol="0">
            <a:spAutoFit/>
          </a:bodyPr>
          <a:lstStyle/>
          <a:p>
            <a:pPr algn="ctr"/>
            <a:r>
              <a:rPr lang="en-US" sz="2400">
                <a:latin typeface="Calibri" panose="020F0502020204030204" pitchFamily="34" charset="0"/>
              </a:rPr>
              <a:t>Fair Value
Intrinsec Value
Time Value</a:t>
            </a:r>
            <a:endParaRPr lang="en-GB" sz="2400" dirty="0">
              <a:latin typeface="Calibri" panose="020F0502020204030204" pitchFamily="34" charset="0"/>
            </a:endParaRPr>
          </a:p>
        </p:txBody>
      </p:sp>
      <p:sp>
        <p:nvSpPr>
          <p:cNvPr id="4" name="Title"/>
          <p:cNvSpPr>
            <a:spLocks noGrp="1"/>
          </p:cNvSpPr>
          <p:nvPr>
            <p:ph type="title"/>
          </p:nvPr>
        </p:nvSpPr>
        <p:spPr/>
        <p:txBody>
          <a:bodyPr/>
          <a:lstStyle/>
          <a:p>
            <a:r>
              <a:rPr lang="fr-FR"/>
              <a:t>MTM Analysis CCY/Volume effect (Graph)</a:t>
            </a:r>
            <a:endParaRPr lang="en-US" dirty="0"/>
          </a:p>
        </p:txBody>
      </p:sp>
      <p:pic>
        <p:nvPicPr>
          <p:cNvPr id="3" name="Image 2">
            <a:extLst>
              <a:ext uri="{FF2B5EF4-FFF2-40B4-BE49-F238E27FC236}">
                <a16:creationId xmlns:a16="http://schemas.microsoft.com/office/drawing/2014/main" id="{1731F578-BA9F-47ED-AB73-26BC51182F8A}"/>
              </a:ext>
            </a:extLst>
          </p:cNvPr>
          <p:cNvPicPr>
            <a:picLocks noChangeAspect="1"/>
          </p:cNvPicPr>
          <p:nvPr/>
        </p:nvPicPr>
        <p:blipFill>
          <a:blip r:embed="rId2"/>
          <a:stretch>
            <a:fillRect/>
          </a:stretch>
        </p:blipFill>
        <p:spPr>
          <a:xfrm>
            <a:off x="4445000" y="1270000"/>
            <a:ext cx="3965385" cy="1651000"/>
          </a:xfrm>
          <a:prstGeom prst="rect">
            <a:avLst/>
          </a:prstGeom>
        </p:spPr>
      </p:pic>
      <p:pic>
        <p:nvPicPr>
          <p:cNvPr id="5" name="Image 4">
            <a:extLst>
              <a:ext uri="{FF2B5EF4-FFF2-40B4-BE49-F238E27FC236}">
                <a16:creationId xmlns:a16="http://schemas.microsoft.com/office/drawing/2014/main" id="{733723D9-6E0E-47BC-A9A1-D3B5800551B3}"/>
              </a:ext>
            </a:extLst>
          </p:cNvPr>
          <p:cNvPicPr>
            <a:picLocks noChangeAspect="1"/>
          </p:cNvPicPr>
          <p:nvPr/>
        </p:nvPicPr>
        <p:blipFill>
          <a:blip r:embed="rId3"/>
          <a:stretch>
            <a:fillRect/>
          </a:stretch>
        </p:blipFill>
        <p:spPr>
          <a:xfrm>
            <a:off x="4445000" y="3175000"/>
            <a:ext cx="3950465" cy="1651000"/>
          </a:xfrm>
          <a:prstGeom prst="rect">
            <a:avLst/>
          </a:prstGeom>
        </p:spPr>
      </p:pic>
      <p:pic>
        <p:nvPicPr>
          <p:cNvPr id="6" name="Image 5">
            <a:extLst>
              <a:ext uri="{FF2B5EF4-FFF2-40B4-BE49-F238E27FC236}">
                <a16:creationId xmlns:a16="http://schemas.microsoft.com/office/drawing/2014/main" id="{ABE9FA88-3ED2-4E35-A63D-A2D7FCEB8FD9}"/>
              </a:ext>
            </a:extLst>
          </p:cNvPr>
          <p:cNvPicPr>
            <a:picLocks noChangeAspect="1"/>
          </p:cNvPicPr>
          <p:nvPr/>
        </p:nvPicPr>
        <p:blipFill>
          <a:blip r:embed="rId4"/>
          <a:stretch>
            <a:fillRect/>
          </a:stretch>
        </p:blipFill>
        <p:spPr>
          <a:xfrm>
            <a:off x="4445000" y="5080000"/>
            <a:ext cx="3927590" cy="1651000"/>
          </a:xfrm>
          <a:prstGeom prst="rect">
            <a:avLst/>
          </a:prstGeom>
        </p:spPr>
      </p:pic>
    </p:spTree>
    <p:extLst>
      <p:ext uri="{BB962C8B-B14F-4D97-AF65-F5344CB8AC3E}">
        <p14:creationId xmlns:p14="http://schemas.microsoft.com/office/powerpoint/2010/main" val="25560785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MTM Analysis CCY/Volume effect (Table)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0AA73D51-8448-49C4-8029-02292DA849DB}"/>
              </a:ext>
            </a:extLst>
          </p:cNvPr>
          <p:cNvPicPr>
            <a:picLocks noChangeAspect="1"/>
          </p:cNvPicPr>
          <p:nvPr/>
        </p:nvPicPr>
        <p:blipFill>
          <a:blip r:embed="rId2"/>
          <a:stretch>
            <a:fillRect/>
          </a:stretch>
        </p:blipFill>
        <p:spPr>
          <a:xfrm>
            <a:off x="254000" y="2540000"/>
            <a:ext cx="8636000" cy="4124344"/>
          </a:xfrm>
          <a:prstGeom prst="rect">
            <a:avLst/>
          </a:prstGeom>
        </p:spPr>
      </p:pic>
    </p:spTree>
    <p:extLst>
      <p:ext uri="{BB962C8B-B14F-4D97-AF65-F5344CB8AC3E}">
        <p14:creationId xmlns:p14="http://schemas.microsoft.com/office/powerpoint/2010/main" val="6675057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5684</TotalTime>
  <Words>683</Words>
  <Application>Microsoft Office PowerPoint</Application>
  <PresentationFormat>Affichage à l'écran (4:3)</PresentationFormat>
  <Paragraphs>69</Paragraphs>
  <Slides>16</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16</vt:i4>
      </vt:variant>
    </vt:vector>
  </HeadingPairs>
  <TitlesOfParts>
    <vt:vector size="23"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Sensitivity EURUSD</vt:lpstr>
      <vt:lpstr>MTM Analysis CCY/Volume effect (Graph)</vt:lpstr>
      <vt:lpstr>MTM Analysis CCY/Volume effect (Table)</vt:lpstr>
      <vt:lpstr> </vt:lpstr>
      <vt:lpstr>EURUSD - Historical &amp; Planned</vt:lpstr>
      <vt:lpstr>EURUSD - Synthesis</vt:lpstr>
      <vt:lpstr>EURUSD - FY July 18-June 19</vt:lpstr>
      <vt:lpstr>EURUSD - FY July 19-June 20</vt:lpstr>
      <vt:lpstr>EURUSD - FY July 20-June 21</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Kerius - Marion</cp:lastModifiedBy>
  <cp:revision>697</cp:revision>
  <cp:lastPrinted>2012-02-01T10:00:25Z</cp:lastPrinted>
  <dcterms:created xsi:type="dcterms:W3CDTF">2010-04-23T15:09:35Z</dcterms:created>
  <dcterms:modified xsi:type="dcterms:W3CDTF">2020-07-03T13:27:46Z</dcterms:modified>
</cp:coreProperties>
</file>