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66" r:id="rId4"/>
    <p:sldId id="476" r:id="rId5"/>
    <p:sldId id="493" r:id="rId6"/>
    <p:sldId id="494" r:id="rId7"/>
    <p:sldId id="504" r:id="rId8"/>
    <p:sldId id="503" r:id="rId9"/>
    <p:sldId id="502" r:id="rId10"/>
    <p:sldId id="470" r:id="rId11"/>
    <p:sldId id="456" r:id="rId12"/>
    <p:sldId id="497" r:id="rId13"/>
    <p:sldId id="499" r:id="rId14"/>
    <p:sldId id="500" r:id="rId15"/>
    <p:sldId id="501" r:id="rId16"/>
    <p:sldId id="398" r:id="rId17"/>
    <p:sldId id="399"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125" d="100"/>
          <a:sy n="125" d="100"/>
        </p:scale>
        <p:origin x="744" y="-48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07/10/2021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7" name="Picture 8"/>
          <p:cNvPicPr>
            <a:picLocks noChangeAspect="1" noChangeArrowheads="1"/>
          </p:cNvPicPr>
          <p:nvPr userDrawn="1"/>
        </p:nvPicPr>
        <p:blipFill>
          <a:blip r:embed="rId3"/>
          <a:srcRect/>
          <a:stretch/>
        </p:blipFill>
        <p:spPr bwMode="auto">
          <a:xfrm>
            <a:off x="3656070" y="2714625"/>
            <a:ext cx="1831861"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10/7/2021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10/7/2021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10/7/2021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10/7/2021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10/7/2021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9" name="Picture 2"/>
          <p:cNvPicPr>
            <a:picLocks noChangeAspect="1" noChangeArrowheads="1"/>
          </p:cNvPicPr>
          <p:nvPr userDrawn="1"/>
        </p:nvPicPr>
        <p:blipFill>
          <a:blip r:embed="rId3"/>
          <a:srcRect/>
          <a:stretch/>
        </p:blipFill>
        <p:spPr bwMode="auto">
          <a:xfrm>
            <a:off x="7123725" y="293688"/>
            <a:ext cx="1660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10/7/2021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10/7/2021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10/7/2021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10/7/2021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10/7/2021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10/7/2021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10/7/2021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10/7/2021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30/09/2021</a:t>
            </a:r>
          </a:p>
        </p:txBody>
      </p:sp>
      <p:sp>
        <p:nvSpPr>
          <p:cNvPr id="7" name="Rectangle 4"/>
          <p:cNvSpPr>
            <a:spLocks noChangeArrowheads="1"/>
          </p:cNvSpPr>
          <p:nvPr/>
        </p:nvSpPr>
        <p:spPr bwMode="auto">
          <a:xfrm>
            <a:off x="1789113" y="6057781"/>
            <a:ext cx="59166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a:t>
            </a:r>
          </a:p>
          <a:p>
            <a:pPr marL="342900" indent="-342900" algn="ctr" defTabSz="914400">
              <a:spcBef>
                <a:spcPct val="20000"/>
              </a:spcBef>
            </a:pPr>
            <a:r>
              <a:rPr lang="fr-FR" sz="1000" i="1" dirty="0">
                <a:solidFill>
                  <a:srgbClr val="302421"/>
                </a:solidFill>
                <a:latin typeface="Calibri" pitchFamily="34" charset="0"/>
              </a:rPr>
              <a:t>Indépendant Financial </a:t>
            </a:r>
            <a:r>
              <a:rPr lang="fr-FR" sz="1000" i="1" dirty="0" err="1">
                <a:solidFill>
                  <a:srgbClr val="302421"/>
                </a:solidFill>
                <a:latin typeface="Calibri" pitchFamily="34" charset="0"/>
              </a:rPr>
              <a:t>Advisor</a:t>
            </a:r>
            <a:endParaRPr lang="fr-FR" sz="1000" i="1" dirty="0">
              <a:solidFill>
                <a:srgbClr val="302421"/>
              </a:solidFill>
              <a:latin typeface="Calibri" pitchFamily="34" charset="0"/>
            </a:endParaRPr>
          </a:p>
          <a:p>
            <a:pPr marL="342900" indent="-342900" algn="ctr" defTabSz="914400">
              <a:spcBef>
                <a:spcPct val="20000"/>
              </a:spcBef>
            </a:pPr>
            <a:r>
              <a:rPr lang="fr-FR" sz="1000" i="1" dirty="0" err="1">
                <a:solidFill>
                  <a:srgbClr val="302421"/>
                </a:solidFill>
                <a:latin typeface="Calibri" pitchFamily="34" charset="0"/>
              </a:rPr>
              <a:t>Member</a:t>
            </a:r>
            <a:r>
              <a:rPr lang="fr-FR" sz="1000" i="1" dirty="0">
                <a:solidFill>
                  <a:srgbClr val="302421"/>
                </a:solidFill>
                <a:latin typeface="Calibri" pitchFamily="34" charset="0"/>
              </a:rPr>
              <a:t> of the ANACOFI CIF - Association  </a:t>
            </a:r>
            <a:r>
              <a:rPr lang="fr-FR" sz="1000" i="1" dirty="0" err="1">
                <a:solidFill>
                  <a:srgbClr val="302421"/>
                </a:solidFill>
                <a:latin typeface="Calibri" pitchFamily="34" charset="0"/>
              </a:rPr>
              <a:t>recognized</a:t>
            </a:r>
            <a:r>
              <a:rPr lang="fr-FR" sz="1000" i="1" dirty="0">
                <a:solidFill>
                  <a:srgbClr val="302421"/>
                </a:solidFill>
                <a:latin typeface="Calibri" pitchFamily="34" charset="0"/>
              </a:rPr>
              <a:t> by  the AMF  (French </a:t>
            </a:r>
            <a:r>
              <a:rPr lang="fr-FR" sz="1000" i="1" dirty="0" err="1">
                <a:solidFill>
                  <a:srgbClr val="302421"/>
                </a:solidFill>
                <a:latin typeface="Calibri" pitchFamily="34" charset="0"/>
              </a:rPr>
              <a:t>Market</a:t>
            </a:r>
            <a:r>
              <a:rPr lang="fr-FR" sz="1000" i="1" dirty="0">
                <a:solidFill>
                  <a:srgbClr val="302421"/>
                </a:solidFill>
                <a:latin typeface="Calibri" pitchFamily="34" charset="0"/>
              </a:rPr>
              <a:t> </a:t>
            </a:r>
            <a:r>
              <a:rPr lang="fr-FR" sz="1000" i="1" dirty="0" err="1">
                <a:solidFill>
                  <a:srgbClr val="302421"/>
                </a:solidFill>
                <a:latin typeface="Calibri" pitchFamily="34" charset="0"/>
              </a:rPr>
              <a:t>Authority</a:t>
            </a:r>
            <a:r>
              <a:rPr lang="fr-FR" sz="1000" i="1" dirty="0">
                <a:solidFill>
                  <a:srgbClr val="302421"/>
                </a:solidFill>
                <a:latin typeface="Calibri" pitchFamily="34" charset="0"/>
              </a:rPr>
              <a:t>)</a:t>
            </a:r>
          </a:p>
          <a:p>
            <a:pPr marL="342900" indent="-342900" algn="ctr" defTabSz="914400">
              <a:spcBef>
                <a:spcPct val="20000"/>
              </a:spcBef>
            </a:pPr>
            <a:r>
              <a:rPr lang="fr-FR" sz="1000" i="1" dirty="0">
                <a:solidFill>
                  <a:srgbClr val="302421"/>
                </a:solidFill>
                <a:latin typeface="Calibri" pitchFamily="34" charset="0"/>
              </a:rPr>
              <a:t>ORIAS N° 13000716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872D6AE-912E-422C-94D9-041F4C23226E}"/>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288048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CEF595D8-B25D-4F93-9D3A-F5A726A83A7C}"/>
              </a:ext>
            </a:extLst>
          </p:cNvPr>
          <p:cNvPicPr>
            <a:picLocks noChangeAspect="1"/>
          </p:cNvPicPr>
          <p:nvPr/>
        </p:nvPicPr>
        <p:blipFill>
          <a:blip r:embed="rId2"/>
          <a:stretch>
            <a:fillRect/>
          </a:stretch>
        </p:blipFill>
        <p:spPr>
          <a:xfrm>
            <a:off x="825500" y="1270000"/>
            <a:ext cx="7395089" cy="5066215"/>
          </a:xfrm>
          <a:prstGeom prst="rect">
            <a:avLst/>
          </a:prstGeom>
        </p:spPr>
      </p:pic>
    </p:spTree>
    <p:extLst>
      <p:ext uri="{BB962C8B-B14F-4D97-AF65-F5344CB8AC3E}">
        <p14:creationId xmlns:p14="http://schemas.microsoft.com/office/powerpoint/2010/main" val="428060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19-June 20</a:t>
            </a:r>
          </a:p>
        </p:txBody>
      </p:sp>
      <p:pic>
        <p:nvPicPr>
          <p:cNvPr id="3" name="EURUSD_ImageALLOC">
            <a:extLst>
              <a:ext uri="{FF2B5EF4-FFF2-40B4-BE49-F238E27FC236}">
                <a16:creationId xmlns:a16="http://schemas.microsoft.com/office/drawing/2014/main" id="{696177AD-B743-4A8A-AA76-6799603D7DE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DEFC9B1-D449-4F11-AED9-6A688949631B}"/>
              </a:ext>
            </a:extLst>
          </p:cNvPr>
          <p:cNvPicPr>
            <a:picLocks noChangeAspect="1"/>
          </p:cNvPicPr>
          <p:nvPr/>
        </p:nvPicPr>
        <p:blipFill>
          <a:blip r:embed="rId3"/>
          <a:stretch>
            <a:fillRect/>
          </a:stretch>
        </p:blipFill>
        <p:spPr>
          <a:xfrm>
            <a:off x="4747911" y="2349501"/>
            <a:ext cx="4204717" cy="3569208"/>
          </a:xfrm>
          <a:prstGeom prst="rect">
            <a:avLst/>
          </a:prstGeom>
        </p:spPr>
      </p:pic>
    </p:spTree>
    <p:extLst>
      <p:ext uri="{BB962C8B-B14F-4D97-AF65-F5344CB8AC3E}">
        <p14:creationId xmlns:p14="http://schemas.microsoft.com/office/powerpoint/2010/main" val="400636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20-June 21</a:t>
            </a:r>
          </a:p>
        </p:txBody>
      </p:sp>
      <p:pic>
        <p:nvPicPr>
          <p:cNvPr id="3" name="EURUSD_ImageALLOC">
            <a:extLst>
              <a:ext uri="{FF2B5EF4-FFF2-40B4-BE49-F238E27FC236}">
                <a16:creationId xmlns:a16="http://schemas.microsoft.com/office/drawing/2014/main" id="{616FEE67-E500-4418-91BA-7E6395F2489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7F0C1497-45AD-4EAB-956E-1AA0ADB724A8}"/>
              </a:ext>
            </a:extLst>
          </p:cNvPr>
          <p:cNvPicPr>
            <a:picLocks noChangeAspect="1"/>
          </p:cNvPicPr>
          <p:nvPr/>
        </p:nvPicPr>
        <p:blipFill>
          <a:blip r:embed="rId3"/>
          <a:stretch>
            <a:fillRect/>
          </a:stretch>
        </p:blipFill>
        <p:spPr>
          <a:xfrm>
            <a:off x="4749800" y="2349500"/>
            <a:ext cx="4204716" cy="3570732"/>
          </a:xfrm>
          <a:prstGeom prst="rect">
            <a:avLst/>
          </a:prstGeom>
        </p:spPr>
      </p:pic>
      <p:pic>
        <p:nvPicPr>
          <p:cNvPr id="5" name="Image 4">
            <a:extLst>
              <a:ext uri="{FF2B5EF4-FFF2-40B4-BE49-F238E27FC236}">
                <a16:creationId xmlns:a16="http://schemas.microsoft.com/office/drawing/2014/main" id="{59E8A658-E186-4F89-ABC7-006863F44B8B}"/>
              </a:ext>
            </a:extLst>
          </p:cNvPr>
          <p:cNvPicPr>
            <a:picLocks noChangeAspect="1"/>
          </p:cNvPicPr>
          <p:nvPr/>
        </p:nvPicPr>
        <p:blipFill>
          <a:blip r:embed="rId4"/>
          <a:stretch>
            <a:fillRect/>
          </a:stretch>
        </p:blipFill>
        <p:spPr>
          <a:xfrm>
            <a:off x="4747911" y="2349501"/>
            <a:ext cx="4204717" cy="3569208"/>
          </a:xfrm>
          <a:prstGeom prst="rect">
            <a:avLst/>
          </a:prstGeom>
        </p:spPr>
      </p:pic>
    </p:spTree>
    <p:extLst>
      <p:ext uri="{BB962C8B-B14F-4D97-AF65-F5344CB8AC3E}">
        <p14:creationId xmlns:p14="http://schemas.microsoft.com/office/powerpoint/2010/main" val="304365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 July 21-June 22</a:t>
            </a:r>
          </a:p>
        </p:txBody>
      </p:sp>
      <p:pic>
        <p:nvPicPr>
          <p:cNvPr id="3" name="EURUSD_ImageALLOC">
            <a:extLst>
              <a:ext uri="{FF2B5EF4-FFF2-40B4-BE49-F238E27FC236}">
                <a16:creationId xmlns:a16="http://schemas.microsoft.com/office/drawing/2014/main" id="{70A71043-7060-4518-9FC8-437CBCE3EC5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FED8E473-0BE6-464B-B268-9466157E0DF0}"/>
              </a:ext>
            </a:extLst>
          </p:cNvPr>
          <p:cNvPicPr>
            <a:picLocks noChangeAspect="1"/>
          </p:cNvPicPr>
          <p:nvPr/>
        </p:nvPicPr>
        <p:blipFill>
          <a:blip r:embed="rId3"/>
          <a:stretch>
            <a:fillRect/>
          </a:stretch>
        </p:blipFill>
        <p:spPr>
          <a:xfrm>
            <a:off x="4749800" y="2349500"/>
            <a:ext cx="4204716" cy="3570732"/>
          </a:xfrm>
          <a:prstGeom prst="rect">
            <a:avLst/>
          </a:prstGeom>
        </p:spPr>
      </p:pic>
      <p:pic>
        <p:nvPicPr>
          <p:cNvPr id="5" name="Image 4">
            <a:extLst>
              <a:ext uri="{FF2B5EF4-FFF2-40B4-BE49-F238E27FC236}">
                <a16:creationId xmlns:a16="http://schemas.microsoft.com/office/drawing/2014/main" id="{17C54593-7E19-4846-A0D3-F3603E5927A1}"/>
              </a:ext>
            </a:extLst>
          </p:cNvPr>
          <p:cNvPicPr>
            <a:picLocks noChangeAspect="1"/>
          </p:cNvPicPr>
          <p:nvPr/>
        </p:nvPicPr>
        <p:blipFill>
          <a:blip r:embed="rId4"/>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64104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a:solidFill>
                  <a:srgbClr val="302421"/>
                </a:solidFill>
                <a:latin typeface="Calibri" pitchFamily="34" charset="0"/>
                <a:cs typeface="Calibri" pitchFamily="34" charset="0"/>
              </a:rPr>
              <a:t>1214 Vernier </a:t>
            </a:r>
            <a:r>
              <a:rPr lang="fr-FR" kern="0" dirty="0">
                <a:solidFill>
                  <a:srgbClr val="302421"/>
                </a:solidFill>
                <a:latin typeface="Calibri" pitchFamily="34" charset="0"/>
                <a:cs typeface="Calibri" pitchFamily="34" charset="0"/>
              </a:rPr>
              <a:t>-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D9540FD-92E0-4F21-B696-564E9A10C5CE}"/>
              </a:ext>
            </a:extLst>
          </p:cNvPr>
          <p:cNvPicPr>
            <a:picLocks noChangeAspect="1"/>
          </p:cNvPicPr>
          <p:nvPr/>
        </p:nvPicPr>
        <p:blipFill>
          <a:blip r:embed="rId2"/>
          <a:stretch>
            <a:fillRect/>
          </a:stretch>
        </p:blipFill>
        <p:spPr>
          <a:xfrm>
            <a:off x="127000" y="1524000"/>
            <a:ext cx="8890000" cy="9515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A6C4072-7BC0-41D8-BEF0-8044A8E298E4}"/>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D2ADFA3-3CC0-4EBB-80A9-6C91DBFDD384}"/>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95783077-A6C2-412B-8C9B-3FB80352FA7E}"/>
              </a:ext>
            </a:extLst>
          </p:cNvPr>
          <p:cNvPicPr>
            <a:picLocks noChangeAspect="1"/>
          </p:cNvPicPr>
          <p:nvPr/>
        </p:nvPicPr>
        <p:blipFill>
          <a:blip r:embed="rId3"/>
          <a:stretch>
            <a:fillRect/>
          </a:stretch>
        </p:blipFill>
        <p:spPr>
          <a:xfrm>
            <a:off x="3429000" y="3175000"/>
            <a:ext cx="5246070" cy="3429000"/>
          </a:xfrm>
          <a:prstGeom prst="rect">
            <a:avLst/>
          </a:prstGeom>
        </p:spPr>
      </p:pic>
    </p:spTree>
    <p:extLst>
      <p:ext uri="{BB962C8B-B14F-4D97-AF65-F5344CB8AC3E}">
        <p14:creationId xmlns:p14="http://schemas.microsoft.com/office/powerpoint/2010/main" val="167540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44F09869-19D3-4D8F-BAD1-0023A7085F39}"/>
              </a:ext>
            </a:extLst>
          </p:cNvPr>
          <p:cNvPicPr>
            <a:picLocks noChangeAspect="1"/>
          </p:cNvPicPr>
          <p:nvPr/>
        </p:nvPicPr>
        <p:blipFill>
          <a:blip r:embed="rId2"/>
          <a:stretch>
            <a:fillRect/>
          </a:stretch>
        </p:blipFill>
        <p:spPr>
          <a:xfrm>
            <a:off x="4445000" y="1270000"/>
            <a:ext cx="3965385" cy="1651000"/>
          </a:xfrm>
          <a:prstGeom prst="rect">
            <a:avLst/>
          </a:prstGeom>
        </p:spPr>
      </p:pic>
      <p:pic>
        <p:nvPicPr>
          <p:cNvPr id="5" name="Image 4">
            <a:extLst>
              <a:ext uri="{FF2B5EF4-FFF2-40B4-BE49-F238E27FC236}">
                <a16:creationId xmlns:a16="http://schemas.microsoft.com/office/drawing/2014/main" id="{3D64A190-AC27-4BF2-B764-31D9406FCEE3}"/>
              </a:ext>
            </a:extLst>
          </p:cNvPr>
          <p:cNvPicPr>
            <a:picLocks noChangeAspect="1"/>
          </p:cNvPicPr>
          <p:nvPr/>
        </p:nvPicPr>
        <p:blipFill>
          <a:blip r:embed="rId3"/>
          <a:stretch>
            <a:fillRect/>
          </a:stretch>
        </p:blipFill>
        <p:spPr>
          <a:xfrm>
            <a:off x="4445000" y="3175000"/>
            <a:ext cx="3950465" cy="1651000"/>
          </a:xfrm>
          <a:prstGeom prst="rect">
            <a:avLst/>
          </a:prstGeom>
        </p:spPr>
      </p:pic>
      <p:pic>
        <p:nvPicPr>
          <p:cNvPr id="6" name="Image 5">
            <a:extLst>
              <a:ext uri="{FF2B5EF4-FFF2-40B4-BE49-F238E27FC236}">
                <a16:creationId xmlns:a16="http://schemas.microsoft.com/office/drawing/2014/main" id="{CFE3F149-EE25-4E39-962D-827F93E9316B}"/>
              </a:ext>
            </a:extLst>
          </p:cNvPr>
          <p:cNvPicPr>
            <a:picLocks noChangeAspect="1"/>
          </p:cNvPicPr>
          <p:nvPr/>
        </p:nvPicPr>
        <p:blipFill>
          <a:blip r:embed="rId4"/>
          <a:stretch>
            <a:fillRect/>
          </a:stretch>
        </p:blipFill>
        <p:spPr>
          <a:xfrm>
            <a:off x="4445000" y="5080000"/>
            <a:ext cx="3927590" cy="1651000"/>
          </a:xfrm>
          <a:prstGeom prst="rect">
            <a:avLst/>
          </a:prstGeom>
        </p:spPr>
      </p:pic>
    </p:spTree>
    <p:extLst>
      <p:ext uri="{BB962C8B-B14F-4D97-AF65-F5344CB8AC3E}">
        <p14:creationId xmlns:p14="http://schemas.microsoft.com/office/powerpoint/2010/main" val="3064731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9ED610D-EEC0-45F7-AA69-994C7C6A94B9}"/>
              </a:ext>
            </a:extLst>
          </p:cNvPr>
          <p:cNvPicPr>
            <a:picLocks noChangeAspect="1"/>
          </p:cNvPicPr>
          <p:nvPr/>
        </p:nvPicPr>
        <p:blipFill>
          <a:blip r:embed="rId2"/>
          <a:stretch>
            <a:fillRect/>
          </a:stretch>
        </p:blipFill>
        <p:spPr>
          <a:xfrm>
            <a:off x="254000" y="2540000"/>
            <a:ext cx="8636000" cy="4124344"/>
          </a:xfrm>
          <a:prstGeom prst="rect">
            <a:avLst/>
          </a:prstGeom>
        </p:spPr>
      </p:pic>
    </p:spTree>
    <p:extLst>
      <p:ext uri="{BB962C8B-B14F-4D97-AF65-F5344CB8AC3E}">
        <p14:creationId xmlns:p14="http://schemas.microsoft.com/office/powerpoint/2010/main" val="3210172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5675</TotalTime>
  <Words>683</Words>
  <Application>Microsoft Office PowerPoint</Application>
  <PresentationFormat>Affichage à l'écran (4:3)</PresentationFormat>
  <Paragraphs>69</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16</vt:i4>
      </vt:variant>
    </vt:vector>
  </HeadingPairs>
  <TitlesOfParts>
    <vt:vector size="2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MTM Analysis CCY/Volume effect (Graph)</vt:lpstr>
      <vt:lpstr>MTM Analysis CCY/Volume effect (Table)</vt:lpstr>
      <vt:lpstr> </vt:lpstr>
      <vt:lpstr>EURUSD - Historical &amp; Planned</vt:lpstr>
      <vt:lpstr>EURUSD - Synthesis</vt:lpstr>
      <vt:lpstr>EURUSD - FY July 19-June 20</vt:lpstr>
      <vt:lpstr>EURUSD - FY July 20-June 21</vt:lpstr>
      <vt:lpstr>EURUSD - FY July 21-June 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698</cp:revision>
  <cp:lastPrinted>2012-02-01T10:00:25Z</cp:lastPrinted>
  <dcterms:created xsi:type="dcterms:W3CDTF">2010-04-23T15:09:35Z</dcterms:created>
  <dcterms:modified xsi:type="dcterms:W3CDTF">2021-10-07T14:53:38Z</dcterms:modified>
</cp:coreProperties>
</file>