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9"/>
  </p:notesMasterIdLst>
  <p:sldIdLst>
    <p:sldId id="256" r:id="rId3"/>
    <p:sldId id="466" r:id="rId4"/>
    <p:sldId id="476" r:id="rId5"/>
    <p:sldId id="493" r:id="rId6"/>
    <p:sldId id="494" r:id="rId7"/>
    <p:sldId id="504" r:id="rId8"/>
    <p:sldId id="503" r:id="rId9"/>
    <p:sldId id="502" r:id="rId10"/>
    <p:sldId id="470" r:id="rId11"/>
    <p:sldId id="456" r:id="rId12"/>
    <p:sldId id="497" r:id="rId13"/>
    <p:sldId id="499" r:id="rId14"/>
    <p:sldId id="500" r:id="rId15"/>
    <p:sldId id="501" r:id="rId16"/>
    <p:sldId id="398" r:id="rId17"/>
    <p:sldId id="399" r:id="rId18"/>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8" d="100"/>
          <a:sy n="108" d="100"/>
        </p:scale>
        <p:origin x="1884"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03/12/2021</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12/3/2021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7" name="Picture 8"/>
          <p:cNvPicPr>
            <a:picLocks noChangeAspect="1" noChangeArrowheads="1"/>
          </p:cNvPicPr>
          <p:nvPr userDrawn="1"/>
        </p:nvPicPr>
        <p:blipFill>
          <a:blip r:embed="rId3"/>
          <a:srcRect/>
          <a:stretch/>
        </p:blipFill>
        <p:spPr bwMode="auto">
          <a:xfrm>
            <a:off x="3656070" y="2714625"/>
            <a:ext cx="1831861"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12/3/2021</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12/3/2021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12/3/2021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12/3/2021</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12/3/2021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12/3/2021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12/3/2021</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12/3/2021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12/3/2021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12/3/2021</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pic>
        <p:nvPicPr>
          <p:cNvPr id="9" name="Picture 2"/>
          <p:cNvPicPr>
            <a:picLocks noChangeAspect="1" noChangeArrowheads="1"/>
          </p:cNvPicPr>
          <p:nvPr userDrawn="1"/>
        </p:nvPicPr>
        <p:blipFill>
          <a:blip r:embed="rId3"/>
          <a:srcRect/>
          <a:stretch/>
        </p:blipFill>
        <p:spPr bwMode="auto">
          <a:xfrm>
            <a:off x="7123725" y="293688"/>
            <a:ext cx="1660887"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12/3/2021</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12/3/2021</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12/3/2021</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12/3/2021</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12/3/2021</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12/3/2021</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12/3/2021</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12/3/2021</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12/3/2021</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12/3/2021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12/3/2021</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12/3/2021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12/3/2021</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12/3/2021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12/3/2021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12/3/2021</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12/3/2021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12/3/2021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12/3/2021</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12/3/2021</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12/3/2021</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12/3/2021</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12/3/2021</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12/3/2021</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12/3/2021</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12/3/2021</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2.xml"/><Relationship Id="rId4" Type="http://schemas.openxmlformats.org/officeDocument/2006/relationships/image" Target="../media/image14.emf"/></Relationships>
</file>

<file path=ppt/slides/_rels/slide8.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30/11/2021</a:t>
            </a:r>
          </a:p>
        </p:txBody>
      </p:sp>
      <p:sp>
        <p:nvSpPr>
          <p:cNvPr id="7" name="Rectangle 4"/>
          <p:cNvSpPr>
            <a:spLocks noChangeArrowheads="1"/>
          </p:cNvSpPr>
          <p:nvPr/>
        </p:nvSpPr>
        <p:spPr bwMode="auto">
          <a:xfrm>
            <a:off x="1789113" y="6057781"/>
            <a:ext cx="5916612" cy="8002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a:t>
            </a:r>
          </a:p>
          <a:p>
            <a:pPr marL="342900" indent="-342900" algn="ctr" defTabSz="914400">
              <a:spcBef>
                <a:spcPct val="20000"/>
              </a:spcBef>
            </a:pPr>
            <a:r>
              <a:rPr lang="fr-FR" sz="1000" i="1" dirty="0">
                <a:solidFill>
                  <a:srgbClr val="302421"/>
                </a:solidFill>
                <a:latin typeface="Calibri" pitchFamily="34" charset="0"/>
              </a:rPr>
              <a:t>Indépendant Financial </a:t>
            </a:r>
            <a:r>
              <a:rPr lang="fr-FR" sz="1000" i="1" dirty="0" err="1">
                <a:solidFill>
                  <a:srgbClr val="302421"/>
                </a:solidFill>
                <a:latin typeface="Calibri" pitchFamily="34" charset="0"/>
              </a:rPr>
              <a:t>Advisor</a:t>
            </a:r>
            <a:endParaRPr lang="fr-FR" sz="1000" i="1" dirty="0">
              <a:solidFill>
                <a:srgbClr val="302421"/>
              </a:solidFill>
              <a:latin typeface="Calibri" pitchFamily="34" charset="0"/>
            </a:endParaRPr>
          </a:p>
          <a:p>
            <a:pPr marL="342900" indent="-342900" algn="ctr" defTabSz="914400">
              <a:spcBef>
                <a:spcPct val="20000"/>
              </a:spcBef>
            </a:pPr>
            <a:r>
              <a:rPr lang="fr-FR" sz="1000" i="1" dirty="0" err="1">
                <a:solidFill>
                  <a:srgbClr val="302421"/>
                </a:solidFill>
                <a:latin typeface="Calibri" pitchFamily="34" charset="0"/>
              </a:rPr>
              <a:t>Member</a:t>
            </a:r>
            <a:r>
              <a:rPr lang="fr-FR" sz="1000" i="1" dirty="0">
                <a:solidFill>
                  <a:srgbClr val="302421"/>
                </a:solidFill>
                <a:latin typeface="Calibri" pitchFamily="34" charset="0"/>
              </a:rPr>
              <a:t> of the ANACOFI CIF - Association  </a:t>
            </a:r>
            <a:r>
              <a:rPr lang="fr-FR" sz="1000" i="1" dirty="0" err="1">
                <a:solidFill>
                  <a:srgbClr val="302421"/>
                </a:solidFill>
                <a:latin typeface="Calibri" pitchFamily="34" charset="0"/>
              </a:rPr>
              <a:t>recognized</a:t>
            </a:r>
            <a:r>
              <a:rPr lang="fr-FR" sz="1000" i="1" dirty="0">
                <a:solidFill>
                  <a:srgbClr val="302421"/>
                </a:solidFill>
                <a:latin typeface="Calibri" pitchFamily="34" charset="0"/>
              </a:rPr>
              <a:t> by  the AMF  (French </a:t>
            </a:r>
            <a:r>
              <a:rPr lang="fr-FR" sz="1000" i="1" dirty="0" err="1">
                <a:solidFill>
                  <a:srgbClr val="302421"/>
                </a:solidFill>
                <a:latin typeface="Calibri" pitchFamily="34" charset="0"/>
              </a:rPr>
              <a:t>Market</a:t>
            </a:r>
            <a:r>
              <a:rPr lang="fr-FR" sz="1000" i="1" dirty="0">
                <a:solidFill>
                  <a:srgbClr val="302421"/>
                </a:solidFill>
                <a:latin typeface="Calibri" pitchFamily="34" charset="0"/>
              </a:rPr>
              <a:t> </a:t>
            </a:r>
            <a:r>
              <a:rPr lang="fr-FR" sz="1000" i="1" dirty="0" err="1">
                <a:solidFill>
                  <a:srgbClr val="302421"/>
                </a:solidFill>
                <a:latin typeface="Calibri" pitchFamily="34" charset="0"/>
              </a:rPr>
              <a:t>Authority</a:t>
            </a:r>
            <a:r>
              <a:rPr lang="fr-FR" sz="1000" i="1" dirty="0">
                <a:solidFill>
                  <a:srgbClr val="302421"/>
                </a:solidFill>
                <a:latin typeface="Calibri" pitchFamily="34" charset="0"/>
              </a:rPr>
              <a:t>)</a:t>
            </a:r>
          </a:p>
          <a:p>
            <a:pPr marL="342900" indent="-342900" algn="ctr" defTabSz="914400">
              <a:spcBef>
                <a:spcPct val="20000"/>
              </a:spcBef>
            </a:pPr>
            <a:r>
              <a:rPr lang="fr-FR" sz="1000" i="1" dirty="0">
                <a:solidFill>
                  <a:srgbClr val="302421"/>
                </a:solidFill>
                <a:latin typeface="Calibri" pitchFamily="34" charset="0"/>
              </a:rPr>
              <a:t>ORIAS N° 13000716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47F90970-627E-498B-B332-5AF1942A38CC}"/>
              </a:ext>
            </a:extLst>
          </p:cNvPr>
          <p:cNvPicPr>
            <a:picLocks noChangeAspect="1"/>
          </p:cNvPicPr>
          <p:nvPr/>
        </p:nvPicPr>
        <p:blipFill>
          <a:blip r:embed="rId2"/>
          <a:stretch>
            <a:fillRect/>
          </a:stretch>
        </p:blipFill>
        <p:spPr>
          <a:xfrm>
            <a:off x="825500" y="1270000"/>
            <a:ext cx="7376160" cy="5027676"/>
          </a:xfrm>
          <a:prstGeom prst="rect">
            <a:avLst/>
          </a:prstGeom>
        </p:spPr>
      </p:pic>
    </p:spTree>
    <p:extLst>
      <p:ext uri="{BB962C8B-B14F-4D97-AF65-F5344CB8AC3E}">
        <p14:creationId xmlns:p14="http://schemas.microsoft.com/office/powerpoint/2010/main" val="15776157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5" name="Image 4">
            <a:extLst>
              <a:ext uri="{FF2B5EF4-FFF2-40B4-BE49-F238E27FC236}">
                <a16:creationId xmlns:a16="http://schemas.microsoft.com/office/drawing/2014/main" id="{64AF0F0B-931B-4826-8E67-C2FA06EDF1E5}"/>
              </a:ext>
            </a:extLst>
          </p:cNvPr>
          <p:cNvPicPr>
            <a:picLocks noChangeAspect="1"/>
          </p:cNvPicPr>
          <p:nvPr/>
        </p:nvPicPr>
        <p:blipFill>
          <a:blip r:embed="rId2"/>
          <a:stretch>
            <a:fillRect/>
          </a:stretch>
        </p:blipFill>
        <p:spPr>
          <a:xfrm>
            <a:off x="825500" y="1270000"/>
            <a:ext cx="7382896" cy="5005250"/>
          </a:xfrm>
          <a:prstGeom prst="rect">
            <a:avLst/>
          </a:prstGeom>
        </p:spPr>
      </p:pic>
    </p:spTree>
    <p:extLst>
      <p:ext uri="{BB962C8B-B14F-4D97-AF65-F5344CB8AC3E}">
        <p14:creationId xmlns:p14="http://schemas.microsoft.com/office/powerpoint/2010/main" val="1755710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19-June 20</a:t>
            </a:r>
          </a:p>
        </p:txBody>
      </p:sp>
      <p:pic>
        <p:nvPicPr>
          <p:cNvPr id="3" name="EURUSD_ImageALLOC">
            <a:extLst>
              <a:ext uri="{FF2B5EF4-FFF2-40B4-BE49-F238E27FC236}">
                <a16:creationId xmlns:a16="http://schemas.microsoft.com/office/drawing/2014/main" id="{6BEFC623-F152-4950-B7E9-2D07D9E0FF25}"/>
              </a:ext>
            </a:extLst>
          </p:cNvPr>
          <p:cNvPicPr>
            <a:picLocks noChangeAspect="1"/>
          </p:cNvPicPr>
          <p:nvPr/>
        </p:nvPicPr>
        <p:blipFill>
          <a:blip r:embed="rId2"/>
          <a:stretch>
            <a:fillRect/>
          </a:stretch>
        </p:blipFill>
        <p:spPr>
          <a:xfrm>
            <a:off x="236220" y="2349500"/>
            <a:ext cx="4204716" cy="3569208"/>
          </a:xfrm>
          <a:prstGeom prst="rect">
            <a:avLst/>
          </a:prstGeom>
        </p:spPr>
      </p:pic>
      <p:pic>
        <p:nvPicPr>
          <p:cNvPr id="6" name="Image 5">
            <a:extLst>
              <a:ext uri="{FF2B5EF4-FFF2-40B4-BE49-F238E27FC236}">
                <a16:creationId xmlns:a16="http://schemas.microsoft.com/office/drawing/2014/main" id="{0683DD68-266A-42E7-8118-C780FF615A6D}"/>
              </a:ext>
            </a:extLst>
          </p:cNvPr>
          <p:cNvPicPr>
            <a:picLocks noChangeAspect="1"/>
          </p:cNvPicPr>
          <p:nvPr/>
        </p:nvPicPr>
        <p:blipFill>
          <a:blip r:embed="rId3"/>
          <a:stretch>
            <a:fillRect/>
          </a:stretch>
        </p:blipFill>
        <p:spPr>
          <a:xfrm>
            <a:off x="4749801" y="2349500"/>
            <a:ext cx="4204716" cy="3569208"/>
          </a:xfrm>
          <a:prstGeom prst="rect">
            <a:avLst/>
          </a:prstGeom>
        </p:spPr>
      </p:pic>
    </p:spTree>
    <p:extLst>
      <p:ext uri="{BB962C8B-B14F-4D97-AF65-F5344CB8AC3E}">
        <p14:creationId xmlns:p14="http://schemas.microsoft.com/office/powerpoint/2010/main" val="30059298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20-June 21</a:t>
            </a:r>
          </a:p>
        </p:txBody>
      </p:sp>
      <p:pic>
        <p:nvPicPr>
          <p:cNvPr id="3" name="EURUSD_ImageALLOC">
            <a:extLst>
              <a:ext uri="{FF2B5EF4-FFF2-40B4-BE49-F238E27FC236}">
                <a16:creationId xmlns:a16="http://schemas.microsoft.com/office/drawing/2014/main" id="{CC738663-7A6B-4AC1-9341-A9B0D9738AC3}"/>
              </a:ext>
            </a:extLst>
          </p:cNvPr>
          <p:cNvPicPr>
            <a:picLocks noChangeAspect="1"/>
          </p:cNvPicPr>
          <p:nvPr/>
        </p:nvPicPr>
        <p:blipFill>
          <a:blip r:embed="rId2"/>
          <a:stretch>
            <a:fillRect/>
          </a:stretch>
        </p:blipFill>
        <p:spPr>
          <a:xfrm>
            <a:off x="236220" y="2349500"/>
            <a:ext cx="4204716" cy="3569208"/>
          </a:xfrm>
          <a:prstGeom prst="rect">
            <a:avLst/>
          </a:prstGeom>
        </p:spPr>
      </p:pic>
      <p:pic>
        <p:nvPicPr>
          <p:cNvPr id="6" name="Image 5">
            <a:extLst>
              <a:ext uri="{FF2B5EF4-FFF2-40B4-BE49-F238E27FC236}">
                <a16:creationId xmlns:a16="http://schemas.microsoft.com/office/drawing/2014/main" id="{CAF01173-4383-48B8-AC6B-D677ACDFDB39}"/>
              </a:ext>
            </a:extLst>
          </p:cNvPr>
          <p:cNvPicPr>
            <a:picLocks noChangeAspect="1"/>
          </p:cNvPicPr>
          <p:nvPr/>
        </p:nvPicPr>
        <p:blipFill>
          <a:blip r:embed="rId3"/>
          <a:stretch>
            <a:fillRect/>
          </a:stretch>
        </p:blipFill>
        <p:spPr>
          <a:xfrm>
            <a:off x="4749801" y="2349500"/>
            <a:ext cx="4204716" cy="3569208"/>
          </a:xfrm>
          <a:prstGeom prst="rect">
            <a:avLst/>
          </a:prstGeom>
        </p:spPr>
      </p:pic>
    </p:spTree>
    <p:extLst>
      <p:ext uri="{BB962C8B-B14F-4D97-AF65-F5344CB8AC3E}">
        <p14:creationId xmlns:p14="http://schemas.microsoft.com/office/powerpoint/2010/main" val="18615105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21-June 22</a:t>
            </a:r>
          </a:p>
        </p:txBody>
      </p:sp>
      <p:pic>
        <p:nvPicPr>
          <p:cNvPr id="3" name="EURUSD_ImageALLOC">
            <a:extLst>
              <a:ext uri="{FF2B5EF4-FFF2-40B4-BE49-F238E27FC236}">
                <a16:creationId xmlns:a16="http://schemas.microsoft.com/office/drawing/2014/main" id="{B05F45D1-E021-4A36-B0E0-4AF6C712F2DD}"/>
              </a:ext>
            </a:extLst>
          </p:cNvPr>
          <p:cNvPicPr>
            <a:picLocks noChangeAspect="1"/>
          </p:cNvPicPr>
          <p:nvPr/>
        </p:nvPicPr>
        <p:blipFill>
          <a:blip r:embed="rId2"/>
          <a:stretch>
            <a:fillRect/>
          </a:stretch>
        </p:blipFill>
        <p:spPr>
          <a:xfrm>
            <a:off x="236220" y="2349500"/>
            <a:ext cx="4204716" cy="3569208"/>
          </a:xfrm>
          <a:prstGeom prst="rect">
            <a:avLst/>
          </a:prstGeom>
        </p:spPr>
      </p:pic>
      <p:pic>
        <p:nvPicPr>
          <p:cNvPr id="6" name="Image 5">
            <a:extLst>
              <a:ext uri="{FF2B5EF4-FFF2-40B4-BE49-F238E27FC236}">
                <a16:creationId xmlns:a16="http://schemas.microsoft.com/office/drawing/2014/main" id="{6D317E4B-9E4F-41F9-A62A-B407EC7B2C50}"/>
              </a:ext>
            </a:extLst>
          </p:cNvPr>
          <p:cNvPicPr>
            <a:picLocks noChangeAspect="1"/>
          </p:cNvPicPr>
          <p:nvPr/>
        </p:nvPicPr>
        <p:blipFill>
          <a:blip r:embed="rId3"/>
          <a:stretch>
            <a:fillRect/>
          </a:stretch>
        </p:blipFill>
        <p:spPr>
          <a:xfrm>
            <a:off x="4749801" y="2347977"/>
            <a:ext cx="4204716" cy="3570731"/>
          </a:xfrm>
          <a:prstGeom prst="rect">
            <a:avLst/>
          </a:prstGeom>
        </p:spPr>
      </p:pic>
    </p:spTree>
    <p:extLst>
      <p:ext uri="{BB962C8B-B14F-4D97-AF65-F5344CB8AC3E}">
        <p14:creationId xmlns:p14="http://schemas.microsoft.com/office/powerpoint/2010/main" val="14205691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a:solidFill>
                  <a:srgbClr val="302421"/>
                </a:solidFill>
                <a:latin typeface="Calibri" pitchFamily="34" charset="0"/>
                <a:cs typeface="Calibri" pitchFamily="34" charset="0"/>
              </a:rPr>
              <a:t>1214 Vernier </a:t>
            </a:r>
            <a:r>
              <a:rPr lang="fr-FR" kern="0" dirty="0">
                <a:solidFill>
                  <a:srgbClr val="302421"/>
                </a:solidFill>
                <a:latin typeface="Calibri" pitchFamily="34" charset="0"/>
                <a:cs typeface="Calibri" pitchFamily="34" charset="0"/>
              </a:rPr>
              <a:t>-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D88DB994-2BE6-4488-A85E-6A919AA066B9}"/>
              </a:ext>
            </a:extLst>
          </p:cNvPr>
          <p:cNvPicPr>
            <a:picLocks noChangeAspect="1"/>
          </p:cNvPicPr>
          <p:nvPr/>
        </p:nvPicPr>
        <p:blipFill>
          <a:blip r:embed="rId2"/>
          <a:stretch>
            <a:fillRect/>
          </a:stretch>
        </p:blipFill>
        <p:spPr>
          <a:xfrm>
            <a:off x="127000" y="1524000"/>
            <a:ext cx="8890000" cy="951501"/>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08F90BB2-FFD2-4D72-B0AF-8B85E687145B}"/>
              </a:ext>
            </a:extLst>
          </p:cNvPr>
          <p:cNvPicPr>
            <a:picLocks noChangeAspect="1"/>
          </p:cNvPicPr>
          <p:nvPr/>
        </p:nvPicPr>
        <p:blipFill>
          <a:blip r:embed="rId2"/>
          <a:stretch>
            <a:fillRect/>
          </a:stretch>
        </p:blipFill>
        <p:spPr>
          <a:xfrm>
            <a:off x="127000" y="1524000"/>
            <a:ext cx="8890000" cy="96568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357598B5-35B2-4758-AF1B-41D48EEF5261}"/>
              </a:ext>
            </a:extLst>
          </p:cNvPr>
          <p:cNvPicPr>
            <a:picLocks noChangeAspect="1"/>
          </p:cNvPicPr>
          <p:nvPr/>
        </p:nvPicPr>
        <p:blipFill>
          <a:blip r:embed="rId2"/>
          <a:stretch>
            <a:fillRect/>
          </a:stretch>
        </p:blipFill>
        <p:spPr>
          <a:xfrm>
            <a:off x="317500" y="1143000"/>
            <a:ext cx="6451469" cy="1905000"/>
          </a:xfrm>
          <a:prstGeom prst="rect">
            <a:avLst/>
          </a:prstGeom>
        </p:spPr>
      </p:pic>
      <p:pic>
        <p:nvPicPr>
          <p:cNvPr id="8" name="Image 7">
            <a:extLst>
              <a:ext uri="{FF2B5EF4-FFF2-40B4-BE49-F238E27FC236}">
                <a16:creationId xmlns:a16="http://schemas.microsoft.com/office/drawing/2014/main" id="{30F26084-1980-422E-A08F-3B6C76242105}"/>
              </a:ext>
            </a:extLst>
          </p:cNvPr>
          <p:cNvPicPr>
            <a:picLocks noChangeAspect="1"/>
          </p:cNvPicPr>
          <p:nvPr/>
        </p:nvPicPr>
        <p:blipFill>
          <a:blip r:embed="rId3"/>
          <a:stretch>
            <a:fillRect/>
          </a:stretch>
        </p:blipFill>
        <p:spPr>
          <a:xfrm>
            <a:off x="3428999" y="3188135"/>
            <a:ext cx="5246069" cy="3409966"/>
          </a:xfrm>
          <a:prstGeom prst="rect">
            <a:avLst/>
          </a:prstGeom>
        </p:spPr>
      </p:pic>
    </p:spTree>
    <p:extLst>
      <p:ext uri="{BB962C8B-B14F-4D97-AF65-F5344CB8AC3E}">
        <p14:creationId xmlns:p14="http://schemas.microsoft.com/office/powerpoint/2010/main" val="23834340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635000" y="1905000"/>
            <a:ext cx="3810000" cy="4154984"/>
          </a:xfrm>
          <a:prstGeom prst="rect">
            <a:avLst/>
          </a:prstGeom>
          <a:noFill/>
        </p:spPr>
        <p:txBody>
          <a:bodyPr wrap="square" rtlCol="0">
            <a:spAutoFit/>
          </a:bodyPr>
          <a:lstStyle/>
          <a:p>
            <a:pPr algn="ctr"/>
            <a:r>
              <a:rPr lang="en-US" sz="2400">
                <a:latin typeface="Calibri" panose="020F0502020204030204" pitchFamily="34" charset="0"/>
              </a:rPr>
              <a:t>Fair Value
Intrinsec Value
Time Value</a:t>
            </a:r>
            <a:endParaRPr lang="en-GB" sz="2400" dirty="0">
              <a:latin typeface="Calibri" panose="020F0502020204030204" pitchFamily="34" charset="0"/>
            </a:endParaRPr>
          </a:p>
        </p:txBody>
      </p:sp>
      <p:sp>
        <p:nvSpPr>
          <p:cNvPr id="4" name="Title"/>
          <p:cNvSpPr>
            <a:spLocks noGrp="1"/>
          </p:cNvSpPr>
          <p:nvPr>
            <p:ph type="title"/>
          </p:nvPr>
        </p:nvSpPr>
        <p:spPr/>
        <p:txBody>
          <a:bodyPr/>
          <a:lstStyle/>
          <a:p>
            <a:r>
              <a:rPr lang="fr-FR"/>
              <a:t>MTM Analysis CCY/Volume effect (Graph)</a:t>
            </a:r>
            <a:endParaRPr lang="en-US" dirty="0"/>
          </a:p>
        </p:txBody>
      </p:sp>
      <p:pic>
        <p:nvPicPr>
          <p:cNvPr id="3" name="Image 2">
            <a:extLst>
              <a:ext uri="{FF2B5EF4-FFF2-40B4-BE49-F238E27FC236}">
                <a16:creationId xmlns:a16="http://schemas.microsoft.com/office/drawing/2014/main" id="{17AED10C-7C8E-407D-9FD3-DF4B5782CCC4}"/>
              </a:ext>
            </a:extLst>
          </p:cNvPr>
          <p:cNvPicPr>
            <a:picLocks noChangeAspect="1"/>
          </p:cNvPicPr>
          <p:nvPr/>
        </p:nvPicPr>
        <p:blipFill>
          <a:blip r:embed="rId2"/>
          <a:stretch>
            <a:fillRect/>
          </a:stretch>
        </p:blipFill>
        <p:spPr>
          <a:xfrm>
            <a:off x="4445000" y="1270000"/>
            <a:ext cx="3965385" cy="1651000"/>
          </a:xfrm>
          <a:prstGeom prst="rect">
            <a:avLst/>
          </a:prstGeom>
        </p:spPr>
      </p:pic>
      <p:pic>
        <p:nvPicPr>
          <p:cNvPr id="5" name="Image 4">
            <a:extLst>
              <a:ext uri="{FF2B5EF4-FFF2-40B4-BE49-F238E27FC236}">
                <a16:creationId xmlns:a16="http://schemas.microsoft.com/office/drawing/2014/main" id="{5C60A61D-861E-4984-9B08-D46BA667AF77}"/>
              </a:ext>
            </a:extLst>
          </p:cNvPr>
          <p:cNvPicPr>
            <a:picLocks noChangeAspect="1"/>
          </p:cNvPicPr>
          <p:nvPr/>
        </p:nvPicPr>
        <p:blipFill>
          <a:blip r:embed="rId3"/>
          <a:stretch>
            <a:fillRect/>
          </a:stretch>
        </p:blipFill>
        <p:spPr>
          <a:xfrm>
            <a:off x="4445000" y="3175000"/>
            <a:ext cx="3950465" cy="1651000"/>
          </a:xfrm>
          <a:prstGeom prst="rect">
            <a:avLst/>
          </a:prstGeom>
        </p:spPr>
      </p:pic>
      <p:pic>
        <p:nvPicPr>
          <p:cNvPr id="6" name="Image 5">
            <a:extLst>
              <a:ext uri="{FF2B5EF4-FFF2-40B4-BE49-F238E27FC236}">
                <a16:creationId xmlns:a16="http://schemas.microsoft.com/office/drawing/2014/main" id="{C576ECDA-1EE5-4989-9302-78C30E5E5769}"/>
              </a:ext>
            </a:extLst>
          </p:cNvPr>
          <p:cNvPicPr>
            <a:picLocks noChangeAspect="1"/>
          </p:cNvPicPr>
          <p:nvPr/>
        </p:nvPicPr>
        <p:blipFill>
          <a:blip r:embed="rId4"/>
          <a:stretch>
            <a:fillRect/>
          </a:stretch>
        </p:blipFill>
        <p:spPr>
          <a:xfrm>
            <a:off x="4445000" y="5080000"/>
            <a:ext cx="3927590" cy="1651000"/>
          </a:xfrm>
          <a:prstGeom prst="rect">
            <a:avLst/>
          </a:prstGeom>
        </p:spPr>
      </p:pic>
    </p:spTree>
    <p:extLst>
      <p:ext uri="{BB962C8B-B14F-4D97-AF65-F5344CB8AC3E}">
        <p14:creationId xmlns:p14="http://schemas.microsoft.com/office/powerpoint/2010/main" val="23092166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MTM Analysis CCY/Volume effect (Table)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499DF448-AAF0-4217-BFFA-6CECCF821025}"/>
              </a:ext>
            </a:extLst>
          </p:cNvPr>
          <p:cNvPicPr>
            <a:picLocks noChangeAspect="1"/>
          </p:cNvPicPr>
          <p:nvPr/>
        </p:nvPicPr>
        <p:blipFill>
          <a:blip r:embed="rId2"/>
          <a:stretch>
            <a:fillRect/>
          </a:stretch>
        </p:blipFill>
        <p:spPr>
          <a:xfrm>
            <a:off x="254000" y="2540000"/>
            <a:ext cx="8636000" cy="4124344"/>
          </a:xfrm>
          <a:prstGeom prst="rect">
            <a:avLst/>
          </a:prstGeom>
        </p:spPr>
      </p:pic>
    </p:spTree>
    <p:extLst>
      <p:ext uri="{BB962C8B-B14F-4D97-AF65-F5344CB8AC3E}">
        <p14:creationId xmlns:p14="http://schemas.microsoft.com/office/powerpoint/2010/main" val="40887731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5678</TotalTime>
  <Words>683</Words>
  <Application>Microsoft Office PowerPoint</Application>
  <PresentationFormat>Affichage à l'écran (4:3)</PresentationFormat>
  <Paragraphs>69</Paragraphs>
  <Slides>16</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16</vt:i4>
      </vt:variant>
    </vt:vector>
  </HeadingPairs>
  <TitlesOfParts>
    <vt:vector size="23"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MTM Analysis CCY/Volume effect (Graph)</vt:lpstr>
      <vt:lpstr>MTM Analysis CCY/Volume effect (Table)</vt:lpstr>
      <vt:lpstr> </vt:lpstr>
      <vt:lpstr>EURUSD - Historical &amp; Planned</vt:lpstr>
      <vt:lpstr>EURUSD - Synthesis</vt:lpstr>
      <vt:lpstr>EURUSD - FY July 19-June 20</vt:lpstr>
      <vt:lpstr>EURUSD - FY July 20-June 21</vt:lpstr>
      <vt:lpstr>EURUSD - FY July 21-June 22</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Taulant Ukshini</cp:lastModifiedBy>
  <cp:revision>697</cp:revision>
  <cp:lastPrinted>2012-02-01T10:00:25Z</cp:lastPrinted>
  <dcterms:created xsi:type="dcterms:W3CDTF">2010-04-23T15:09:35Z</dcterms:created>
  <dcterms:modified xsi:type="dcterms:W3CDTF">2021-12-03T07:55:39Z</dcterms:modified>
</cp:coreProperties>
</file>