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20"/>
  </p:notesMasterIdLst>
  <p:sldIdLst>
    <p:sldId id="256" r:id="rId3"/>
    <p:sldId id="466" r:id="rId4"/>
    <p:sldId id="476" r:id="rId5"/>
    <p:sldId id="493" r:id="rId6"/>
    <p:sldId id="494" r:id="rId7"/>
    <p:sldId id="505" r:id="rId8"/>
    <p:sldId id="504" r:id="rId9"/>
    <p:sldId id="503" r:id="rId10"/>
    <p:sldId id="470" r:id="rId11"/>
    <p:sldId id="459" r:id="rId12"/>
    <p:sldId id="497" r:id="rId13"/>
    <p:sldId id="499" r:id="rId14"/>
    <p:sldId id="500" r:id="rId15"/>
    <p:sldId id="501" r:id="rId16"/>
    <p:sldId id="502" r:id="rId17"/>
    <p:sldId id="398" r:id="rId18"/>
    <p:sldId id="399" r:id="rId19"/>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5" d="100"/>
          <a:sy n="105" d="100"/>
        </p:scale>
        <p:origin x="197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11/08/2022</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8/11/2022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7" name="Picture 8"/>
          <p:cNvPicPr>
            <a:picLocks noChangeAspect="1" noChangeArrowheads="1"/>
          </p:cNvPicPr>
          <p:nvPr userDrawn="1"/>
        </p:nvPicPr>
        <p:blipFill>
          <a:blip r:embed="rId3"/>
          <a:srcRect/>
          <a:stretch/>
        </p:blipFill>
        <p:spPr bwMode="auto">
          <a:xfrm>
            <a:off x="3656070" y="2714625"/>
            <a:ext cx="1831861"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8/11/2022</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8/11/2022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8/11/2022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8/11/2022</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8/11/2022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8/11/2022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8/11/2022</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8/11/2022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8/11/2022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8/11/2022</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9" name="Picture 2"/>
          <p:cNvPicPr>
            <a:picLocks noChangeAspect="1" noChangeArrowheads="1"/>
          </p:cNvPicPr>
          <p:nvPr userDrawn="1"/>
        </p:nvPicPr>
        <p:blipFill>
          <a:blip r:embed="rId3"/>
          <a:srcRect/>
          <a:stretch/>
        </p:blipFill>
        <p:spPr bwMode="auto">
          <a:xfrm>
            <a:off x="7123725" y="293688"/>
            <a:ext cx="16608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8/11/2022</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8/11/2022</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8/11/2022</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8/11/2022</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8/11/2022</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8/11/2022</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8/11/2022</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8/11/2022</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8/11/2022</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8/11/2022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8/11/2022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8/11/2022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8/11/2022</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8/11/2022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8/11/2022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8/11/2022</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8/11/2022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8/11/2022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8/11/2022</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8/11/2022</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8/11/2022</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8/11/2022</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8/11/2022</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8/11/2022</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8/11/2022</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8/11/2022</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29/07/2022</a:t>
            </a:r>
          </a:p>
        </p:txBody>
      </p:sp>
      <p:sp>
        <p:nvSpPr>
          <p:cNvPr id="7" name="Rectangle 4"/>
          <p:cNvSpPr>
            <a:spLocks noChangeArrowheads="1"/>
          </p:cNvSpPr>
          <p:nvPr/>
        </p:nvSpPr>
        <p:spPr bwMode="auto">
          <a:xfrm>
            <a:off x="1789113" y="6057781"/>
            <a:ext cx="5916612"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a:t>
            </a:r>
          </a:p>
          <a:p>
            <a:pPr marL="342900" indent="-342900" algn="ctr" defTabSz="914400">
              <a:spcBef>
                <a:spcPct val="20000"/>
              </a:spcBef>
            </a:pPr>
            <a:r>
              <a:rPr lang="fr-FR" sz="1000" i="1" dirty="0">
                <a:solidFill>
                  <a:srgbClr val="302421"/>
                </a:solidFill>
                <a:latin typeface="Calibri" pitchFamily="34" charset="0"/>
              </a:rPr>
              <a:t>Indépendant Financial </a:t>
            </a:r>
            <a:r>
              <a:rPr lang="fr-FR" sz="1000" i="1" dirty="0" err="1">
                <a:solidFill>
                  <a:srgbClr val="302421"/>
                </a:solidFill>
                <a:latin typeface="Calibri" pitchFamily="34" charset="0"/>
              </a:rPr>
              <a:t>Advisor</a:t>
            </a:r>
            <a:endParaRPr lang="fr-FR" sz="1000" i="1" dirty="0">
              <a:solidFill>
                <a:srgbClr val="302421"/>
              </a:solidFill>
              <a:latin typeface="Calibri" pitchFamily="34" charset="0"/>
            </a:endParaRPr>
          </a:p>
          <a:p>
            <a:pPr marL="342900" indent="-342900" algn="ctr" defTabSz="914400">
              <a:spcBef>
                <a:spcPct val="20000"/>
              </a:spcBef>
            </a:pPr>
            <a:r>
              <a:rPr lang="fr-FR" sz="1000" i="1" dirty="0" err="1">
                <a:solidFill>
                  <a:srgbClr val="302421"/>
                </a:solidFill>
                <a:latin typeface="Calibri" pitchFamily="34" charset="0"/>
              </a:rPr>
              <a:t>Member</a:t>
            </a:r>
            <a:r>
              <a:rPr lang="fr-FR" sz="1000" i="1" dirty="0">
                <a:solidFill>
                  <a:srgbClr val="302421"/>
                </a:solidFill>
                <a:latin typeface="Calibri" pitchFamily="34" charset="0"/>
              </a:rPr>
              <a:t> of the ANACOFI CIF - Association  </a:t>
            </a:r>
            <a:r>
              <a:rPr lang="fr-FR" sz="1000" i="1" dirty="0" err="1">
                <a:solidFill>
                  <a:srgbClr val="302421"/>
                </a:solidFill>
                <a:latin typeface="Calibri" pitchFamily="34" charset="0"/>
              </a:rPr>
              <a:t>recognized</a:t>
            </a:r>
            <a:r>
              <a:rPr lang="fr-FR" sz="1000" i="1" dirty="0">
                <a:solidFill>
                  <a:srgbClr val="302421"/>
                </a:solidFill>
                <a:latin typeface="Calibri" pitchFamily="34" charset="0"/>
              </a:rPr>
              <a:t> by  the AMF  (French </a:t>
            </a:r>
            <a:r>
              <a:rPr lang="fr-FR" sz="1000" i="1" dirty="0" err="1">
                <a:solidFill>
                  <a:srgbClr val="302421"/>
                </a:solidFill>
                <a:latin typeface="Calibri" pitchFamily="34" charset="0"/>
              </a:rPr>
              <a:t>Market</a:t>
            </a:r>
            <a:r>
              <a:rPr lang="fr-FR" sz="1000" i="1" dirty="0">
                <a:solidFill>
                  <a:srgbClr val="302421"/>
                </a:solidFill>
                <a:latin typeface="Calibri" pitchFamily="34" charset="0"/>
              </a:rPr>
              <a:t> </a:t>
            </a:r>
            <a:r>
              <a:rPr lang="fr-FR" sz="1000" i="1" dirty="0" err="1">
                <a:solidFill>
                  <a:srgbClr val="302421"/>
                </a:solidFill>
                <a:latin typeface="Calibri" pitchFamily="34" charset="0"/>
              </a:rPr>
              <a:t>Authority</a:t>
            </a:r>
            <a:r>
              <a:rPr lang="fr-FR" sz="1000" i="1" dirty="0">
                <a:solidFill>
                  <a:srgbClr val="302421"/>
                </a:solidFill>
                <a:latin typeface="Calibri" pitchFamily="34" charset="0"/>
              </a:rPr>
              <a:t>)</a:t>
            </a:r>
          </a:p>
          <a:p>
            <a:pPr marL="342900" indent="-342900" algn="ctr" defTabSz="914400">
              <a:spcBef>
                <a:spcPct val="20000"/>
              </a:spcBef>
            </a:pPr>
            <a:r>
              <a:rPr lang="fr-FR" sz="1000" i="1" dirty="0">
                <a:solidFill>
                  <a:srgbClr val="302421"/>
                </a:solidFill>
                <a:latin typeface="Calibri" pitchFamily="34" charset="0"/>
              </a:rPr>
              <a:t>ORIAS N° 13000716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5" name="Image 4">
            <a:extLst>
              <a:ext uri="{FF2B5EF4-FFF2-40B4-BE49-F238E27FC236}">
                <a16:creationId xmlns:a16="http://schemas.microsoft.com/office/drawing/2014/main" id="{CA110C82-A295-4D08-1B0F-F013A2D968B1}"/>
              </a:ext>
            </a:extLst>
          </p:cNvPr>
          <p:cNvPicPr>
            <a:picLocks noChangeAspect="1"/>
          </p:cNvPicPr>
          <p:nvPr/>
        </p:nvPicPr>
        <p:blipFill>
          <a:blip r:embed="rId2"/>
          <a:stretch>
            <a:fillRect/>
          </a:stretch>
        </p:blipFill>
        <p:spPr>
          <a:xfrm>
            <a:off x="825500" y="1270000"/>
            <a:ext cx="7376799" cy="5029636"/>
          </a:xfrm>
          <a:prstGeom prst="rect">
            <a:avLst/>
          </a:prstGeom>
        </p:spPr>
      </p:pic>
    </p:spTree>
    <p:extLst>
      <p:ext uri="{BB962C8B-B14F-4D97-AF65-F5344CB8AC3E}">
        <p14:creationId xmlns:p14="http://schemas.microsoft.com/office/powerpoint/2010/main" val="14937360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DCBF685A-8CFD-DCB0-7D8C-DD9EB92ABA06}"/>
              </a:ext>
            </a:extLst>
          </p:cNvPr>
          <p:cNvPicPr>
            <a:picLocks noChangeAspect="1"/>
          </p:cNvPicPr>
          <p:nvPr/>
        </p:nvPicPr>
        <p:blipFill>
          <a:blip r:embed="rId2"/>
          <a:stretch>
            <a:fillRect/>
          </a:stretch>
        </p:blipFill>
        <p:spPr>
          <a:xfrm>
            <a:off x="880552" y="1215934"/>
            <a:ext cx="7382896" cy="5029636"/>
          </a:xfrm>
          <a:prstGeom prst="rect">
            <a:avLst/>
          </a:prstGeom>
        </p:spPr>
      </p:pic>
    </p:spTree>
    <p:extLst>
      <p:ext uri="{BB962C8B-B14F-4D97-AF65-F5344CB8AC3E}">
        <p14:creationId xmlns:p14="http://schemas.microsoft.com/office/powerpoint/2010/main" val="9303062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19-June 20</a:t>
            </a:r>
          </a:p>
        </p:txBody>
      </p:sp>
      <p:pic>
        <p:nvPicPr>
          <p:cNvPr id="6" name="Image 5">
            <a:extLst>
              <a:ext uri="{FF2B5EF4-FFF2-40B4-BE49-F238E27FC236}">
                <a16:creationId xmlns:a16="http://schemas.microsoft.com/office/drawing/2014/main" id="{0C6D802F-A377-FBE7-3562-60F2943FB87E}"/>
              </a:ext>
            </a:extLst>
          </p:cNvPr>
          <p:cNvPicPr>
            <a:picLocks noChangeAspect="1"/>
          </p:cNvPicPr>
          <p:nvPr/>
        </p:nvPicPr>
        <p:blipFill>
          <a:blip r:embed="rId2"/>
          <a:stretch>
            <a:fillRect/>
          </a:stretch>
        </p:blipFill>
        <p:spPr>
          <a:xfrm>
            <a:off x="236220" y="2349500"/>
            <a:ext cx="4200508" cy="3572566"/>
          </a:xfrm>
          <a:prstGeom prst="rect">
            <a:avLst/>
          </a:prstGeom>
        </p:spPr>
      </p:pic>
      <p:pic>
        <p:nvPicPr>
          <p:cNvPr id="12" name="Image 11">
            <a:extLst>
              <a:ext uri="{FF2B5EF4-FFF2-40B4-BE49-F238E27FC236}">
                <a16:creationId xmlns:a16="http://schemas.microsoft.com/office/drawing/2014/main" id="{F9F3B630-FE69-6D7B-B90F-DC603382E08C}"/>
              </a:ext>
            </a:extLst>
          </p:cNvPr>
          <p:cNvPicPr>
            <a:picLocks noChangeAspect="1"/>
          </p:cNvPicPr>
          <p:nvPr/>
        </p:nvPicPr>
        <p:blipFill>
          <a:blip r:embed="rId3"/>
          <a:stretch>
            <a:fillRect/>
          </a:stretch>
        </p:blipFill>
        <p:spPr>
          <a:xfrm>
            <a:off x="4707272" y="2355597"/>
            <a:ext cx="4200508" cy="3566469"/>
          </a:xfrm>
          <a:prstGeom prst="rect">
            <a:avLst/>
          </a:prstGeom>
        </p:spPr>
      </p:pic>
    </p:spTree>
    <p:extLst>
      <p:ext uri="{BB962C8B-B14F-4D97-AF65-F5344CB8AC3E}">
        <p14:creationId xmlns:p14="http://schemas.microsoft.com/office/powerpoint/2010/main" val="27684918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20-June 21</a:t>
            </a:r>
          </a:p>
        </p:txBody>
      </p:sp>
      <p:pic>
        <p:nvPicPr>
          <p:cNvPr id="8" name="Image 7">
            <a:extLst>
              <a:ext uri="{FF2B5EF4-FFF2-40B4-BE49-F238E27FC236}">
                <a16:creationId xmlns:a16="http://schemas.microsoft.com/office/drawing/2014/main" id="{28715A98-25B4-62DE-4E49-2261B9626CDF}"/>
              </a:ext>
            </a:extLst>
          </p:cNvPr>
          <p:cNvPicPr>
            <a:picLocks noChangeAspect="1"/>
          </p:cNvPicPr>
          <p:nvPr/>
        </p:nvPicPr>
        <p:blipFill>
          <a:blip r:embed="rId2"/>
          <a:stretch>
            <a:fillRect/>
          </a:stretch>
        </p:blipFill>
        <p:spPr>
          <a:xfrm>
            <a:off x="4721681" y="2352239"/>
            <a:ext cx="4200508" cy="3566469"/>
          </a:xfrm>
          <a:prstGeom prst="rect">
            <a:avLst/>
          </a:prstGeom>
        </p:spPr>
      </p:pic>
      <p:pic>
        <p:nvPicPr>
          <p:cNvPr id="4" name="Image 3">
            <a:extLst>
              <a:ext uri="{FF2B5EF4-FFF2-40B4-BE49-F238E27FC236}">
                <a16:creationId xmlns:a16="http://schemas.microsoft.com/office/drawing/2014/main" id="{50A415F5-58B6-2663-D373-429F3A898584}"/>
              </a:ext>
            </a:extLst>
          </p:cNvPr>
          <p:cNvPicPr>
            <a:picLocks noChangeAspect="1"/>
          </p:cNvPicPr>
          <p:nvPr/>
        </p:nvPicPr>
        <p:blipFill>
          <a:blip r:embed="rId3"/>
          <a:stretch>
            <a:fillRect/>
          </a:stretch>
        </p:blipFill>
        <p:spPr>
          <a:xfrm>
            <a:off x="221811" y="2361383"/>
            <a:ext cx="4206605" cy="3548180"/>
          </a:xfrm>
          <a:prstGeom prst="rect">
            <a:avLst/>
          </a:prstGeom>
        </p:spPr>
      </p:pic>
    </p:spTree>
    <p:extLst>
      <p:ext uri="{BB962C8B-B14F-4D97-AF65-F5344CB8AC3E}">
        <p14:creationId xmlns:p14="http://schemas.microsoft.com/office/powerpoint/2010/main" val="37933950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21-June 22</a:t>
            </a:r>
          </a:p>
        </p:txBody>
      </p:sp>
      <p:pic>
        <p:nvPicPr>
          <p:cNvPr id="6" name="Image 5">
            <a:extLst>
              <a:ext uri="{FF2B5EF4-FFF2-40B4-BE49-F238E27FC236}">
                <a16:creationId xmlns:a16="http://schemas.microsoft.com/office/drawing/2014/main" id="{1D9FAD40-AC56-FA48-4460-31151DCEEFEB}"/>
              </a:ext>
            </a:extLst>
          </p:cNvPr>
          <p:cNvPicPr>
            <a:picLocks noChangeAspect="1"/>
          </p:cNvPicPr>
          <p:nvPr/>
        </p:nvPicPr>
        <p:blipFill>
          <a:blip r:embed="rId2"/>
          <a:stretch>
            <a:fillRect/>
          </a:stretch>
        </p:blipFill>
        <p:spPr>
          <a:xfrm>
            <a:off x="236220" y="2349500"/>
            <a:ext cx="4206605" cy="3548180"/>
          </a:xfrm>
          <a:prstGeom prst="rect">
            <a:avLst/>
          </a:prstGeom>
        </p:spPr>
      </p:pic>
      <p:pic>
        <p:nvPicPr>
          <p:cNvPr id="8" name="Image 7">
            <a:extLst>
              <a:ext uri="{FF2B5EF4-FFF2-40B4-BE49-F238E27FC236}">
                <a16:creationId xmlns:a16="http://schemas.microsoft.com/office/drawing/2014/main" id="{509EEF9D-515B-21FE-0991-98FCA0FA54E5}"/>
              </a:ext>
            </a:extLst>
          </p:cNvPr>
          <p:cNvPicPr>
            <a:picLocks noChangeAspect="1"/>
          </p:cNvPicPr>
          <p:nvPr/>
        </p:nvPicPr>
        <p:blipFill>
          <a:blip r:embed="rId3"/>
          <a:stretch>
            <a:fillRect/>
          </a:stretch>
        </p:blipFill>
        <p:spPr>
          <a:xfrm>
            <a:off x="4695079" y="2349500"/>
            <a:ext cx="4212701" cy="3548180"/>
          </a:xfrm>
          <a:prstGeom prst="rect">
            <a:avLst/>
          </a:prstGeom>
        </p:spPr>
      </p:pic>
    </p:spTree>
    <p:extLst>
      <p:ext uri="{BB962C8B-B14F-4D97-AF65-F5344CB8AC3E}">
        <p14:creationId xmlns:p14="http://schemas.microsoft.com/office/powerpoint/2010/main" val="27720712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22-June 23</a:t>
            </a:r>
          </a:p>
        </p:txBody>
      </p:sp>
      <p:pic>
        <p:nvPicPr>
          <p:cNvPr id="6" name="Image 5">
            <a:extLst>
              <a:ext uri="{FF2B5EF4-FFF2-40B4-BE49-F238E27FC236}">
                <a16:creationId xmlns:a16="http://schemas.microsoft.com/office/drawing/2014/main" id="{830CBF31-6D56-A0DA-9FDA-B6912C447DCF}"/>
              </a:ext>
            </a:extLst>
          </p:cNvPr>
          <p:cNvPicPr>
            <a:picLocks noChangeAspect="1"/>
          </p:cNvPicPr>
          <p:nvPr/>
        </p:nvPicPr>
        <p:blipFill>
          <a:blip r:embed="rId2"/>
          <a:stretch>
            <a:fillRect/>
          </a:stretch>
        </p:blipFill>
        <p:spPr>
          <a:xfrm>
            <a:off x="236220" y="2370528"/>
            <a:ext cx="4206605" cy="3548180"/>
          </a:xfrm>
          <a:prstGeom prst="rect">
            <a:avLst/>
          </a:prstGeom>
        </p:spPr>
      </p:pic>
      <p:pic>
        <p:nvPicPr>
          <p:cNvPr id="8" name="Image 7">
            <a:extLst>
              <a:ext uri="{FF2B5EF4-FFF2-40B4-BE49-F238E27FC236}">
                <a16:creationId xmlns:a16="http://schemas.microsoft.com/office/drawing/2014/main" id="{0906A26E-DADD-A74D-B0D4-C26FE1C53D42}"/>
              </a:ext>
            </a:extLst>
          </p:cNvPr>
          <p:cNvPicPr>
            <a:picLocks noChangeAspect="1"/>
          </p:cNvPicPr>
          <p:nvPr/>
        </p:nvPicPr>
        <p:blipFill>
          <a:blip r:embed="rId3"/>
          <a:stretch>
            <a:fillRect/>
          </a:stretch>
        </p:blipFill>
        <p:spPr>
          <a:xfrm>
            <a:off x="4707272" y="2370528"/>
            <a:ext cx="4200508" cy="3554276"/>
          </a:xfrm>
          <a:prstGeom prst="rect">
            <a:avLst/>
          </a:prstGeom>
        </p:spPr>
      </p:pic>
    </p:spTree>
    <p:extLst>
      <p:ext uri="{BB962C8B-B14F-4D97-AF65-F5344CB8AC3E}">
        <p14:creationId xmlns:p14="http://schemas.microsoft.com/office/powerpoint/2010/main" val="8621183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a:solidFill>
                  <a:srgbClr val="302421"/>
                </a:solidFill>
                <a:latin typeface="Calibri" pitchFamily="34" charset="0"/>
                <a:cs typeface="Calibri" pitchFamily="34" charset="0"/>
              </a:rPr>
              <a:t>1214 Vernier </a:t>
            </a:r>
            <a:r>
              <a:rPr lang="fr-FR" kern="0" dirty="0">
                <a:solidFill>
                  <a:srgbClr val="302421"/>
                </a:solidFill>
                <a:latin typeface="Calibri" pitchFamily="34" charset="0"/>
                <a:cs typeface="Calibri" pitchFamily="34" charset="0"/>
              </a:rPr>
              <a:t>-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0B9233C8-74A3-18E2-8D8A-E16B1FD1500A}"/>
              </a:ext>
            </a:extLst>
          </p:cNvPr>
          <p:cNvPicPr>
            <a:picLocks noChangeAspect="1"/>
          </p:cNvPicPr>
          <p:nvPr/>
        </p:nvPicPr>
        <p:blipFill>
          <a:blip r:embed="rId2"/>
          <a:stretch>
            <a:fillRect/>
          </a:stretch>
        </p:blipFill>
        <p:spPr>
          <a:xfrm>
            <a:off x="127001" y="1524000"/>
            <a:ext cx="8889999" cy="1162050"/>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9DE146C4-2930-1EBA-32BF-1C69508D2810}"/>
              </a:ext>
            </a:extLst>
          </p:cNvPr>
          <p:cNvPicPr>
            <a:picLocks noChangeAspect="1"/>
          </p:cNvPicPr>
          <p:nvPr/>
        </p:nvPicPr>
        <p:blipFill>
          <a:blip r:embed="rId2"/>
          <a:stretch>
            <a:fillRect/>
          </a:stretch>
        </p:blipFill>
        <p:spPr>
          <a:xfrm>
            <a:off x="127000" y="1524000"/>
            <a:ext cx="8890000" cy="115503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8" name="Image 7">
            <a:extLst>
              <a:ext uri="{FF2B5EF4-FFF2-40B4-BE49-F238E27FC236}">
                <a16:creationId xmlns:a16="http://schemas.microsoft.com/office/drawing/2014/main" id="{49E7A250-27C8-3584-9FFD-8F20DB4F5A50}"/>
              </a:ext>
            </a:extLst>
          </p:cNvPr>
          <p:cNvPicPr>
            <a:picLocks noChangeAspect="1"/>
          </p:cNvPicPr>
          <p:nvPr/>
        </p:nvPicPr>
        <p:blipFill>
          <a:blip r:embed="rId2"/>
          <a:stretch>
            <a:fillRect/>
          </a:stretch>
        </p:blipFill>
        <p:spPr>
          <a:xfrm>
            <a:off x="317500" y="1143000"/>
            <a:ext cx="6451469" cy="1873800"/>
          </a:xfrm>
          <a:prstGeom prst="rect">
            <a:avLst/>
          </a:prstGeom>
        </p:spPr>
      </p:pic>
      <p:pic>
        <p:nvPicPr>
          <p:cNvPr id="5" name="Image 4">
            <a:extLst>
              <a:ext uri="{FF2B5EF4-FFF2-40B4-BE49-F238E27FC236}">
                <a16:creationId xmlns:a16="http://schemas.microsoft.com/office/drawing/2014/main" id="{83DDFC6E-76CD-F635-393C-9B2F11F3B380}"/>
              </a:ext>
            </a:extLst>
          </p:cNvPr>
          <p:cNvPicPr>
            <a:picLocks noChangeAspect="1"/>
          </p:cNvPicPr>
          <p:nvPr/>
        </p:nvPicPr>
        <p:blipFill>
          <a:blip r:embed="rId3"/>
          <a:stretch>
            <a:fillRect/>
          </a:stretch>
        </p:blipFill>
        <p:spPr>
          <a:xfrm>
            <a:off x="3215366" y="3115901"/>
            <a:ext cx="5469353" cy="3574600"/>
          </a:xfrm>
          <a:prstGeom prst="rect">
            <a:avLst/>
          </a:prstGeom>
        </p:spPr>
      </p:pic>
    </p:spTree>
    <p:extLst>
      <p:ext uri="{BB962C8B-B14F-4D97-AF65-F5344CB8AC3E}">
        <p14:creationId xmlns:p14="http://schemas.microsoft.com/office/powerpoint/2010/main" val="30424438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dirty="0">
                <a:latin typeface="Calibri" panose="020F0502020204030204" pitchFamily="34" charset="0"/>
              </a:rPr>
              <a:t>Fair Value
</a:t>
            </a:r>
            <a:r>
              <a:rPr lang="en-US" sz="2400" dirty="0" err="1">
                <a:latin typeface="Calibri" panose="020F0502020204030204" pitchFamily="34" charset="0"/>
              </a:rPr>
              <a:t>Intrinsec</a:t>
            </a:r>
            <a:r>
              <a:rPr lang="en-US" sz="2400" dirty="0">
                <a:latin typeface="Calibri" panose="020F0502020204030204" pitchFamily="34" charset="0"/>
              </a:rPr>
              <a:t>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8" name="Image 7">
            <a:extLst>
              <a:ext uri="{FF2B5EF4-FFF2-40B4-BE49-F238E27FC236}">
                <a16:creationId xmlns:a16="http://schemas.microsoft.com/office/drawing/2014/main" id="{2857BADA-A713-DE4E-E6BF-875A6C0E0CCA}"/>
              </a:ext>
            </a:extLst>
          </p:cNvPr>
          <p:cNvPicPr>
            <a:picLocks noChangeAspect="1"/>
          </p:cNvPicPr>
          <p:nvPr/>
        </p:nvPicPr>
        <p:blipFill>
          <a:blip r:embed="rId2"/>
          <a:stretch>
            <a:fillRect/>
          </a:stretch>
        </p:blipFill>
        <p:spPr>
          <a:xfrm>
            <a:off x="4288537" y="1217593"/>
            <a:ext cx="4084054" cy="1699982"/>
          </a:xfrm>
          <a:prstGeom prst="rect">
            <a:avLst/>
          </a:prstGeom>
        </p:spPr>
      </p:pic>
      <p:pic>
        <p:nvPicPr>
          <p:cNvPr id="10" name="Image 9">
            <a:extLst>
              <a:ext uri="{FF2B5EF4-FFF2-40B4-BE49-F238E27FC236}">
                <a16:creationId xmlns:a16="http://schemas.microsoft.com/office/drawing/2014/main" id="{D5F1255B-18CA-AF83-AFD0-2857A58CF5F6}"/>
              </a:ext>
            </a:extLst>
          </p:cNvPr>
          <p:cNvPicPr>
            <a:picLocks noChangeAspect="1"/>
          </p:cNvPicPr>
          <p:nvPr/>
        </p:nvPicPr>
        <p:blipFill>
          <a:blip r:embed="rId3"/>
          <a:stretch>
            <a:fillRect/>
          </a:stretch>
        </p:blipFill>
        <p:spPr>
          <a:xfrm>
            <a:off x="4311411" y="3112926"/>
            <a:ext cx="4084054" cy="1706830"/>
          </a:xfrm>
          <a:prstGeom prst="rect">
            <a:avLst/>
          </a:prstGeom>
        </p:spPr>
      </p:pic>
      <p:pic>
        <p:nvPicPr>
          <p:cNvPr id="12" name="Image 11">
            <a:extLst>
              <a:ext uri="{FF2B5EF4-FFF2-40B4-BE49-F238E27FC236}">
                <a16:creationId xmlns:a16="http://schemas.microsoft.com/office/drawing/2014/main" id="{8FB377AA-1EA5-3F05-63AC-EA34D9504946}"/>
              </a:ext>
            </a:extLst>
          </p:cNvPr>
          <p:cNvPicPr>
            <a:picLocks noChangeAspect="1"/>
          </p:cNvPicPr>
          <p:nvPr/>
        </p:nvPicPr>
        <p:blipFill>
          <a:blip r:embed="rId4"/>
          <a:stretch>
            <a:fillRect/>
          </a:stretch>
        </p:blipFill>
        <p:spPr>
          <a:xfrm>
            <a:off x="4311412" y="4986157"/>
            <a:ext cx="4061179" cy="1707588"/>
          </a:xfrm>
          <a:prstGeom prst="rect">
            <a:avLst/>
          </a:prstGeom>
        </p:spPr>
      </p:pic>
    </p:spTree>
    <p:extLst>
      <p:ext uri="{BB962C8B-B14F-4D97-AF65-F5344CB8AC3E}">
        <p14:creationId xmlns:p14="http://schemas.microsoft.com/office/powerpoint/2010/main" val="36667926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3BF0D502-568A-BF49-1F92-599A26E02065}"/>
              </a:ext>
            </a:extLst>
          </p:cNvPr>
          <p:cNvPicPr>
            <a:picLocks noChangeAspect="1"/>
          </p:cNvPicPr>
          <p:nvPr/>
        </p:nvPicPr>
        <p:blipFill>
          <a:blip r:embed="rId2"/>
          <a:stretch>
            <a:fillRect/>
          </a:stretch>
        </p:blipFill>
        <p:spPr>
          <a:xfrm>
            <a:off x="189992" y="2338832"/>
            <a:ext cx="8635999" cy="4124344"/>
          </a:xfrm>
          <a:prstGeom prst="rect">
            <a:avLst/>
          </a:prstGeom>
        </p:spPr>
      </p:pic>
    </p:spTree>
    <p:extLst>
      <p:ext uri="{BB962C8B-B14F-4D97-AF65-F5344CB8AC3E}">
        <p14:creationId xmlns:p14="http://schemas.microsoft.com/office/powerpoint/2010/main" val="3894411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5705</TotalTime>
  <Words>689</Words>
  <Application>Microsoft Office PowerPoint</Application>
  <PresentationFormat>Affichage à l'écran (4:3)</PresentationFormat>
  <Paragraphs>70</Paragraphs>
  <Slides>17</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17</vt:i4>
      </vt:variant>
    </vt:vector>
  </HeadingPairs>
  <TitlesOfParts>
    <vt:vector size="24"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MTM Analysis CCY/Volume effect (Graph)</vt:lpstr>
      <vt:lpstr>MTM Analysis CCY/Volume effect (Table)</vt:lpstr>
      <vt:lpstr> </vt:lpstr>
      <vt:lpstr>EURUSD - Historical &amp; Planned</vt:lpstr>
      <vt:lpstr>EURUSD - Synthesis</vt:lpstr>
      <vt:lpstr>EURUSD - FY July 19-June 20</vt:lpstr>
      <vt:lpstr>EURUSD - FY July 20-June 21</vt:lpstr>
      <vt:lpstr>EURUSD - FY July 21-June 22</vt:lpstr>
      <vt:lpstr>EURUSD - FY July 22-June 23</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Mehdi FOICHE</cp:lastModifiedBy>
  <cp:revision>698</cp:revision>
  <cp:lastPrinted>2012-02-01T10:00:25Z</cp:lastPrinted>
  <dcterms:created xsi:type="dcterms:W3CDTF">2010-04-23T15:09:35Z</dcterms:created>
  <dcterms:modified xsi:type="dcterms:W3CDTF">2022-08-11T14:00:12Z</dcterms:modified>
</cp:coreProperties>
</file>