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0"/>
  </p:notesMasterIdLst>
  <p:sldIdLst>
    <p:sldId id="256" r:id="rId3"/>
    <p:sldId id="466" r:id="rId4"/>
    <p:sldId id="476" r:id="rId5"/>
    <p:sldId id="493" r:id="rId6"/>
    <p:sldId id="494" r:id="rId7"/>
    <p:sldId id="505" r:id="rId8"/>
    <p:sldId id="504" r:id="rId9"/>
    <p:sldId id="503" r:id="rId10"/>
    <p:sldId id="470" r:id="rId11"/>
    <p:sldId id="459" r:id="rId12"/>
    <p:sldId id="497" r:id="rId13"/>
    <p:sldId id="499" r:id="rId14"/>
    <p:sldId id="500" r:id="rId15"/>
    <p:sldId id="501" r:id="rId16"/>
    <p:sldId id="502" r:id="rId17"/>
    <p:sldId id="398" r:id="rId18"/>
    <p:sldId id="399" r:id="rId1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02/11/2022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7" name="Picture 8"/>
          <p:cNvPicPr>
            <a:picLocks noChangeAspect="1" noChangeArrowheads="1"/>
          </p:cNvPicPr>
          <p:nvPr userDrawn="1"/>
        </p:nvPicPr>
        <p:blipFill>
          <a:blip r:embed="rId3"/>
          <a:srcRect/>
          <a:stretch/>
        </p:blipFill>
        <p:spPr bwMode="auto">
          <a:xfrm>
            <a:off x="3656070" y="2714625"/>
            <a:ext cx="1831861"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11/2/2022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11/2/2022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11/2/2022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11/2/2022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11/2/2022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11/2/2022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11/2/2022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9" name="Picture 2"/>
          <p:cNvPicPr>
            <a:picLocks noChangeAspect="1" noChangeArrowheads="1"/>
          </p:cNvPicPr>
          <p:nvPr userDrawn="1"/>
        </p:nvPicPr>
        <p:blipFill>
          <a:blip r:embed="rId3"/>
          <a:srcRect/>
          <a:stretch/>
        </p:blipFill>
        <p:spPr bwMode="auto">
          <a:xfrm>
            <a:off x="7123725" y="293688"/>
            <a:ext cx="1660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11/2/2022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11/2/2022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11/2/2022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11/2/2022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11/2/2022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11/2/2022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11/2/2022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11/2/2022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30/09/2022</a:t>
            </a:r>
          </a:p>
        </p:txBody>
      </p:sp>
      <p:sp>
        <p:nvSpPr>
          <p:cNvPr id="7" name="Rectangle 4"/>
          <p:cNvSpPr>
            <a:spLocks noChangeArrowheads="1"/>
          </p:cNvSpPr>
          <p:nvPr/>
        </p:nvSpPr>
        <p:spPr bwMode="auto">
          <a:xfrm>
            <a:off x="1789113" y="6057781"/>
            <a:ext cx="591661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a:t>
            </a:r>
          </a:p>
          <a:p>
            <a:pPr marL="342900" indent="-342900" algn="ctr" defTabSz="914400">
              <a:spcBef>
                <a:spcPct val="20000"/>
              </a:spcBef>
            </a:pPr>
            <a:r>
              <a:rPr lang="fr-FR" sz="1000" i="1" dirty="0">
                <a:solidFill>
                  <a:srgbClr val="302421"/>
                </a:solidFill>
                <a:latin typeface="Calibri" pitchFamily="34" charset="0"/>
              </a:rPr>
              <a:t>Indépendant Financial </a:t>
            </a:r>
            <a:r>
              <a:rPr lang="fr-FR" sz="1000" i="1" dirty="0" err="1">
                <a:solidFill>
                  <a:srgbClr val="302421"/>
                </a:solidFill>
                <a:latin typeface="Calibri" pitchFamily="34" charset="0"/>
              </a:rPr>
              <a:t>Advisor</a:t>
            </a:r>
            <a:endParaRPr lang="fr-FR" sz="1000" i="1" dirty="0">
              <a:solidFill>
                <a:srgbClr val="302421"/>
              </a:solidFill>
              <a:latin typeface="Calibri" pitchFamily="34" charset="0"/>
            </a:endParaRPr>
          </a:p>
          <a:p>
            <a:pPr marL="342900" indent="-342900" algn="ctr" defTabSz="914400">
              <a:spcBef>
                <a:spcPct val="20000"/>
              </a:spcBef>
            </a:pPr>
            <a:r>
              <a:rPr lang="fr-FR" sz="1000" i="1" dirty="0" err="1">
                <a:solidFill>
                  <a:srgbClr val="302421"/>
                </a:solidFill>
                <a:latin typeface="Calibri" pitchFamily="34" charset="0"/>
              </a:rPr>
              <a:t>Member</a:t>
            </a:r>
            <a:r>
              <a:rPr lang="fr-FR" sz="1000" i="1" dirty="0">
                <a:solidFill>
                  <a:srgbClr val="302421"/>
                </a:solidFill>
                <a:latin typeface="Calibri" pitchFamily="34" charset="0"/>
              </a:rPr>
              <a:t> of the ANACOFI CIF - Association  </a:t>
            </a:r>
            <a:r>
              <a:rPr lang="fr-FR" sz="1000" i="1" dirty="0" err="1">
                <a:solidFill>
                  <a:srgbClr val="302421"/>
                </a:solidFill>
                <a:latin typeface="Calibri" pitchFamily="34" charset="0"/>
              </a:rPr>
              <a:t>recognized</a:t>
            </a:r>
            <a:r>
              <a:rPr lang="fr-FR" sz="1000" i="1" dirty="0">
                <a:solidFill>
                  <a:srgbClr val="302421"/>
                </a:solidFill>
                <a:latin typeface="Calibri" pitchFamily="34" charset="0"/>
              </a:rPr>
              <a:t> by  the AMF  (French </a:t>
            </a:r>
            <a:r>
              <a:rPr lang="fr-FR" sz="1000" i="1" dirty="0" err="1">
                <a:solidFill>
                  <a:srgbClr val="302421"/>
                </a:solidFill>
                <a:latin typeface="Calibri" pitchFamily="34" charset="0"/>
              </a:rPr>
              <a:t>Market</a:t>
            </a:r>
            <a:r>
              <a:rPr lang="fr-FR" sz="1000" i="1" dirty="0">
                <a:solidFill>
                  <a:srgbClr val="302421"/>
                </a:solidFill>
                <a:latin typeface="Calibri" pitchFamily="34" charset="0"/>
              </a:rPr>
              <a:t> </a:t>
            </a:r>
            <a:r>
              <a:rPr lang="fr-FR" sz="1000" i="1" dirty="0" err="1">
                <a:solidFill>
                  <a:srgbClr val="302421"/>
                </a:solidFill>
                <a:latin typeface="Calibri" pitchFamily="34" charset="0"/>
              </a:rPr>
              <a:t>Authority</a:t>
            </a:r>
            <a:r>
              <a:rPr lang="fr-FR" sz="1000" i="1" dirty="0">
                <a:solidFill>
                  <a:srgbClr val="302421"/>
                </a:solidFill>
                <a:latin typeface="Calibri" pitchFamily="34" charset="0"/>
              </a:rPr>
              <a:t>)</a:t>
            </a:r>
          </a:p>
          <a:p>
            <a:pPr marL="342900" indent="-342900" algn="ctr" defTabSz="914400">
              <a:spcBef>
                <a:spcPct val="20000"/>
              </a:spcBef>
            </a:pPr>
            <a:r>
              <a:rPr lang="fr-FR" sz="1000" i="1" dirty="0">
                <a:solidFill>
                  <a:srgbClr val="302421"/>
                </a:solidFill>
                <a:latin typeface="Calibri" pitchFamily="34" charset="0"/>
              </a:rPr>
              <a:t>ORIAS N° 13000716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8D82608A-C758-B9F3-919A-632BCDE89870}"/>
              </a:ext>
            </a:extLst>
          </p:cNvPr>
          <p:cNvPicPr>
            <a:picLocks noChangeAspect="1"/>
          </p:cNvPicPr>
          <p:nvPr/>
        </p:nvPicPr>
        <p:blipFill>
          <a:blip r:embed="rId2"/>
          <a:stretch>
            <a:fillRect/>
          </a:stretch>
        </p:blipFill>
        <p:spPr>
          <a:xfrm>
            <a:off x="825500" y="1270000"/>
            <a:ext cx="7376160" cy="5027676"/>
          </a:xfrm>
          <a:prstGeom prst="rect">
            <a:avLst/>
          </a:prstGeom>
        </p:spPr>
      </p:pic>
    </p:spTree>
    <p:extLst>
      <p:ext uri="{BB962C8B-B14F-4D97-AF65-F5344CB8AC3E}">
        <p14:creationId xmlns:p14="http://schemas.microsoft.com/office/powerpoint/2010/main" val="549085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4" name="Image 3">
            <a:extLst>
              <a:ext uri="{FF2B5EF4-FFF2-40B4-BE49-F238E27FC236}">
                <a16:creationId xmlns:a16="http://schemas.microsoft.com/office/drawing/2014/main" id="{DA391C57-6CE6-A917-9A30-D6174840D626}"/>
              </a:ext>
            </a:extLst>
          </p:cNvPr>
          <p:cNvPicPr>
            <a:picLocks noChangeAspect="1"/>
          </p:cNvPicPr>
          <p:nvPr/>
        </p:nvPicPr>
        <p:blipFill>
          <a:blip r:embed="rId2"/>
          <a:stretch>
            <a:fillRect/>
          </a:stretch>
        </p:blipFill>
        <p:spPr>
          <a:xfrm>
            <a:off x="880552" y="1243366"/>
            <a:ext cx="7382896" cy="5029636"/>
          </a:xfrm>
          <a:prstGeom prst="rect">
            <a:avLst/>
          </a:prstGeom>
        </p:spPr>
      </p:pic>
    </p:spTree>
    <p:extLst>
      <p:ext uri="{BB962C8B-B14F-4D97-AF65-F5344CB8AC3E}">
        <p14:creationId xmlns:p14="http://schemas.microsoft.com/office/powerpoint/2010/main" val="3670512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19-June 20</a:t>
            </a:r>
          </a:p>
        </p:txBody>
      </p:sp>
      <p:pic>
        <p:nvPicPr>
          <p:cNvPr id="6" name="Image 5">
            <a:extLst>
              <a:ext uri="{FF2B5EF4-FFF2-40B4-BE49-F238E27FC236}">
                <a16:creationId xmlns:a16="http://schemas.microsoft.com/office/drawing/2014/main" id="{006FF0C8-9E02-7E8D-38A7-488E4111E5D8}"/>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10" name="Image 9">
            <a:extLst>
              <a:ext uri="{FF2B5EF4-FFF2-40B4-BE49-F238E27FC236}">
                <a16:creationId xmlns:a16="http://schemas.microsoft.com/office/drawing/2014/main" id="{8E7349A6-B776-17C6-D903-3CDB00D194D6}"/>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1642198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20-June 21</a:t>
            </a:r>
          </a:p>
        </p:txBody>
      </p:sp>
      <p:pic>
        <p:nvPicPr>
          <p:cNvPr id="3" name="EURUSD_ImageALLOC">
            <a:extLst>
              <a:ext uri="{FF2B5EF4-FFF2-40B4-BE49-F238E27FC236}">
                <a16:creationId xmlns:a16="http://schemas.microsoft.com/office/drawing/2014/main" id="{C0731B6B-3BDA-93FC-26B2-2D0845E4988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D242EFEF-F674-569A-3813-EAD8A57AFE5D}"/>
              </a:ext>
            </a:extLst>
          </p:cNvPr>
          <p:cNvPicPr>
            <a:picLocks noChangeAspect="1"/>
          </p:cNvPicPr>
          <p:nvPr/>
        </p:nvPicPr>
        <p:blipFill>
          <a:blip r:embed="rId3"/>
          <a:stretch>
            <a:fillRect/>
          </a:stretch>
        </p:blipFill>
        <p:spPr>
          <a:xfrm>
            <a:off x="4749800" y="2349500"/>
            <a:ext cx="4206605" cy="3554276"/>
          </a:xfrm>
          <a:prstGeom prst="rect">
            <a:avLst/>
          </a:prstGeom>
        </p:spPr>
      </p:pic>
    </p:spTree>
    <p:extLst>
      <p:ext uri="{BB962C8B-B14F-4D97-AF65-F5344CB8AC3E}">
        <p14:creationId xmlns:p14="http://schemas.microsoft.com/office/powerpoint/2010/main" val="3219393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21-June 22</a:t>
            </a:r>
          </a:p>
        </p:txBody>
      </p:sp>
      <p:pic>
        <p:nvPicPr>
          <p:cNvPr id="3" name="EURUSD_ImageALLOC">
            <a:extLst>
              <a:ext uri="{FF2B5EF4-FFF2-40B4-BE49-F238E27FC236}">
                <a16:creationId xmlns:a16="http://schemas.microsoft.com/office/drawing/2014/main" id="{03DEA223-DCBA-3446-15B2-63766443C39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4740584D-34B5-1E0B-7535-11D3F57DB602}"/>
              </a:ext>
            </a:extLst>
          </p:cNvPr>
          <p:cNvPicPr>
            <a:picLocks noChangeAspect="1"/>
          </p:cNvPicPr>
          <p:nvPr/>
        </p:nvPicPr>
        <p:blipFill>
          <a:blip r:embed="rId3"/>
          <a:stretch>
            <a:fillRect/>
          </a:stretch>
        </p:blipFill>
        <p:spPr>
          <a:xfrm>
            <a:off x="4749800" y="2349500"/>
            <a:ext cx="4206605" cy="3554276"/>
          </a:xfrm>
          <a:prstGeom prst="rect">
            <a:avLst/>
          </a:prstGeom>
        </p:spPr>
      </p:pic>
    </p:spTree>
    <p:extLst>
      <p:ext uri="{BB962C8B-B14F-4D97-AF65-F5344CB8AC3E}">
        <p14:creationId xmlns:p14="http://schemas.microsoft.com/office/powerpoint/2010/main" val="2812914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22-June 23</a:t>
            </a:r>
          </a:p>
        </p:txBody>
      </p:sp>
      <p:pic>
        <p:nvPicPr>
          <p:cNvPr id="3" name="EURUSD_ImageALLOC">
            <a:extLst>
              <a:ext uri="{FF2B5EF4-FFF2-40B4-BE49-F238E27FC236}">
                <a16:creationId xmlns:a16="http://schemas.microsoft.com/office/drawing/2014/main" id="{52AB2E23-0846-62CF-F239-D1821885A89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EF749BD6-3ED4-6239-601E-448DBDBE73C6}"/>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951678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a:solidFill>
                  <a:srgbClr val="302421"/>
                </a:solidFill>
                <a:latin typeface="Calibri" pitchFamily="34" charset="0"/>
                <a:cs typeface="Calibri" pitchFamily="34" charset="0"/>
              </a:rPr>
              <a:t>1214 Vernier </a:t>
            </a:r>
            <a:r>
              <a:rPr lang="fr-FR" kern="0" dirty="0">
                <a:solidFill>
                  <a:srgbClr val="302421"/>
                </a:solidFill>
                <a:latin typeface="Calibri" pitchFamily="34" charset="0"/>
                <a:cs typeface="Calibri" pitchFamily="34" charset="0"/>
              </a:rPr>
              <a:t>-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97004CCF-78F8-267A-EF6E-6502BE1D3750}"/>
              </a:ext>
            </a:extLst>
          </p:cNvPr>
          <p:cNvPicPr>
            <a:picLocks noChangeAspect="1"/>
          </p:cNvPicPr>
          <p:nvPr/>
        </p:nvPicPr>
        <p:blipFill>
          <a:blip r:embed="rId2"/>
          <a:stretch>
            <a:fillRect/>
          </a:stretch>
        </p:blipFill>
        <p:spPr>
          <a:xfrm>
            <a:off x="127000" y="1524000"/>
            <a:ext cx="8890000" cy="113806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332D05CF-1FEF-7E3A-21A2-F96FADE2A2D4}"/>
              </a:ext>
            </a:extLst>
          </p:cNvPr>
          <p:cNvPicPr>
            <a:picLocks noChangeAspect="1"/>
          </p:cNvPicPr>
          <p:nvPr/>
        </p:nvPicPr>
        <p:blipFill>
          <a:blip r:embed="rId2"/>
          <a:stretch>
            <a:fillRect/>
          </a:stretch>
        </p:blipFill>
        <p:spPr>
          <a:xfrm>
            <a:off x="127000" y="1524000"/>
            <a:ext cx="8890000" cy="115503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3E0B0E45-D9C9-69A5-04B3-FC199CAF6DE4}"/>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8" name="Image 7">
            <a:extLst>
              <a:ext uri="{FF2B5EF4-FFF2-40B4-BE49-F238E27FC236}">
                <a16:creationId xmlns:a16="http://schemas.microsoft.com/office/drawing/2014/main" id="{20319EEE-AF86-DB9C-8958-FF9B8F3466D6}"/>
              </a:ext>
            </a:extLst>
          </p:cNvPr>
          <p:cNvPicPr>
            <a:picLocks noChangeAspect="1"/>
          </p:cNvPicPr>
          <p:nvPr/>
        </p:nvPicPr>
        <p:blipFill>
          <a:blip r:embed="rId3"/>
          <a:stretch>
            <a:fillRect/>
          </a:stretch>
        </p:blipFill>
        <p:spPr>
          <a:xfrm>
            <a:off x="3429000" y="3175000"/>
            <a:ext cx="5246070" cy="3544098"/>
          </a:xfrm>
          <a:prstGeom prst="rect">
            <a:avLst/>
          </a:prstGeom>
        </p:spPr>
      </p:pic>
    </p:spTree>
    <p:extLst>
      <p:ext uri="{BB962C8B-B14F-4D97-AF65-F5344CB8AC3E}">
        <p14:creationId xmlns:p14="http://schemas.microsoft.com/office/powerpoint/2010/main" val="541630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id="{5C4066EE-81D5-8C38-DE96-0D75112D0A3C}"/>
              </a:ext>
            </a:extLst>
          </p:cNvPr>
          <p:cNvPicPr>
            <a:picLocks noChangeAspect="1"/>
          </p:cNvPicPr>
          <p:nvPr/>
        </p:nvPicPr>
        <p:blipFill>
          <a:blip r:embed="rId2"/>
          <a:stretch>
            <a:fillRect/>
          </a:stretch>
        </p:blipFill>
        <p:spPr>
          <a:xfrm>
            <a:off x="4445000" y="1270000"/>
            <a:ext cx="3965385" cy="1651000"/>
          </a:xfrm>
          <a:prstGeom prst="rect">
            <a:avLst/>
          </a:prstGeom>
        </p:spPr>
      </p:pic>
      <p:pic>
        <p:nvPicPr>
          <p:cNvPr id="5" name="Image 4">
            <a:extLst>
              <a:ext uri="{FF2B5EF4-FFF2-40B4-BE49-F238E27FC236}">
                <a16:creationId xmlns:a16="http://schemas.microsoft.com/office/drawing/2014/main" id="{5F84FBC6-3B31-58CA-CE7B-CF178D059E30}"/>
              </a:ext>
            </a:extLst>
          </p:cNvPr>
          <p:cNvPicPr>
            <a:picLocks noChangeAspect="1"/>
          </p:cNvPicPr>
          <p:nvPr/>
        </p:nvPicPr>
        <p:blipFill>
          <a:blip r:embed="rId3"/>
          <a:stretch>
            <a:fillRect/>
          </a:stretch>
        </p:blipFill>
        <p:spPr>
          <a:xfrm>
            <a:off x="4445000" y="3175000"/>
            <a:ext cx="3950465" cy="1651000"/>
          </a:xfrm>
          <a:prstGeom prst="rect">
            <a:avLst/>
          </a:prstGeom>
        </p:spPr>
      </p:pic>
      <p:pic>
        <p:nvPicPr>
          <p:cNvPr id="6" name="Image 5">
            <a:extLst>
              <a:ext uri="{FF2B5EF4-FFF2-40B4-BE49-F238E27FC236}">
                <a16:creationId xmlns:a16="http://schemas.microsoft.com/office/drawing/2014/main" id="{3F0FCF9F-ABFD-A6B8-0032-FB4F4AC32A23}"/>
              </a:ext>
            </a:extLst>
          </p:cNvPr>
          <p:cNvPicPr>
            <a:picLocks noChangeAspect="1"/>
          </p:cNvPicPr>
          <p:nvPr/>
        </p:nvPicPr>
        <p:blipFill>
          <a:blip r:embed="rId4"/>
          <a:stretch>
            <a:fillRect/>
          </a:stretch>
        </p:blipFill>
        <p:spPr>
          <a:xfrm>
            <a:off x="4445000" y="5080000"/>
            <a:ext cx="3927590" cy="1651000"/>
          </a:xfrm>
          <a:prstGeom prst="rect">
            <a:avLst/>
          </a:prstGeom>
        </p:spPr>
      </p:pic>
    </p:spTree>
    <p:extLst>
      <p:ext uri="{BB962C8B-B14F-4D97-AF65-F5344CB8AC3E}">
        <p14:creationId xmlns:p14="http://schemas.microsoft.com/office/powerpoint/2010/main" val="1587553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FDBA4029-CDAB-8603-8484-5EDF3480C628}"/>
              </a:ext>
            </a:extLst>
          </p:cNvPr>
          <p:cNvPicPr>
            <a:picLocks noChangeAspect="1"/>
          </p:cNvPicPr>
          <p:nvPr/>
        </p:nvPicPr>
        <p:blipFill>
          <a:blip r:embed="rId2"/>
          <a:stretch>
            <a:fillRect/>
          </a:stretch>
        </p:blipFill>
        <p:spPr>
          <a:xfrm>
            <a:off x="254000" y="2540000"/>
            <a:ext cx="8636000" cy="4124344"/>
          </a:xfrm>
          <a:prstGeom prst="rect">
            <a:avLst/>
          </a:prstGeom>
        </p:spPr>
      </p:pic>
    </p:spTree>
    <p:extLst>
      <p:ext uri="{BB962C8B-B14F-4D97-AF65-F5344CB8AC3E}">
        <p14:creationId xmlns:p14="http://schemas.microsoft.com/office/powerpoint/2010/main" val="508573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5700</TotalTime>
  <Words>689</Words>
  <Application>Microsoft Office PowerPoint</Application>
  <PresentationFormat>Affichage à l'écran (4:3)</PresentationFormat>
  <Paragraphs>70</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17</vt:i4>
      </vt:variant>
    </vt:vector>
  </HeadingPairs>
  <TitlesOfParts>
    <vt:vector size="2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MTM Analysis CCY/Volume effect (Graph)</vt:lpstr>
      <vt:lpstr>MTM Analysis CCY/Volume effect (Table)</vt:lpstr>
      <vt:lpstr> </vt:lpstr>
      <vt:lpstr>EURUSD - Historical &amp; Planned</vt:lpstr>
      <vt:lpstr>EURUSD - Synthesis</vt:lpstr>
      <vt:lpstr>EURUSD - FY July 19-June 20</vt:lpstr>
      <vt:lpstr>EURUSD - FY July 20-June 21</vt:lpstr>
      <vt:lpstr>EURUSD - FY July 21-June 22</vt:lpstr>
      <vt:lpstr>EURUSD - FY July 22-June 23</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Fabian THAQI</cp:lastModifiedBy>
  <cp:revision>697</cp:revision>
  <cp:lastPrinted>2012-02-01T10:00:25Z</cp:lastPrinted>
  <dcterms:created xsi:type="dcterms:W3CDTF">2010-04-23T15:09:35Z</dcterms:created>
  <dcterms:modified xsi:type="dcterms:W3CDTF">2022-11-02T13:31:09Z</dcterms:modified>
</cp:coreProperties>
</file>