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505" r:id="rId8"/>
    <p:sldId id="504" r:id="rId9"/>
    <p:sldId id="503" r:id="rId10"/>
    <p:sldId id="470" r:id="rId11"/>
    <p:sldId id="459" r:id="rId12"/>
    <p:sldId id="497" r:id="rId13"/>
    <p:sldId id="499" r:id="rId14"/>
    <p:sldId id="500" r:id="rId15"/>
    <p:sldId id="501" r:id="rId16"/>
    <p:sldId id="502" r:id="rId17"/>
    <p:sldId id="398" r:id="rId18"/>
    <p:sldId id="399"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Kerius-Interne\Clients\ACCELYA\2022-12-30%20-%20ACCELYA%20Global%20Hedge%20Position%20FX.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D:\Kerius-Interne\Clients\ACCELYA\2022-12-30%20-%20ACCELYA%20Global%20Hedge%20Position%20FX.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D:\Kerius-Interne\Clients\ACCELYA\2022-12-30%20-%20ACCELYA%20Global%20Hedge%20Position%20FX.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D:\Kerius-Interne\Clients\ACCELYA\2022-12-30%20-%20ACCELYA%20Global%20Hedge%20Position%20FX.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xMode val="edge"/>
          <c:yMode val="edge"/>
          <c:x val="5.9405940594059403E-2"/>
          <c:y val="0.15285347222222223"/>
          <c:w val="0.94059405940599428"/>
          <c:h val="0.74564416666666666"/>
        </c:manualLayout>
      </c:layout>
      <c:barChart>
        <c:barDir val="col"/>
        <c:grouping val="clustered"/>
        <c:varyColors val="0"/>
        <c:ser>
          <c:idx val="2"/>
          <c:order val="0"/>
          <c:tx>
            <c:strRef>
              <c:f>EURUSD_SynthesisMIN!$E$5</c:f>
              <c:strCache>
                <c:ptCount val="1"/>
                <c:pt idx="0">
                  <c:v>Exposure</c:v>
                </c:pt>
              </c:strCache>
            </c:strRef>
          </c:tx>
          <c:spPr>
            <a:noFill/>
            <a:ln w="25400">
              <a:solidFill>
                <a:srgbClr val="000080"/>
              </a:solidFill>
              <a:prstDash val="solid"/>
            </a:ln>
          </c:spPr>
          <c:invertIfNegative val="0"/>
          <c:dLbls>
            <c:numFmt formatCode="#,##0.0" sourceLinked="0"/>
            <c:spPr>
              <a:noFill/>
              <a:ln w="25400">
                <a:noFill/>
              </a:ln>
            </c:spPr>
            <c:txPr>
              <a:bodyPr/>
              <a:lstStyle/>
              <a:p>
                <a:pPr>
                  <a:defRPr sz="1100" b="1" i="0" u="none" strike="noStrike" baseline="0">
                    <a:solidFill>
                      <a:srgbClr val="000080"/>
                    </a:solidFill>
                    <a:latin typeface="Calibri"/>
                    <a:ea typeface="Calibri"/>
                    <a:cs typeface="Calibri"/>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EURUSD_SynthesisMIN!$C$6:$C$9</c:f>
              <c:strCache>
                <c:ptCount val="4"/>
                <c:pt idx="0">
                  <c:v> FY July 19-June 20 </c:v>
                </c:pt>
                <c:pt idx="1">
                  <c:v> FY July 20-June 21 </c:v>
                </c:pt>
                <c:pt idx="2">
                  <c:v> FY July 21-June 22 </c:v>
                </c:pt>
                <c:pt idx="3">
                  <c:v> FY July 22-June 23 </c:v>
                </c:pt>
              </c:strCache>
            </c:strRef>
          </c:cat>
          <c:val>
            <c:numRef>
              <c:f>EURUSD_SynthesisMIN!$E$6:$E$9</c:f>
              <c:numCache>
                <c:formatCode>_ * #\ ##0.00_ ;_ * \-#\ ##0.00_ ;_ * "-"??_ ;_ @_ </c:formatCode>
                <c:ptCount val="4"/>
                <c:pt idx="0">
                  <c:v>10000000</c:v>
                </c:pt>
                <c:pt idx="1">
                  <c:v>7200000</c:v>
                </c:pt>
                <c:pt idx="2">
                  <c:v>5800000</c:v>
                </c:pt>
                <c:pt idx="3">
                  <c:v>4800000</c:v>
                </c:pt>
              </c:numCache>
            </c:numRef>
          </c:val>
          <c:extLst>
            <c:ext xmlns:c16="http://schemas.microsoft.com/office/drawing/2014/chart" uri="{C3380CC4-5D6E-409C-BE32-E72D297353CC}">
              <c16:uniqueId val="{00000000-E9BB-4C25-AB6A-4F897ECAF9CF}"/>
            </c:ext>
          </c:extLst>
        </c:ser>
        <c:ser>
          <c:idx val="0"/>
          <c:order val="1"/>
          <c:tx>
            <c:strRef>
              <c:f>EURUSD_SynthesisMIN!$D$5</c:f>
              <c:strCache>
                <c:ptCount val="1"/>
                <c:pt idx="0">
                  <c:v>Hedged Notional</c:v>
                </c:pt>
              </c:strCache>
            </c:strRef>
          </c:tx>
          <c:spPr>
            <a:solidFill>
              <a:srgbClr val="99CCFF"/>
            </a:solidFill>
            <a:ln w="12700">
              <a:solidFill>
                <a:srgbClr val="969696"/>
              </a:solidFill>
              <a:prstDash val="solid"/>
            </a:ln>
          </c:spPr>
          <c:invertIfNegative val="0"/>
          <c:dLbls>
            <c:numFmt formatCode="#,##0.0" sourceLinked="0"/>
            <c:spPr>
              <a:noFill/>
              <a:ln w="25400">
                <a:noFill/>
              </a:ln>
            </c:spPr>
            <c:txPr>
              <a:bodyPr/>
              <a:lstStyle/>
              <a:p>
                <a:pPr>
                  <a:defRPr sz="1100" b="1" i="0" u="none" strike="noStrike" baseline="0">
                    <a:solidFill>
                      <a:sysClr val="windowText" lastClr="000000"/>
                    </a:solidFill>
                    <a:latin typeface="Calibri"/>
                    <a:ea typeface="Calibri"/>
                    <a:cs typeface="Calibri"/>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EURUSD_SynthesisMIN!$C$6:$C$9</c:f>
              <c:strCache>
                <c:ptCount val="4"/>
                <c:pt idx="0">
                  <c:v> FY July 19-June 20 </c:v>
                </c:pt>
                <c:pt idx="1">
                  <c:v> FY July 20-June 21 </c:v>
                </c:pt>
                <c:pt idx="2">
                  <c:v> FY July 21-June 22 </c:v>
                </c:pt>
                <c:pt idx="3">
                  <c:v> FY July 22-June 23 </c:v>
                </c:pt>
              </c:strCache>
            </c:strRef>
          </c:cat>
          <c:val>
            <c:numRef>
              <c:f>EURUSD_SynthesisMIN!$D$6:$D$9</c:f>
              <c:numCache>
                <c:formatCode>_ * #\ ##0.00_ ;_ * \-#\ ##0.00_ ;_ * "-"??_ ;_ @_ </c:formatCode>
                <c:ptCount val="4"/>
                <c:pt idx="0">
                  <c:v>10000000</c:v>
                </c:pt>
                <c:pt idx="1">
                  <c:v>7200000</c:v>
                </c:pt>
                <c:pt idx="2">
                  <c:v>5800000</c:v>
                </c:pt>
                <c:pt idx="3">
                  <c:v>4800000</c:v>
                </c:pt>
              </c:numCache>
            </c:numRef>
          </c:val>
          <c:extLst>
            <c:ext xmlns:c16="http://schemas.microsoft.com/office/drawing/2014/chart" uri="{C3380CC4-5D6E-409C-BE32-E72D297353CC}">
              <c16:uniqueId val="{00000001-E9BB-4C25-AB6A-4F897ECAF9CF}"/>
            </c:ext>
          </c:extLst>
        </c:ser>
        <c:dLbls>
          <c:showLegendKey val="0"/>
          <c:showVal val="0"/>
          <c:showCatName val="0"/>
          <c:showSerName val="0"/>
          <c:showPercent val="0"/>
          <c:showBubbleSize val="0"/>
        </c:dLbls>
        <c:gapWidth val="150"/>
        <c:overlap val="100"/>
        <c:axId val="337226048"/>
        <c:axId val="337225656"/>
      </c:barChart>
      <c:lineChart>
        <c:grouping val="standard"/>
        <c:varyColors val="0"/>
        <c:ser>
          <c:idx val="3"/>
          <c:order val="3"/>
          <c:tx>
            <c:strRef>
              <c:f>EURUSD_SynthesisMIN!$F$5</c:f>
              <c:strCache>
                <c:ptCount val="1"/>
                <c:pt idx="0">
                  <c:v>Hedge Ratio</c:v>
                </c:pt>
              </c:strCache>
            </c:strRef>
          </c:tx>
          <c:spPr>
            <a:ln>
              <a:noFill/>
            </a:ln>
          </c:spPr>
          <c:marker>
            <c:symbol val="none"/>
          </c:marker>
          <c:dLbls>
            <c:dLbl>
              <c:idx val="0"/>
              <c:layout>
                <c:manualLayout>
                  <c:x val="-0.10354561498778171"/>
                  <c:y val="-0.46550443536330111"/>
                </c:manualLayout>
              </c:layout>
              <c:tx>
                <c:rich>
                  <a:bodyPr/>
                  <a:lstStyle/>
                  <a:p>
                    <a:r>
                      <a:rPr lang="en-US"/>
                      <a:t>100%</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E9BB-4C25-AB6A-4F897ECAF9CF}"/>
                </c:ext>
              </c:extLst>
            </c:dLbl>
            <c:dLbl>
              <c:idx val="1"/>
              <c:layout>
                <c:manualLayout>
                  <c:x val="-0.10630926842684275"/>
                  <c:y val="-0.47563110882229276"/>
                </c:manualLayout>
              </c:layout>
              <c:tx>
                <c:rich>
                  <a:bodyPr/>
                  <a:lstStyle/>
                  <a:p>
                    <a:r>
                      <a:rPr lang="en-US"/>
                      <a:t>100%</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E9BB-4C25-AB6A-4F897ECAF9CF}"/>
                </c:ext>
              </c:extLst>
            </c:dLbl>
            <c:dLbl>
              <c:idx val="2"/>
              <c:layout>
                <c:manualLayout>
                  <c:x val="-0.10630926842684275"/>
                  <c:y val="-0.47563110882229276"/>
                </c:manualLayout>
              </c:layout>
              <c:tx>
                <c:rich>
                  <a:bodyPr/>
                  <a:lstStyle/>
                  <a:p>
                    <a:r>
                      <a:rPr lang="en-US"/>
                      <a:t>100%</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9BB-4C25-AB6A-4F897ECAF9CF}"/>
                </c:ext>
              </c:extLst>
            </c:dLbl>
            <c:dLbl>
              <c:idx val="3"/>
              <c:layout>
                <c:manualLayout>
                  <c:x val="-0.10630926842684268"/>
                  <c:y val="-0.47563110882229276"/>
                </c:manualLayout>
              </c:layout>
              <c:tx>
                <c:rich>
                  <a:bodyPr/>
                  <a:lstStyle/>
                  <a:p>
                    <a:r>
                      <a:rPr lang="en-US"/>
                      <a:t>100%</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E9BB-4C25-AB6A-4F897ECAF9CF}"/>
                </c:ext>
              </c:extLst>
            </c:dLbl>
            <c:numFmt formatCode="0%;[=0]&quot;&quot;;General" sourceLinked="0"/>
            <c:spPr>
              <a:ln>
                <a:solidFill>
                  <a:sysClr val="window" lastClr="FFFFFF">
                    <a:lumMod val="65000"/>
                  </a:sysClr>
                </a:solidFill>
              </a:ln>
            </c:spPr>
            <c:txPr>
              <a:bodyPr/>
              <a:lstStyle/>
              <a:p>
                <a:pPr>
                  <a:defRPr sz="1100" b="1"/>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EURUSD_SynthesisMIN!$C$6:$C$9</c:f>
              <c:strCache>
                <c:ptCount val="4"/>
                <c:pt idx="0">
                  <c:v> FY July 19-June 20 </c:v>
                </c:pt>
                <c:pt idx="1">
                  <c:v> FY July 20-June 21 </c:v>
                </c:pt>
                <c:pt idx="2">
                  <c:v> FY July 21-June 22 </c:v>
                </c:pt>
                <c:pt idx="3">
                  <c:v> FY July 22-June 23 </c:v>
                </c:pt>
              </c:strCache>
            </c:strRef>
          </c:cat>
          <c:val>
            <c:numRef>
              <c:f>EURUSD_SynthesisMIN!$F$6:$F$9</c:f>
              <c:numCache>
                <c:formatCode>0.0%</c:formatCode>
                <c:ptCount val="4"/>
                <c:pt idx="0">
                  <c:v>1</c:v>
                </c:pt>
                <c:pt idx="1">
                  <c:v>1</c:v>
                </c:pt>
                <c:pt idx="2">
                  <c:v>1</c:v>
                </c:pt>
                <c:pt idx="3">
                  <c:v>1</c:v>
                </c:pt>
              </c:numCache>
            </c:numRef>
          </c:val>
          <c:smooth val="0"/>
          <c:extLst>
            <c:ext xmlns:c16="http://schemas.microsoft.com/office/drawing/2014/chart" uri="{C3380CC4-5D6E-409C-BE32-E72D297353CC}">
              <c16:uniqueId val="{00000006-E9BB-4C25-AB6A-4F897ECAF9CF}"/>
            </c:ext>
          </c:extLst>
        </c:ser>
        <c:dLbls>
          <c:showLegendKey val="0"/>
          <c:showVal val="0"/>
          <c:showCatName val="0"/>
          <c:showSerName val="0"/>
          <c:showPercent val="0"/>
          <c:showBubbleSize val="0"/>
        </c:dLbls>
        <c:marker val="1"/>
        <c:smooth val="0"/>
        <c:axId val="337226048"/>
        <c:axId val="337225656"/>
      </c:lineChart>
      <c:lineChart>
        <c:grouping val="standard"/>
        <c:varyColors val="0"/>
        <c:ser>
          <c:idx val="1"/>
          <c:order val="2"/>
          <c:tx>
            <c:strRef>
              <c:f>EURUSD_SynthesisMIN!$H$5</c:f>
              <c:strCache>
                <c:ptCount val="1"/>
                <c:pt idx="0">
                  <c:v>Hedge Rate</c:v>
                </c:pt>
              </c:strCache>
            </c:strRef>
          </c:tx>
          <c:spPr>
            <a:ln w="25400">
              <a:noFill/>
              <a:prstDash val="solid"/>
            </a:ln>
          </c:spPr>
          <c:marker>
            <c:symbol val="circle"/>
            <c:size val="7"/>
            <c:spPr>
              <a:solidFill>
                <a:srgbClr val="FF0000"/>
              </a:solidFill>
              <a:ln>
                <a:solidFill>
                  <a:srgbClr val="FF0000"/>
                </a:solidFill>
                <a:prstDash val="solid"/>
              </a:ln>
            </c:spPr>
          </c:marker>
          <c:dLbls>
            <c:dLbl>
              <c:idx val="0"/>
              <c:layout>
                <c:manualLayout>
                  <c:x val="-8.2995927233233777E-2"/>
                  <c:y val="4.4114422406060002E-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9BB-4C25-AB6A-4F897ECAF9CF}"/>
                </c:ext>
              </c:extLst>
            </c:dLbl>
            <c:dLbl>
              <c:idx val="1"/>
              <c:layout>
                <c:manualLayout>
                  <c:x val="-4.0931930693069309E-2"/>
                  <c:y val="-2.48752777777778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9BB-4C25-AB6A-4F897ECAF9CF}"/>
                </c:ext>
              </c:extLst>
            </c:dLbl>
            <c:dLbl>
              <c:idx val="2"/>
              <c:layout>
                <c:manualLayout>
                  <c:x val="-7.5414743415693791E-2"/>
                  <c:y val="-4.6221469151799992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9BB-4C25-AB6A-4F897ECAF9CF}"/>
                </c:ext>
              </c:extLst>
            </c:dLbl>
            <c:dLbl>
              <c:idx val="3"/>
              <c:layout>
                <c:manualLayout>
                  <c:x val="-4.0931930693069309E-2"/>
                  <c:y val="-2.48752777777777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9BB-4C25-AB6A-4F897ECAF9CF}"/>
                </c:ext>
              </c:extLst>
            </c:dLbl>
            <c:numFmt formatCode="#,##0.0000" sourceLinked="0"/>
            <c:spPr>
              <a:noFill/>
              <a:ln w="25400">
                <a:noFill/>
              </a:ln>
            </c:spPr>
            <c:txPr>
              <a:bodyPr/>
              <a:lstStyle/>
              <a:p>
                <a:pPr>
                  <a:defRPr sz="1000" b="0" i="0" u="none" strike="noStrike" baseline="0">
                    <a:solidFill>
                      <a:srgbClr val="FF0000"/>
                    </a:solidFill>
                    <a:latin typeface="Calibri"/>
                    <a:ea typeface="Calibri"/>
                    <a:cs typeface="Calibri"/>
                  </a:defRPr>
                </a:pPr>
                <a:endParaRPr lang="fr-F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EURUSD_SynthesisMIN!$C$6:$C$9</c:f>
              <c:strCache>
                <c:ptCount val="4"/>
                <c:pt idx="0">
                  <c:v> FY July 19-June 20 </c:v>
                </c:pt>
                <c:pt idx="1">
                  <c:v> FY July 20-June 21 </c:v>
                </c:pt>
                <c:pt idx="2">
                  <c:v> FY July 21-June 22 </c:v>
                </c:pt>
                <c:pt idx="3">
                  <c:v> FY July 22-June 23 </c:v>
                </c:pt>
              </c:strCache>
            </c:strRef>
          </c:cat>
          <c:val>
            <c:numRef>
              <c:f>EURUSD_SynthesisMIN!$H$6:$H$9</c:f>
              <c:numCache>
                <c:formatCode>_ * #\ ##0.0000_ ;_ * \-#\ ##0.0000_ ;_ * "-"??_ ;_ @_ </c:formatCode>
                <c:ptCount val="4"/>
                <c:pt idx="0">
                  <c:v>1.19075</c:v>
                </c:pt>
                <c:pt idx="1">
                  <c:v>1.1365499999999999</c:v>
                </c:pt>
                <c:pt idx="2">
                  <c:v>1.1957</c:v>
                </c:pt>
                <c:pt idx="3">
                  <c:v>1.1112583333333299</c:v>
                </c:pt>
              </c:numCache>
            </c:numRef>
          </c:val>
          <c:smooth val="0"/>
          <c:extLst>
            <c:ext xmlns:c16="http://schemas.microsoft.com/office/drawing/2014/chart" uri="{C3380CC4-5D6E-409C-BE32-E72D297353CC}">
              <c16:uniqueId val="{0000000B-E9BB-4C25-AB6A-4F897ECAF9CF}"/>
            </c:ext>
          </c:extLst>
        </c:ser>
        <c:dLbls>
          <c:showLegendKey val="0"/>
          <c:showVal val="0"/>
          <c:showCatName val="0"/>
          <c:showSerName val="0"/>
          <c:showPercent val="0"/>
          <c:showBubbleSize val="0"/>
        </c:dLbls>
        <c:marker val="1"/>
        <c:smooth val="0"/>
        <c:axId val="337225264"/>
        <c:axId val="337223696"/>
      </c:lineChart>
      <c:catAx>
        <c:axId val="337226048"/>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1000" b="0" i="0" u="none" strike="noStrike" baseline="0">
                <a:solidFill>
                  <a:srgbClr val="000000"/>
                </a:solidFill>
                <a:latin typeface="Calibri"/>
                <a:ea typeface="Calibri"/>
                <a:cs typeface="Calibri"/>
              </a:defRPr>
            </a:pPr>
            <a:endParaRPr lang="fr-FR"/>
          </a:p>
        </c:txPr>
        <c:crossAx val="337225656"/>
        <c:crosses val="autoZero"/>
        <c:auto val="1"/>
        <c:lblAlgn val="ctr"/>
        <c:lblOffset val="100"/>
        <c:tickLblSkip val="1"/>
        <c:tickMarkSkip val="1"/>
        <c:noMultiLvlLbl val="0"/>
      </c:catAx>
      <c:valAx>
        <c:axId val="337225656"/>
        <c:scaling>
          <c:orientation val="minMax"/>
          <c:max val="12000000"/>
        </c:scaling>
        <c:delete val="0"/>
        <c:axPos val="l"/>
        <c:majorGridlines>
          <c:spPr>
            <a:ln w="3175">
              <a:solidFill>
                <a:srgbClr val="969696"/>
              </a:solidFill>
              <a:prstDash val="sysDash"/>
            </a:ln>
          </c:spPr>
        </c:majorGridlines>
        <c:numFmt formatCode="#,##0.0" sourceLinked="0"/>
        <c:majorTickMark val="out"/>
        <c:minorTickMark val="none"/>
        <c:tickLblPos val="nextTo"/>
        <c:spPr>
          <a:ln w="3175">
            <a:solidFill>
              <a:srgbClr val="666699"/>
            </a:solidFill>
            <a:prstDash val="solid"/>
          </a:ln>
        </c:spPr>
        <c:txPr>
          <a:bodyPr rot="0" vert="horz"/>
          <a:lstStyle/>
          <a:p>
            <a:pPr>
              <a:defRPr sz="1100" b="0" i="0" u="none" strike="noStrike" baseline="0">
                <a:solidFill>
                  <a:srgbClr val="666699"/>
                </a:solidFill>
                <a:latin typeface="Calibri"/>
                <a:ea typeface="Calibri"/>
                <a:cs typeface="Calibri"/>
              </a:defRPr>
            </a:pPr>
            <a:endParaRPr lang="fr-FR"/>
          </a:p>
        </c:txPr>
        <c:crossAx val="337226048"/>
        <c:crosses val="autoZero"/>
        <c:crossBetween val="between"/>
        <c:dispUnits>
          <c:builtInUnit val="millions"/>
          <c:dispUnitsLbl/>
        </c:dispUnits>
      </c:valAx>
      <c:catAx>
        <c:axId val="337225264"/>
        <c:scaling>
          <c:orientation val="minMax"/>
        </c:scaling>
        <c:delete val="1"/>
        <c:axPos val="b"/>
        <c:numFmt formatCode="General" sourceLinked="1"/>
        <c:majorTickMark val="out"/>
        <c:minorTickMark val="none"/>
        <c:tickLblPos val="nextTo"/>
        <c:crossAx val="337223696"/>
        <c:crosses val="autoZero"/>
        <c:auto val="1"/>
        <c:lblAlgn val="ctr"/>
        <c:lblOffset val="100"/>
        <c:noMultiLvlLbl val="0"/>
      </c:catAx>
      <c:valAx>
        <c:axId val="337223696"/>
        <c:scaling>
          <c:orientation val="minMax"/>
          <c:max val="1.25"/>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1100" b="0" i="0" u="none" strike="noStrike" baseline="0">
                <a:solidFill>
                  <a:srgbClr val="FF0000"/>
                </a:solidFill>
                <a:latin typeface="Calibri"/>
                <a:ea typeface="Calibri"/>
                <a:cs typeface="Calibri"/>
              </a:defRPr>
            </a:pPr>
            <a:endParaRPr lang="fr-FR"/>
          </a:p>
        </c:txPr>
        <c:crossAx val="337225264"/>
        <c:crosses val="max"/>
        <c:crossBetween val="between"/>
      </c:valAx>
      <c:spPr>
        <a:solidFill>
          <a:srgbClr val="FFFFFF"/>
        </a:solidFill>
        <a:ln w="12700">
          <a:solidFill>
            <a:srgbClr val="808080"/>
          </a:solidFill>
          <a:prstDash val="solid"/>
        </a:ln>
      </c:spPr>
    </c:plotArea>
    <c:legend>
      <c:legendPos val="r"/>
      <c:layout>
        <c:manualLayout>
          <c:xMode val="edge"/>
          <c:yMode val="edge"/>
          <c:x val="0.18298128019323676"/>
          <c:y val="0.92892202380952382"/>
          <c:w val="0.67834118357487927"/>
          <c:h val="5.8478769841269838E-2"/>
        </c:manualLayout>
      </c:layout>
      <c:overlay val="0"/>
      <c:spPr>
        <a:solidFill>
          <a:srgbClr val="FFFFFF"/>
        </a:solidFill>
        <a:ln w="3175">
          <a:solidFill>
            <a:srgbClr val="969696"/>
          </a:solidFill>
          <a:prstDash val="solid"/>
        </a:ln>
      </c:spPr>
      <c:txPr>
        <a:bodyPr/>
        <a:lstStyle/>
        <a:p>
          <a:pPr>
            <a:defRPr sz="11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'EURUSD_FY July 19-June 20-Blend'!$L$5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7397-4E35-8D5B-A5F3558CEEE5}"/>
              </c:ext>
            </c:extLst>
          </c:dPt>
          <c:dPt>
            <c:idx val="1"/>
            <c:invertIfNegative val="0"/>
            <c:bubble3D val="0"/>
            <c:extLst>
              <c:ext xmlns:c16="http://schemas.microsoft.com/office/drawing/2014/chart" uri="{C3380CC4-5D6E-409C-BE32-E72D297353CC}">
                <c16:uniqueId val="{00000001-7397-4E35-8D5B-A5F3558CEEE5}"/>
              </c:ext>
            </c:extLst>
          </c:dPt>
          <c:dPt>
            <c:idx val="2"/>
            <c:invertIfNegative val="0"/>
            <c:bubble3D val="0"/>
            <c:extLst>
              <c:ext xmlns:c16="http://schemas.microsoft.com/office/drawing/2014/chart" uri="{C3380CC4-5D6E-409C-BE32-E72D297353CC}">
                <c16:uniqueId val="{00000002-7397-4E35-8D5B-A5F3558CEEE5}"/>
              </c:ext>
            </c:extLst>
          </c:dPt>
          <c:dLbls>
            <c:dLbl>
              <c:idx val="1"/>
              <c:delete val="1"/>
              <c:extLst>
                <c:ext xmlns:c15="http://schemas.microsoft.com/office/drawing/2012/chart" uri="{CE6537A1-D6FC-4f65-9D91-7224C49458BB}"/>
                <c:ext xmlns:c16="http://schemas.microsoft.com/office/drawing/2014/chart" uri="{C3380CC4-5D6E-409C-BE32-E72D297353CC}">
                  <c16:uniqueId val="{00000001-7397-4E35-8D5B-A5F3558CEEE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19-June 20-Blend'!$D$6:$D$7</c:f>
              <c:strCache>
                <c:ptCount val="2"/>
                <c:pt idx="0">
                  <c:v> TOTAL </c:v>
                </c:pt>
                <c:pt idx="1">
                  <c:v> Settled </c:v>
                </c:pt>
              </c:strCache>
            </c:strRef>
          </c:cat>
          <c:val>
            <c:numRef>
              <c:f>'EURUSD_FY July 19-June 20-Blend'!$L$6:$L$7</c:f>
              <c:numCache>
                <c:formatCode>_ * #\ ##0.00_ ;_ * \-#\ ##0.00_ ;_ * "-"??_ ;_ @_ </c:formatCode>
                <c:ptCount val="2"/>
                <c:pt idx="0">
                  <c:v>0</c:v>
                </c:pt>
                <c:pt idx="1">
                  <c:v>0</c:v>
                </c:pt>
              </c:numCache>
            </c:numRef>
          </c:val>
          <c:extLst>
            <c:ext xmlns:c16="http://schemas.microsoft.com/office/drawing/2014/chart" uri="{C3380CC4-5D6E-409C-BE32-E72D297353CC}">
              <c16:uniqueId val="{00000003-7397-4E35-8D5B-A5F3558CEEE5}"/>
            </c:ext>
          </c:extLst>
        </c:ser>
        <c:ser>
          <c:idx val="2"/>
          <c:order val="1"/>
          <c:tx>
            <c:strRef>
              <c:f>'EURUSD_FY July 19-June 20-Blend'!$M$5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7397-4E35-8D5B-A5F3558CEEE5}"/>
              </c:ext>
            </c:extLst>
          </c:dPt>
          <c:dPt>
            <c:idx val="1"/>
            <c:invertIfNegative val="0"/>
            <c:bubble3D val="0"/>
            <c:extLst>
              <c:ext xmlns:c16="http://schemas.microsoft.com/office/drawing/2014/chart" uri="{C3380CC4-5D6E-409C-BE32-E72D297353CC}">
                <c16:uniqueId val="{00000005-7397-4E35-8D5B-A5F3558CEEE5}"/>
              </c:ext>
            </c:extLst>
          </c:dPt>
          <c:dLbls>
            <c:dLbl>
              <c:idx val="1"/>
              <c:delete val="1"/>
              <c:extLst>
                <c:ext xmlns:c15="http://schemas.microsoft.com/office/drawing/2012/chart" uri="{CE6537A1-D6FC-4f65-9D91-7224C49458BB}"/>
                <c:ext xmlns:c16="http://schemas.microsoft.com/office/drawing/2014/chart" uri="{C3380CC4-5D6E-409C-BE32-E72D297353CC}">
                  <c16:uniqueId val="{00000005-7397-4E35-8D5B-A5F3558CEEE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19-June 20-Blend'!$D$6:$D$7</c:f>
              <c:strCache>
                <c:ptCount val="2"/>
                <c:pt idx="0">
                  <c:v> TOTAL </c:v>
                </c:pt>
                <c:pt idx="1">
                  <c:v> Settled </c:v>
                </c:pt>
              </c:strCache>
            </c:strRef>
          </c:cat>
          <c:val>
            <c:numRef>
              <c:f>'EURUSD_FY July 19-June 20-Blend'!$M$6:$M$7</c:f>
              <c:numCache>
                <c:formatCode>_ * #\ ##0.00_ ;_ * \-#\ ##0.00_ ;_ * "-"??_ ;_ @_ </c:formatCode>
                <c:ptCount val="2"/>
                <c:pt idx="0">
                  <c:v>0</c:v>
                </c:pt>
                <c:pt idx="1">
                  <c:v>0</c:v>
                </c:pt>
              </c:numCache>
            </c:numRef>
          </c:val>
          <c:extLst>
            <c:ext xmlns:c16="http://schemas.microsoft.com/office/drawing/2014/chart" uri="{C3380CC4-5D6E-409C-BE32-E72D297353CC}">
              <c16:uniqueId val="{00000006-7397-4E35-8D5B-A5F3558CEEE5}"/>
            </c:ext>
          </c:extLst>
        </c:ser>
        <c:ser>
          <c:idx val="3"/>
          <c:order val="2"/>
          <c:tx>
            <c:strRef>
              <c:f>'EURUSD_FY July 19-June 20-Blend'!$N$5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7397-4E35-8D5B-A5F3558CEEE5}"/>
              </c:ext>
            </c:extLst>
          </c:dPt>
          <c:dPt>
            <c:idx val="1"/>
            <c:invertIfNegative val="0"/>
            <c:bubble3D val="0"/>
            <c:extLst>
              <c:ext xmlns:c16="http://schemas.microsoft.com/office/drawing/2014/chart" uri="{C3380CC4-5D6E-409C-BE32-E72D297353CC}">
                <c16:uniqueId val="{00000008-7397-4E35-8D5B-A5F3558CEEE5}"/>
              </c:ext>
            </c:extLst>
          </c:dPt>
          <c:dLbls>
            <c:dLbl>
              <c:idx val="0"/>
              <c:layout>
                <c:manualLayout>
                  <c:x val="-3.0303030303030858E-3"/>
                  <c:y val="-2.81822272215973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7397-4E35-8D5B-A5F3558CEEE5}"/>
                </c:ext>
              </c:extLst>
            </c:dLbl>
            <c:dLbl>
              <c:idx val="1"/>
              <c:layout>
                <c:manualLayout>
                  <c:x val="0"/>
                  <c:y val="-2.81822272215973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7397-4E35-8D5B-A5F3558CEEE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19-June 20-Blend'!$D$6:$D$7</c:f>
              <c:strCache>
                <c:ptCount val="2"/>
                <c:pt idx="0">
                  <c:v> TOTAL </c:v>
                </c:pt>
                <c:pt idx="1">
                  <c:v> Settled </c:v>
                </c:pt>
              </c:strCache>
            </c:strRef>
          </c:cat>
          <c:val>
            <c:numRef>
              <c:f>'EURUSD_FY July 19-June 20-Blend'!$N$6:$N$7</c:f>
              <c:numCache>
                <c:formatCode>_ * #\ ##0.00_ ;_ * \-#\ ##0.00_ ;_ * "-"??_ ;_ @_ </c:formatCode>
                <c:ptCount val="2"/>
                <c:pt idx="0">
                  <c:v>10000000</c:v>
                </c:pt>
                <c:pt idx="1">
                  <c:v>10000000</c:v>
                </c:pt>
              </c:numCache>
            </c:numRef>
          </c:val>
          <c:extLst>
            <c:ext xmlns:c16="http://schemas.microsoft.com/office/drawing/2014/chart" uri="{C3380CC4-5D6E-409C-BE32-E72D297353CC}">
              <c16:uniqueId val="{00000009-7397-4E35-8D5B-A5F3558CEEE5}"/>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'EURUSD_FY July 19-June 20-Blend'!$K$5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'EURUSD_FY July 19-June 20-Blend'!$D$6:$D$7</c:f>
              <c:strCache>
                <c:ptCount val="2"/>
                <c:pt idx="0">
                  <c:v> TOTAL </c:v>
                </c:pt>
                <c:pt idx="1">
                  <c:v> Settled </c:v>
                </c:pt>
              </c:strCache>
            </c:strRef>
          </c:cat>
          <c:val>
            <c:numRef>
              <c:f>'EURUSD_FY July 19-June 20-Blend'!$K$6:$K$7</c:f>
              <c:numCache>
                <c:formatCode>_ * #\ ##0.0000_ ;_ * \-#\ ##0.0000_ ;_ * "-"??_ ;_ @_ </c:formatCode>
                <c:ptCount val="2"/>
                <c:pt idx="0">
                  <c:v>1.19075</c:v>
                </c:pt>
                <c:pt idx="1">
                  <c:v>1.19075</c:v>
                </c:pt>
              </c:numCache>
            </c:numRef>
          </c:val>
          <c:smooth val="0"/>
          <c:extLst>
            <c:ext xmlns:c16="http://schemas.microsoft.com/office/drawing/2014/chart" uri="{C3380CC4-5D6E-409C-BE32-E72D297353CC}">
              <c16:uniqueId val="{0000000A-7397-4E35-8D5B-A5F3558CEEE5}"/>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b"/>
        <c:numFmt formatCode="General" sourceLinked="1"/>
        <c:majorTickMark val="out"/>
        <c:minorTickMark val="none"/>
        <c:tickLblPos val="nextTo"/>
        <c:crossAx val="405939496"/>
        <c:crosses val="autoZero"/>
        <c:auto val="1"/>
        <c:lblAlgn val="ctr"/>
        <c:lblOffset val="100"/>
        <c:noMultiLvlLbl val="0"/>
      </c:catAx>
      <c:valAx>
        <c:axId val="405939496"/>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'EURUSD_FY July 20-June 21-Blend'!$L$5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192C-4933-A138-1377FD22227F}"/>
              </c:ext>
            </c:extLst>
          </c:dPt>
          <c:dPt>
            <c:idx val="1"/>
            <c:invertIfNegative val="0"/>
            <c:bubble3D val="0"/>
            <c:extLst>
              <c:ext xmlns:c16="http://schemas.microsoft.com/office/drawing/2014/chart" uri="{C3380CC4-5D6E-409C-BE32-E72D297353CC}">
                <c16:uniqueId val="{00000001-192C-4933-A138-1377FD22227F}"/>
              </c:ext>
            </c:extLst>
          </c:dPt>
          <c:dPt>
            <c:idx val="2"/>
            <c:invertIfNegative val="0"/>
            <c:bubble3D val="0"/>
            <c:extLst>
              <c:ext xmlns:c16="http://schemas.microsoft.com/office/drawing/2014/chart" uri="{C3380CC4-5D6E-409C-BE32-E72D297353CC}">
                <c16:uniqueId val="{00000002-192C-4933-A138-1377FD22227F}"/>
              </c:ext>
            </c:extLst>
          </c:dPt>
          <c:dLbls>
            <c:dLbl>
              <c:idx val="1"/>
              <c:delete val="1"/>
              <c:extLst>
                <c:ext xmlns:c15="http://schemas.microsoft.com/office/drawing/2012/chart" uri="{CE6537A1-D6FC-4f65-9D91-7224C49458BB}"/>
                <c:ext xmlns:c16="http://schemas.microsoft.com/office/drawing/2014/chart" uri="{C3380CC4-5D6E-409C-BE32-E72D297353CC}">
                  <c16:uniqueId val="{00000001-192C-4933-A138-1377FD22227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20-June 21-Blend'!$D$6:$D$7</c:f>
              <c:strCache>
                <c:ptCount val="2"/>
                <c:pt idx="0">
                  <c:v> TOTAL </c:v>
                </c:pt>
                <c:pt idx="1">
                  <c:v> Settled </c:v>
                </c:pt>
              </c:strCache>
            </c:strRef>
          </c:cat>
          <c:val>
            <c:numRef>
              <c:f>'EURUSD_FY July 20-June 21-Blend'!$L$6:$L$7</c:f>
              <c:numCache>
                <c:formatCode>_ * #\ ##0.00_ ;_ * \-#\ ##0.00_ ;_ * "-"??_ ;_ @_ </c:formatCode>
                <c:ptCount val="2"/>
                <c:pt idx="0">
                  <c:v>0</c:v>
                </c:pt>
                <c:pt idx="1">
                  <c:v>0</c:v>
                </c:pt>
              </c:numCache>
            </c:numRef>
          </c:val>
          <c:extLst>
            <c:ext xmlns:c16="http://schemas.microsoft.com/office/drawing/2014/chart" uri="{C3380CC4-5D6E-409C-BE32-E72D297353CC}">
              <c16:uniqueId val="{00000003-192C-4933-A138-1377FD22227F}"/>
            </c:ext>
          </c:extLst>
        </c:ser>
        <c:ser>
          <c:idx val="2"/>
          <c:order val="1"/>
          <c:tx>
            <c:strRef>
              <c:f>'EURUSD_FY July 20-June 21-Blend'!$M$5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192C-4933-A138-1377FD22227F}"/>
              </c:ext>
            </c:extLst>
          </c:dPt>
          <c:dPt>
            <c:idx val="1"/>
            <c:invertIfNegative val="0"/>
            <c:bubble3D val="0"/>
            <c:extLst>
              <c:ext xmlns:c16="http://schemas.microsoft.com/office/drawing/2014/chart" uri="{C3380CC4-5D6E-409C-BE32-E72D297353CC}">
                <c16:uniqueId val="{00000005-192C-4933-A138-1377FD22227F}"/>
              </c:ext>
            </c:extLst>
          </c:dPt>
          <c:dLbls>
            <c:dLbl>
              <c:idx val="1"/>
              <c:delete val="1"/>
              <c:extLst>
                <c:ext xmlns:c15="http://schemas.microsoft.com/office/drawing/2012/chart" uri="{CE6537A1-D6FC-4f65-9D91-7224C49458BB}"/>
                <c:ext xmlns:c16="http://schemas.microsoft.com/office/drawing/2014/chart" uri="{C3380CC4-5D6E-409C-BE32-E72D297353CC}">
                  <c16:uniqueId val="{00000005-192C-4933-A138-1377FD22227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20-June 21-Blend'!$D$6:$D$7</c:f>
              <c:strCache>
                <c:ptCount val="2"/>
                <c:pt idx="0">
                  <c:v> TOTAL </c:v>
                </c:pt>
                <c:pt idx="1">
                  <c:v> Settled </c:v>
                </c:pt>
              </c:strCache>
            </c:strRef>
          </c:cat>
          <c:val>
            <c:numRef>
              <c:f>'EURUSD_FY July 20-June 21-Blend'!$M$6:$M$7</c:f>
              <c:numCache>
                <c:formatCode>_ * #\ ##0.00_ ;_ * \-#\ ##0.00_ ;_ * "-"??_ ;_ @_ </c:formatCode>
                <c:ptCount val="2"/>
                <c:pt idx="0">
                  <c:v>0</c:v>
                </c:pt>
                <c:pt idx="1">
                  <c:v>0</c:v>
                </c:pt>
              </c:numCache>
            </c:numRef>
          </c:val>
          <c:extLst>
            <c:ext xmlns:c16="http://schemas.microsoft.com/office/drawing/2014/chart" uri="{C3380CC4-5D6E-409C-BE32-E72D297353CC}">
              <c16:uniqueId val="{00000006-192C-4933-A138-1377FD22227F}"/>
            </c:ext>
          </c:extLst>
        </c:ser>
        <c:ser>
          <c:idx val="3"/>
          <c:order val="2"/>
          <c:tx>
            <c:strRef>
              <c:f>'EURUSD_FY July 20-June 21-Blend'!$N$5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192C-4933-A138-1377FD22227F}"/>
              </c:ext>
            </c:extLst>
          </c:dPt>
          <c:dPt>
            <c:idx val="1"/>
            <c:invertIfNegative val="0"/>
            <c:bubble3D val="0"/>
            <c:extLst>
              <c:ext xmlns:c16="http://schemas.microsoft.com/office/drawing/2014/chart" uri="{C3380CC4-5D6E-409C-BE32-E72D297353CC}">
                <c16:uniqueId val="{00000008-192C-4933-A138-1377FD22227F}"/>
              </c:ext>
            </c:extLst>
          </c:dPt>
          <c:dLbls>
            <c:dLbl>
              <c:idx val="0"/>
              <c:layout>
                <c:manualLayout>
                  <c:x val="6.0606060606060606E-3"/>
                  <c:y val="-4.6167322834645738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192C-4933-A138-1377FD22227F}"/>
                </c:ext>
              </c:extLst>
            </c:dLbl>
            <c:dLbl>
              <c:idx val="1"/>
              <c:layout>
                <c:manualLayout>
                  <c:x val="-6.0606060606061716E-3"/>
                  <c:y val="-5.6881608548931387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192C-4933-A138-1377FD22227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20-June 21-Blend'!$D$6:$D$7</c:f>
              <c:strCache>
                <c:ptCount val="2"/>
                <c:pt idx="0">
                  <c:v> TOTAL </c:v>
                </c:pt>
                <c:pt idx="1">
                  <c:v> Settled </c:v>
                </c:pt>
              </c:strCache>
            </c:strRef>
          </c:cat>
          <c:val>
            <c:numRef>
              <c:f>'EURUSD_FY July 20-June 21-Blend'!$N$6:$N$7</c:f>
              <c:numCache>
                <c:formatCode>_ * #\ ##0.00_ ;_ * \-#\ ##0.00_ ;_ * "-"??_ ;_ @_ </c:formatCode>
                <c:ptCount val="2"/>
                <c:pt idx="0">
                  <c:v>7200000</c:v>
                </c:pt>
                <c:pt idx="1">
                  <c:v>7200000</c:v>
                </c:pt>
              </c:numCache>
            </c:numRef>
          </c:val>
          <c:extLst>
            <c:ext xmlns:c16="http://schemas.microsoft.com/office/drawing/2014/chart" uri="{C3380CC4-5D6E-409C-BE32-E72D297353CC}">
              <c16:uniqueId val="{00000009-192C-4933-A138-1377FD22227F}"/>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'EURUSD_FY July 20-June 21-Blend'!$K$5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'EURUSD_FY July 20-June 21-Blend'!$D$6:$D$7</c:f>
              <c:strCache>
                <c:ptCount val="2"/>
                <c:pt idx="0">
                  <c:v> TOTAL </c:v>
                </c:pt>
                <c:pt idx="1">
                  <c:v> Settled </c:v>
                </c:pt>
              </c:strCache>
            </c:strRef>
          </c:cat>
          <c:val>
            <c:numRef>
              <c:f>'EURUSD_FY July 20-June 21-Blend'!$K$6:$K$7</c:f>
              <c:numCache>
                <c:formatCode>_ * #\ ##0.0000_ ;_ * \-#\ ##0.0000_ ;_ * "-"??_ ;_ @_ </c:formatCode>
                <c:ptCount val="2"/>
                <c:pt idx="0">
                  <c:v>1.1365499999999999</c:v>
                </c:pt>
                <c:pt idx="1">
                  <c:v>1.1365499999999999</c:v>
                </c:pt>
              </c:numCache>
            </c:numRef>
          </c:val>
          <c:smooth val="0"/>
          <c:extLst>
            <c:ext xmlns:c16="http://schemas.microsoft.com/office/drawing/2014/chart" uri="{C3380CC4-5D6E-409C-BE32-E72D297353CC}">
              <c16:uniqueId val="{0000000A-192C-4933-A138-1377FD22227F}"/>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b"/>
        <c:numFmt formatCode="General" sourceLinked="1"/>
        <c:majorTickMark val="out"/>
        <c:minorTickMark val="none"/>
        <c:tickLblPos val="nextTo"/>
        <c:crossAx val="405939496"/>
        <c:crosses val="autoZero"/>
        <c:auto val="1"/>
        <c:lblAlgn val="ctr"/>
        <c:lblOffset val="100"/>
        <c:noMultiLvlLbl val="0"/>
      </c:catAx>
      <c:valAx>
        <c:axId val="405939496"/>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'EURUSD_FY July 21-June 22-Blend'!$L$5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12EC-4C23-8F41-6859F011AA9E}"/>
              </c:ext>
            </c:extLst>
          </c:dPt>
          <c:dPt>
            <c:idx val="1"/>
            <c:invertIfNegative val="0"/>
            <c:bubble3D val="0"/>
            <c:extLst>
              <c:ext xmlns:c16="http://schemas.microsoft.com/office/drawing/2014/chart" uri="{C3380CC4-5D6E-409C-BE32-E72D297353CC}">
                <c16:uniqueId val="{00000001-12EC-4C23-8F41-6859F011AA9E}"/>
              </c:ext>
            </c:extLst>
          </c:dPt>
          <c:dPt>
            <c:idx val="2"/>
            <c:invertIfNegative val="0"/>
            <c:bubble3D val="0"/>
            <c:extLst>
              <c:ext xmlns:c16="http://schemas.microsoft.com/office/drawing/2014/chart" uri="{C3380CC4-5D6E-409C-BE32-E72D297353CC}">
                <c16:uniqueId val="{00000002-12EC-4C23-8F41-6859F011AA9E}"/>
              </c:ext>
            </c:extLst>
          </c:dPt>
          <c:dLbls>
            <c:dLbl>
              <c:idx val="1"/>
              <c:delete val="1"/>
              <c:extLst>
                <c:ext xmlns:c15="http://schemas.microsoft.com/office/drawing/2012/chart" uri="{CE6537A1-D6FC-4f65-9D91-7224C49458BB}"/>
                <c:ext xmlns:c16="http://schemas.microsoft.com/office/drawing/2014/chart" uri="{C3380CC4-5D6E-409C-BE32-E72D297353CC}">
                  <c16:uniqueId val="{00000001-12EC-4C23-8F41-6859F011AA9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21-June 22-Blend'!$D$6:$D$7</c:f>
              <c:strCache>
                <c:ptCount val="2"/>
                <c:pt idx="0">
                  <c:v> TOTAL </c:v>
                </c:pt>
                <c:pt idx="1">
                  <c:v> Settled </c:v>
                </c:pt>
              </c:strCache>
            </c:strRef>
          </c:cat>
          <c:val>
            <c:numRef>
              <c:f>'EURUSD_FY July 21-June 22-Blend'!$L$6:$L$7</c:f>
              <c:numCache>
                <c:formatCode>_ * #\ ##0.00_ ;_ * \-#\ ##0.00_ ;_ * "-"??_ ;_ @_ </c:formatCode>
                <c:ptCount val="2"/>
                <c:pt idx="0">
                  <c:v>0</c:v>
                </c:pt>
                <c:pt idx="1">
                  <c:v>0</c:v>
                </c:pt>
              </c:numCache>
            </c:numRef>
          </c:val>
          <c:extLst>
            <c:ext xmlns:c16="http://schemas.microsoft.com/office/drawing/2014/chart" uri="{C3380CC4-5D6E-409C-BE32-E72D297353CC}">
              <c16:uniqueId val="{00000003-12EC-4C23-8F41-6859F011AA9E}"/>
            </c:ext>
          </c:extLst>
        </c:ser>
        <c:ser>
          <c:idx val="2"/>
          <c:order val="1"/>
          <c:tx>
            <c:strRef>
              <c:f>'EURUSD_FY July 21-June 22-Blend'!$M$5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12EC-4C23-8F41-6859F011AA9E}"/>
              </c:ext>
            </c:extLst>
          </c:dPt>
          <c:dPt>
            <c:idx val="1"/>
            <c:invertIfNegative val="0"/>
            <c:bubble3D val="0"/>
            <c:extLst>
              <c:ext xmlns:c16="http://schemas.microsoft.com/office/drawing/2014/chart" uri="{C3380CC4-5D6E-409C-BE32-E72D297353CC}">
                <c16:uniqueId val="{00000005-12EC-4C23-8F41-6859F011AA9E}"/>
              </c:ext>
            </c:extLst>
          </c:dPt>
          <c:dLbls>
            <c:dLbl>
              <c:idx val="1"/>
              <c:delete val="1"/>
              <c:extLst>
                <c:ext xmlns:c15="http://schemas.microsoft.com/office/drawing/2012/chart" uri="{CE6537A1-D6FC-4f65-9D91-7224C49458BB}"/>
                <c:ext xmlns:c16="http://schemas.microsoft.com/office/drawing/2014/chart" uri="{C3380CC4-5D6E-409C-BE32-E72D297353CC}">
                  <c16:uniqueId val="{00000005-12EC-4C23-8F41-6859F011AA9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21-June 22-Blend'!$D$6:$D$7</c:f>
              <c:strCache>
                <c:ptCount val="2"/>
                <c:pt idx="0">
                  <c:v> TOTAL </c:v>
                </c:pt>
                <c:pt idx="1">
                  <c:v> Settled </c:v>
                </c:pt>
              </c:strCache>
            </c:strRef>
          </c:cat>
          <c:val>
            <c:numRef>
              <c:f>'EURUSD_FY July 21-June 22-Blend'!$M$6:$M$7</c:f>
              <c:numCache>
                <c:formatCode>_ * #\ ##0.00_ ;_ * \-#\ ##0.00_ ;_ * "-"??_ ;_ @_ </c:formatCode>
                <c:ptCount val="2"/>
                <c:pt idx="0">
                  <c:v>0</c:v>
                </c:pt>
                <c:pt idx="1">
                  <c:v>0</c:v>
                </c:pt>
              </c:numCache>
            </c:numRef>
          </c:val>
          <c:extLst>
            <c:ext xmlns:c16="http://schemas.microsoft.com/office/drawing/2014/chart" uri="{C3380CC4-5D6E-409C-BE32-E72D297353CC}">
              <c16:uniqueId val="{00000006-12EC-4C23-8F41-6859F011AA9E}"/>
            </c:ext>
          </c:extLst>
        </c:ser>
        <c:ser>
          <c:idx val="3"/>
          <c:order val="2"/>
          <c:tx>
            <c:strRef>
              <c:f>'EURUSD_FY July 21-June 22-Blend'!$N$5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12EC-4C23-8F41-6859F011AA9E}"/>
              </c:ext>
            </c:extLst>
          </c:dPt>
          <c:dPt>
            <c:idx val="1"/>
            <c:invertIfNegative val="0"/>
            <c:bubble3D val="0"/>
            <c:extLst>
              <c:ext xmlns:c16="http://schemas.microsoft.com/office/drawing/2014/chart" uri="{C3380CC4-5D6E-409C-BE32-E72D297353CC}">
                <c16:uniqueId val="{00000008-12EC-4C23-8F41-6859F011AA9E}"/>
              </c:ext>
            </c:extLst>
          </c:dPt>
          <c:dLbls>
            <c:dLbl>
              <c:idx val="0"/>
              <c:layout>
                <c:manualLayout>
                  <c:x val="-3.0303030303030303E-3"/>
                  <c:y val="-1.6183070866141732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12EC-4C23-8F41-6859F011AA9E}"/>
                </c:ext>
              </c:extLst>
            </c:dLbl>
            <c:dLbl>
              <c:idx val="1"/>
              <c:layout>
                <c:manualLayout>
                  <c:x val="-9.0909090909090905E-3"/>
                  <c:y val="-2.6897356580427512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12EC-4C23-8F41-6859F011AA9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21-June 22-Blend'!$D$6:$D$7</c:f>
              <c:strCache>
                <c:ptCount val="2"/>
                <c:pt idx="0">
                  <c:v> TOTAL </c:v>
                </c:pt>
                <c:pt idx="1">
                  <c:v> Settled </c:v>
                </c:pt>
              </c:strCache>
            </c:strRef>
          </c:cat>
          <c:val>
            <c:numRef>
              <c:f>'EURUSD_FY July 21-June 22-Blend'!$N$6:$N$7</c:f>
              <c:numCache>
                <c:formatCode>_ * #\ ##0.00_ ;_ * \-#\ ##0.00_ ;_ * "-"??_ ;_ @_ </c:formatCode>
                <c:ptCount val="2"/>
                <c:pt idx="0">
                  <c:v>5800000</c:v>
                </c:pt>
                <c:pt idx="1">
                  <c:v>5800000</c:v>
                </c:pt>
              </c:numCache>
            </c:numRef>
          </c:val>
          <c:extLst>
            <c:ext xmlns:c16="http://schemas.microsoft.com/office/drawing/2014/chart" uri="{C3380CC4-5D6E-409C-BE32-E72D297353CC}">
              <c16:uniqueId val="{00000009-12EC-4C23-8F41-6859F011AA9E}"/>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'EURUSD_FY July 21-June 22-Blend'!$K$5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'EURUSD_FY July 21-June 22-Blend'!$D$6:$D$7</c:f>
              <c:strCache>
                <c:ptCount val="2"/>
                <c:pt idx="0">
                  <c:v> TOTAL </c:v>
                </c:pt>
                <c:pt idx="1">
                  <c:v> Settled </c:v>
                </c:pt>
              </c:strCache>
            </c:strRef>
          </c:cat>
          <c:val>
            <c:numRef>
              <c:f>'EURUSD_FY July 21-June 22-Blend'!$K$6:$K$7</c:f>
              <c:numCache>
                <c:formatCode>_ * #\ ##0.0000_ ;_ * \-#\ ##0.0000_ ;_ * "-"??_ ;_ @_ </c:formatCode>
                <c:ptCount val="2"/>
                <c:pt idx="0">
                  <c:v>1.1957</c:v>
                </c:pt>
                <c:pt idx="1">
                  <c:v>1.1957</c:v>
                </c:pt>
              </c:numCache>
            </c:numRef>
          </c:val>
          <c:smooth val="0"/>
          <c:extLst>
            <c:ext xmlns:c16="http://schemas.microsoft.com/office/drawing/2014/chart" uri="{C3380CC4-5D6E-409C-BE32-E72D297353CC}">
              <c16:uniqueId val="{0000000A-12EC-4C23-8F41-6859F011AA9E}"/>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b"/>
        <c:numFmt formatCode="General" sourceLinked="1"/>
        <c:majorTickMark val="out"/>
        <c:minorTickMark val="none"/>
        <c:tickLblPos val="nextTo"/>
        <c:crossAx val="405939496"/>
        <c:crosses val="autoZero"/>
        <c:auto val="1"/>
        <c:lblAlgn val="ctr"/>
        <c:lblOffset val="100"/>
        <c:noMultiLvlLbl val="0"/>
      </c:catAx>
      <c:valAx>
        <c:axId val="405939496"/>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0.81342</cdr:x>
      <cdr:y>0.02457</cdr:y>
    </cdr:from>
    <cdr:to>
      <cdr:x>0.98734</cdr:x>
      <cdr:y>0.096</cdr:y>
    </cdr:to>
    <cdr:sp macro="" textlink="">
      <cdr:nvSpPr>
        <cdr:cNvPr id="5" name="CurrentCross"/>
        <cdr:cNvSpPr/>
      </cdr:nvSpPr>
      <cdr:spPr>
        <a:xfrm xmlns:a="http://schemas.openxmlformats.org/drawingml/2006/main">
          <a:off x="6735130" y="123832"/>
          <a:ext cx="1440057"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000" b="0">
              <a:solidFill>
                <a:srgbClr val="000000"/>
              </a:solidFill>
              <a:latin typeface="+mn-lt"/>
              <a:ea typeface="+mn-ea"/>
              <a:cs typeface="+mn-cs"/>
            </a:rPr>
            <a:t>EURUSD</a:t>
          </a:r>
        </a:p>
      </cdr:txBody>
    </cdr:sp>
  </cdr:relSizeAnchor>
  <cdr:relSizeAnchor xmlns:cdr="http://schemas.openxmlformats.org/drawingml/2006/chartDrawing">
    <cdr:from>
      <cdr:x>0.2878</cdr:x>
      <cdr:y>0.02268</cdr:y>
    </cdr:from>
    <cdr:to>
      <cdr:x>0.76606</cdr:x>
      <cdr:y>0.09411</cdr:y>
    </cdr:to>
    <cdr:sp macro="" textlink="">
      <cdr:nvSpPr>
        <cdr:cNvPr id="6" name="TitleSummary"/>
        <cdr:cNvSpPr/>
      </cdr:nvSpPr>
      <cdr:spPr>
        <a:xfrm xmlns:a="http://schemas.openxmlformats.org/drawingml/2006/main">
          <a:off x="2382975" y="114307"/>
          <a:ext cx="3959993"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200" b="1">
              <a:solidFill>
                <a:srgbClr val="000000"/>
              </a:solidFill>
              <a:latin typeface="+mn-lt"/>
              <a:ea typeface="+mn-ea"/>
              <a:cs typeface="+mn-cs"/>
            </a:rPr>
            <a:t>Global Hedge Position: Synthesis EURUSD</a:t>
          </a:r>
        </a:p>
      </cdr:txBody>
    </cdr:sp>
  </cdr:relSizeAnchor>
  <cdr:relSizeAnchor xmlns:cdr="http://schemas.openxmlformats.org/drawingml/2006/chartDrawing">
    <cdr:from>
      <cdr:x>0.01831</cdr:x>
      <cdr:y>0.02646</cdr:y>
    </cdr:from>
    <cdr:to>
      <cdr:x>0.14874</cdr:x>
      <cdr:y>0.09789</cdr:y>
    </cdr:to>
    <cdr:sp macro="" textlink="">
      <cdr:nvSpPr>
        <cdr:cNvPr id="7" name="ForeignCurrency"/>
        <cdr:cNvSpPr/>
      </cdr:nvSpPr>
      <cdr:spPr>
        <a:xfrm xmlns:a="http://schemas.openxmlformats.org/drawingml/2006/main">
          <a:off x="151610" y="133356"/>
          <a:ext cx="1079960"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000" b="0">
              <a:solidFill>
                <a:srgbClr val="000000"/>
              </a:solidFill>
              <a:latin typeface="+mn-lt"/>
              <a:ea typeface="+mn-ea"/>
              <a:cs typeface="+mn-cs"/>
            </a:rPr>
            <a:t>EUR</a:t>
          </a:r>
        </a:p>
      </cdr:txBody>
    </cdr:sp>
  </cdr:relSizeAnchor>
</c:userShapes>
</file>

<file path=ppt/drawings/drawing2.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FY July 19-June 20</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a:t>
          </a:r>
        </a:p>
      </cdr:txBody>
    </cdr:sp>
  </cdr:relSizeAnchor>
</c:userShapes>
</file>

<file path=ppt/drawings/drawing3.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FY July 20-June 21</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a:t>
          </a:r>
        </a:p>
      </cdr:txBody>
    </cdr:sp>
  </cdr:relSizeAnchor>
</c:userShapes>
</file>

<file path=ppt/drawings/drawing4.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FY July 21-June 22</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09/01/2023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1/9/2023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1/9/2023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1/9/2023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1/9/2023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1/9/2023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1/9/2023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1/9/2023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1/9/2023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1/9/2023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1/9/2023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1/9/2023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1/9/2023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1/9/2023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1/9/2023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1/9/2023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30/12/2022</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FCC15A5-8597-843D-0A70-AAF938DF6075}"/>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976804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graphicFrame>
        <p:nvGraphicFramePr>
          <p:cNvPr id="5" name="SumGraphe">
            <a:extLst>
              <a:ext uri="{FF2B5EF4-FFF2-40B4-BE49-F238E27FC236}">
                <a16:creationId xmlns:a16="http://schemas.microsoft.com/office/drawing/2014/main" id="{5340E7C5-FF55-AE97-28BC-983B78B89843}"/>
              </a:ext>
            </a:extLst>
          </p:cNvPr>
          <p:cNvGraphicFramePr>
            <a:graphicFrameLocks/>
          </p:cNvGraphicFramePr>
          <p:nvPr>
            <p:extLst>
              <p:ext uri="{D42A27DB-BD31-4B8C-83A1-F6EECF244321}">
                <p14:modId xmlns:p14="http://schemas.microsoft.com/office/powerpoint/2010/main" val="2793680823"/>
              </p:ext>
            </p:extLst>
          </p:nvPr>
        </p:nvGraphicFramePr>
        <p:xfrm>
          <a:off x="825500" y="1270000"/>
          <a:ext cx="7366000" cy="5016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30749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3" name="EURUSD_ImageALLOC">
            <a:extLst>
              <a:ext uri="{FF2B5EF4-FFF2-40B4-BE49-F238E27FC236}">
                <a16:creationId xmlns:a16="http://schemas.microsoft.com/office/drawing/2014/main" id="{97E5423D-25AF-5CDC-E7AB-87515990A1B7}"/>
              </a:ext>
            </a:extLst>
          </p:cNvPr>
          <p:cNvPicPr>
            <a:picLocks noChangeAspect="1"/>
          </p:cNvPicPr>
          <p:nvPr/>
        </p:nvPicPr>
        <p:blipFill>
          <a:blip r:embed="rId2"/>
          <a:stretch>
            <a:fillRect/>
          </a:stretch>
        </p:blipFill>
        <p:spPr>
          <a:xfrm>
            <a:off x="236220" y="2349500"/>
            <a:ext cx="4204716" cy="3569208"/>
          </a:xfrm>
          <a:prstGeom prst="rect">
            <a:avLst/>
          </a:prstGeom>
        </p:spPr>
      </p:pic>
      <p:graphicFrame>
        <p:nvGraphicFramePr>
          <p:cNvPr id="6" name="BlendGraphe">
            <a:extLst>
              <a:ext uri="{FF2B5EF4-FFF2-40B4-BE49-F238E27FC236}">
                <a16:creationId xmlns:a16="http://schemas.microsoft.com/office/drawing/2014/main" id="{34915A54-2C85-AEE4-FE99-E5EC344FAF1B}"/>
              </a:ext>
            </a:extLst>
          </p:cNvPr>
          <p:cNvGraphicFramePr>
            <a:graphicFrameLocks/>
          </p:cNvGraphicFramePr>
          <p:nvPr>
            <p:extLst>
              <p:ext uri="{D42A27DB-BD31-4B8C-83A1-F6EECF244321}">
                <p14:modId xmlns:p14="http://schemas.microsoft.com/office/powerpoint/2010/main" val="2193800842"/>
              </p:ext>
            </p:extLst>
          </p:nvPr>
        </p:nvGraphicFramePr>
        <p:xfrm>
          <a:off x="4749800" y="2349500"/>
          <a:ext cx="4191000" cy="355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5755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F2D5F52F-E928-2C93-FB86-DD00DB2F9A0D}"/>
              </a:ext>
            </a:extLst>
          </p:cNvPr>
          <p:cNvPicPr>
            <a:picLocks noChangeAspect="1"/>
          </p:cNvPicPr>
          <p:nvPr/>
        </p:nvPicPr>
        <p:blipFill>
          <a:blip r:embed="rId2"/>
          <a:stretch>
            <a:fillRect/>
          </a:stretch>
        </p:blipFill>
        <p:spPr>
          <a:xfrm>
            <a:off x="236220" y="2349500"/>
            <a:ext cx="4204716" cy="3569208"/>
          </a:xfrm>
          <a:prstGeom prst="rect">
            <a:avLst/>
          </a:prstGeom>
        </p:spPr>
      </p:pic>
      <p:graphicFrame>
        <p:nvGraphicFramePr>
          <p:cNvPr id="6" name="BlendGraphe">
            <a:extLst>
              <a:ext uri="{FF2B5EF4-FFF2-40B4-BE49-F238E27FC236}">
                <a16:creationId xmlns:a16="http://schemas.microsoft.com/office/drawing/2014/main" id="{814F817F-7DCC-34EC-DC25-3D3FCF2D0B86}"/>
              </a:ext>
            </a:extLst>
          </p:cNvPr>
          <p:cNvGraphicFramePr>
            <a:graphicFrameLocks/>
          </p:cNvGraphicFramePr>
          <p:nvPr>
            <p:extLst>
              <p:ext uri="{D42A27DB-BD31-4B8C-83A1-F6EECF244321}">
                <p14:modId xmlns:p14="http://schemas.microsoft.com/office/powerpoint/2010/main" val="2014961120"/>
              </p:ext>
            </p:extLst>
          </p:nvPr>
        </p:nvGraphicFramePr>
        <p:xfrm>
          <a:off x="4756658" y="2349500"/>
          <a:ext cx="4191000" cy="355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67780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EC668C8F-59CF-8095-B46B-4AE196102882}"/>
              </a:ext>
            </a:extLst>
          </p:cNvPr>
          <p:cNvPicPr>
            <a:picLocks noChangeAspect="1"/>
          </p:cNvPicPr>
          <p:nvPr/>
        </p:nvPicPr>
        <p:blipFill>
          <a:blip r:embed="rId2"/>
          <a:stretch>
            <a:fillRect/>
          </a:stretch>
        </p:blipFill>
        <p:spPr>
          <a:xfrm>
            <a:off x="236220" y="2349500"/>
            <a:ext cx="4204716" cy="3569208"/>
          </a:xfrm>
          <a:prstGeom prst="rect">
            <a:avLst/>
          </a:prstGeom>
        </p:spPr>
      </p:pic>
      <p:graphicFrame>
        <p:nvGraphicFramePr>
          <p:cNvPr id="6" name="BlendGraphe">
            <a:extLst>
              <a:ext uri="{FF2B5EF4-FFF2-40B4-BE49-F238E27FC236}">
                <a16:creationId xmlns:a16="http://schemas.microsoft.com/office/drawing/2014/main" id="{836B10C2-EC65-7A2F-185E-08A238A736AF}"/>
              </a:ext>
            </a:extLst>
          </p:cNvPr>
          <p:cNvGraphicFramePr>
            <a:graphicFrameLocks/>
          </p:cNvGraphicFramePr>
          <p:nvPr>
            <p:extLst>
              <p:ext uri="{D42A27DB-BD31-4B8C-83A1-F6EECF244321}">
                <p14:modId xmlns:p14="http://schemas.microsoft.com/office/powerpoint/2010/main" val="1412901235"/>
              </p:ext>
            </p:extLst>
          </p:nvPr>
        </p:nvGraphicFramePr>
        <p:xfrm>
          <a:off x="4756658" y="2349500"/>
          <a:ext cx="4191000" cy="355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438135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9F2F5699-4E02-6E7E-E399-F1B65F6B10D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EURUSD_ImageBLEND">
            <a:extLst>
              <a:ext uri="{FF2B5EF4-FFF2-40B4-BE49-F238E27FC236}">
                <a16:creationId xmlns:a16="http://schemas.microsoft.com/office/drawing/2014/main" id="{49C95E01-BE9E-CCD3-D259-816900EC96B1}"/>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1517605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4CB18B9-8554-C49F-E1C1-52E8842BCF34}"/>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CA57162-4CE8-FFDE-E503-5CF07256A849}"/>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1D19324A-D245-10C7-7576-86462A8C643D}"/>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D3BB011A-4A6C-791A-92E8-BBFBD39B3DD7}"/>
              </a:ext>
            </a:extLst>
          </p:cNvPr>
          <p:cNvPicPr>
            <a:picLocks noChangeAspect="1"/>
          </p:cNvPicPr>
          <p:nvPr/>
        </p:nvPicPr>
        <p:blipFill>
          <a:blip r:embed="rId3"/>
          <a:stretch>
            <a:fillRect/>
          </a:stretch>
        </p:blipFill>
        <p:spPr>
          <a:xfrm>
            <a:off x="3429000" y="3175000"/>
            <a:ext cx="5242586" cy="3429000"/>
          </a:xfrm>
          <a:prstGeom prst="rect">
            <a:avLst/>
          </a:prstGeom>
        </p:spPr>
      </p:pic>
    </p:spTree>
    <p:extLst>
      <p:ext uri="{BB962C8B-B14F-4D97-AF65-F5344CB8AC3E}">
        <p14:creationId xmlns:p14="http://schemas.microsoft.com/office/powerpoint/2010/main" val="1059482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F139288C-5508-B7F3-997F-6E120D6B2060}"/>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3D099D3E-A002-AC4A-1AC5-D288EEDD59F8}"/>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52C8DC09-2589-095D-863A-AAD1CBEE338A}"/>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3501106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AE55F04-4B42-2977-313C-53F1CD975B42}"/>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309044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Inspiration.thmx</Template>
  <TotalTime>5675</TotalTime>
  <Words>739</Words>
  <Application>Microsoft Office PowerPoint</Application>
  <PresentationFormat>Affichage à l'écran (4:3)</PresentationFormat>
  <Paragraphs>96</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EURUSD - FY July 22-June 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Fabian THAQI</cp:lastModifiedBy>
  <cp:revision>697</cp:revision>
  <cp:lastPrinted>2012-02-01T10:00:25Z</cp:lastPrinted>
  <dcterms:created xsi:type="dcterms:W3CDTF">2010-04-23T15:09:35Z</dcterms:created>
  <dcterms:modified xsi:type="dcterms:W3CDTF">2023-01-09T14:08:01Z</dcterms:modified>
</cp:coreProperties>
</file>