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20"/>
  </p:notesMasterIdLst>
  <p:sldIdLst>
    <p:sldId id="256" r:id="rId3"/>
    <p:sldId id="466" r:id="rId4"/>
    <p:sldId id="476" r:id="rId5"/>
    <p:sldId id="493" r:id="rId6"/>
    <p:sldId id="494" r:id="rId7"/>
    <p:sldId id="505" r:id="rId8"/>
    <p:sldId id="504" r:id="rId9"/>
    <p:sldId id="503" r:id="rId10"/>
    <p:sldId id="470" r:id="rId11"/>
    <p:sldId id="459" r:id="rId12"/>
    <p:sldId id="497" r:id="rId13"/>
    <p:sldId id="499" r:id="rId14"/>
    <p:sldId id="500" r:id="rId15"/>
    <p:sldId id="501" r:id="rId16"/>
    <p:sldId id="502" r:id="rId17"/>
    <p:sldId id="398" r:id="rId18"/>
    <p:sldId id="399" r:id="rId19"/>
  </p:sldIdLst>
  <p:sldSz cx="9144000" cy="6858000" type="screen4x3"/>
  <p:notesSz cx="7099300" cy="10234613"/>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BD8803"/>
    <a:srgbClr val="EE8012"/>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537" autoAdjust="0"/>
    <p:restoredTop sz="94626" autoAdjust="0"/>
  </p:normalViewPr>
  <p:slideViewPr>
    <p:cSldViewPr snapToGrid="0">
      <p:cViewPr varScale="1">
        <p:scale>
          <a:sx n="105" d="100"/>
          <a:sy n="105" d="100"/>
        </p:scale>
        <p:origin x="1974" y="96"/>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6575" cy="511175"/>
          </a:xfrm>
          <a:prstGeom prst="rect">
            <a:avLst/>
          </a:prstGeom>
        </p:spPr>
        <p:txBody>
          <a:bodyPr vert="horz" lIns="139206" tIns="69603" rIns="139206" bIns="69603" rtlCol="0"/>
          <a:lstStyle>
            <a:lvl1pPr algn="l" fontAlgn="auto">
              <a:spcBef>
                <a:spcPts val="0"/>
              </a:spcBef>
              <a:spcAft>
                <a:spcPts val="0"/>
              </a:spcAft>
              <a:defRPr sz="1900">
                <a:latin typeface="+mn-lt"/>
              </a:defRPr>
            </a:lvl1pPr>
          </a:lstStyle>
          <a:p>
            <a:pPr>
              <a:defRPr/>
            </a:pPr>
            <a:endParaRPr lang="fr-FR"/>
          </a:p>
        </p:txBody>
      </p:sp>
      <p:sp>
        <p:nvSpPr>
          <p:cNvPr id="3" name="Espace réservé de la date 2"/>
          <p:cNvSpPr>
            <a:spLocks noGrp="1"/>
          </p:cNvSpPr>
          <p:nvPr>
            <p:ph type="dt" idx="1"/>
          </p:nvPr>
        </p:nvSpPr>
        <p:spPr>
          <a:xfrm>
            <a:off x="4021138" y="0"/>
            <a:ext cx="3076575" cy="511175"/>
          </a:xfrm>
          <a:prstGeom prst="rect">
            <a:avLst/>
          </a:prstGeom>
        </p:spPr>
        <p:txBody>
          <a:bodyPr vert="horz" lIns="139206" tIns="69603" rIns="139206" bIns="69603" rtlCol="0"/>
          <a:lstStyle>
            <a:lvl1pPr algn="r" fontAlgn="auto">
              <a:spcBef>
                <a:spcPts val="0"/>
              </a:spcBef>
              <a:spcAft>
                <a:spcPts val="0"/>
              </a:spcAft>
              <a:defRPr sz="1900">
                <a:latin typeface="+mn-lt"/>
              </a:defRPr>
            </a:lvl1pPr>
          </a:lstStyle>
          <a:p>
            <a:pPr>
              <a:defRPr/>
            </a:pPr>
            <a:fld id="{D7E6CC61-8B47-4913-A23D-9C7D41B34782}" type="datetimeFigureOut">
              <a:rPr lang="fr-FR"/>
              <a:pPr>
                <a:defRPr/>
              </a:pPr>
              <a:t>08/02/2023</a:t>
            </a:fld>
            <a:endParaRPr lang="fr-FR" dirty="0"/>
          </a:p>
        </p:txBody>
      </p:sp>
      <p:sp>
        <p:nvSpPr>
          <p:cNvPr id="4" name="Espace réservé de l'image des diapositives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139206" tIns="69603" rIns="139206" bIns="69603" rtlCol="0" anchor="ctr"/>
          <a:lstStyle/>
          <a:p>
            <a:pPr lvl="0"/>
            <a:endParaRPr lang="fr-FR" noProof="0" dirty="0"/>
          </a:p>
        </p:txBody>
      </p:sp>
      <p:sp>
        <p:nvSpPr>
          <p:cNvPr id="5" name="Espace réservé des commentaires 4"/>
          <p:cNvSpPr>
            <a:spLocks noGrp="1"/>
          </p:cNvSpPr>
          <p:nvPr>
            <p:ph type="body" sz="quarter" idx="3"/>
          </p:nvPr>
        </p:nvSpPr>
        <p:spPr>
          <a:xfrm>
            <a:off x="708025" y="4860925"/>
            <a:ext cx="5683250" cy="4605338"/>
          </a:xfrm>
          <a:prstGeom prst="rect">
            <a:avLst/>
          </a:prstGeom>
        </p:spPr>
        <p:txBody>
          <a:bodyPr vert="horz" lIns="139206" tIns="69603" rIns="139206" bIns="69603" rtlCol="0">
            <a:normAutofit/>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6" name="Espace réservé du pied de page 5"/>
          <p:cNvSpPr>
            <a:spLocks noGrp="1"/>
          </p:cNvSpPr>
          <p:nvPr>
            <p:ph type="ftr" sz="quarter" idx="4"/>
          </p:nvPr>
        </p:nvSpPr>
        <p:spPr>
          <a:xfrm>
            <a:off x="0" y="9721850"/>
            <a:ext cx="3076575" cy="511175"/>
          </a:xfrm>
          <a:prstGeom prst="rect">
            <a:avLst/>
          </a:prstGeom>
        </p:spPr>
        <p:txBody>
          <a:bodyPr vert="horz" lIns="139206" tIns="69603" rIns="139206" bIns="69603" rtlCol="0" anchor="b"/>
          <a:lstStyle>
            <a:lvl1pPr algn="l" fontAlgn="auto">
              <a:spcBef>
                <a:spcPts val="0"/>
              </a:spcBef>
              <a:spcAft>
                <a:spcPts val="0"/>
              </a:spcAft>
              <a:defRPr sz="19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4021138" y="9721850"/>
            <a:ext cx="3076575" cy="511175"/>
          </a:xfrm>
          <a:prstGeom prst="rect">
            <a:avLst/>
          </a:prstGeom>
        </p:spPr>
        <p:txBody>
          <a:bodyPr vert="horz" lIns="139206" tIns="69603" rIns="139206" bIns="69603" rtlCol="0" anchor="b"/>
          <a:lstStyle>
            <a:lvl1pPr algn="r" fontAlgn="auto">
              <a:spcBef>
                <a:spcPts val="0"/>
              </a:spcBef>
              <a:spcAft>
                <a:spcPts val="0"/>
              </a:spcAft>
              <a:defRPr sz="19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2/8/2023</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pic>
        <p:nvPicPr>
          <p:cNvPr id="7" name="Picture 8"/>
          <p:cNvPicPr>
            <a:picLocks noChangeAspect="1" noChangeArrowheads="1"/>
          </p:cNvPicPr>
          <p:nvPr userDrawn="1"/>
        </p:nvPicPr>
        <p:blipFill>
          <a:blip r:embed="rId3"/>
          <a:srcRect/>
          <a:stretch/>
        </p:blipFill>
        <p:spPr bwMode="auto">
          <a:xfrm>
            <a:off x="3656070" y="2714625"/>
            <a:ext cx="1831861" cy="714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224821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2/8/2023</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2/8/2023</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2/8/2023</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2/8/2023</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2/8/2023</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2/8/2023</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2/8/2023</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2/8/2023</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2/8/2023</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2/8/2023</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‹N°›</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a:p>
        </p:txBody>
      </p:sp>
      <p:pic>
        <p:nvPicPr>
          <p:cNvPr id="9" name="Picture 2"/>
          <p:cNvPicPr>
            <a:picLocks noChangeAspect="1" noChangeArrowheads="1"/>
          </p:cNvPicPr>
          <p:nvPr userDrawn="1"/>
        </p:nvPicPr>
        <p:blipFill>
          <a:blip r:embed="rId3"/>
          <a:srcRect/>
          <a:stretch/>
        </p:blipFill>
        <p:spPr bwMode="auto">
          <a:xfrm>
            <a:off x="7123725" y="293688"/>
            <a:ext cx="1660887"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Title"/>
          <p:cNvSpPr>
            <a:spLocks noGrp="1"/>
          </p:cNvSpPr>
          <p:nvPr>
            <p:ph type="title" hasCustomPrompt="1"/>
          </p:nvPr>
        </p:nvSpPr>
        <p:spPr>
          <a:xfrm>
            <a:off x="2247562" y="113288"/>
            <a:ext cx="4948238" cy="889577"/>
          </a:xfrm>
        </p:spPr>
        <p:txBody>
          <a:bodyPr/>
          <a:lstStyle>
            <a:lvl1pPr algn="ctr">
              <a:defRPr sz="2400">
                <a:solidFill>
                  <a:schemeClr val="tx1"/>
                </a:solidFill>
                <a:latin typeface="Calibri" panose="020F0502020204030204" pitchFamily="34" charset="0"/>
              </a:defRPr>
            </a:lvl1pPr>
          </a:lstStyle>
          <a:p>
            <a:r>
              <a:rPr lang="fr-FR" dirty="0" err="1"/>
              <a:t>Title</a:t>
            </a:r>
            <a:endParaRPr lang="en-US" dirty="0"/>
          </a:p>
        </p:txBody>
      </p:sp>
    </p:spTree>
    <p:extLst>
      <p:ext uri="{BB962C8B-B14F-4D97-AF65-F5344CB8AC3E}">
        <p14:creationId xmlns:p14="http://schemas.microsoft.com/office/powerpoint/2010/main" val="932819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2/8/2023</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2/8/2023</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2/8/2023</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‹N°›</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2/8/2023</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‹N°›</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2/8/2023</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2/8/2023</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‹N°›</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2/8/2023</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2/8/2023</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2/8/2023</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2/8/2023</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2/8/2023</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2/8/2023</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2/8/2023</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2/8/2023</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2/8/2023</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2/8/2023</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2/8/2023</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2/8/2023</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2/8/2023</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2/8/2023</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2/8/2023</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2/8/2023</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2/8/2023</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2/8/2023</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slideLayout" Target="../slideLayouts/slideLayout3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10" Type="http://schemas.openxmlformats.org/officeDocument/2006/relationships/slideLayout" Target="../slideLayouts/slideLayout28.xml"/><Relationship Id="rId19"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2/8/2023</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t>Click to edit Master title style</a:t>
            </a:r>
            <a:endParaRPr lang="fr-FR"/>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lang="fr-FR"/>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2/8/2023</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a:t>Click to edit Master title style</a:t>
            </a:r>
            <a:endParaRPr lang="fr-FR" altLang="en-US"/>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a:t>Click to edit Master text styles</a:t>
            </a:r>
          </a:p>
          <a:p>
            <a:pPr lvl="1"/>
            <a:r>
              <a:rPr lang="fr-CH" altLang="en-US"/>
              <a:t>Second level</a:t>
            </a:r>
          </a:p>
          <a:p>
            <a:pPr lvl="2"/>
            <a:r>
              <a:rPr lang="fr-CH" altLang="en-US"/>
              <a:t>Third level</a:t>
            </a:r>
          </a:p>
          <a:p>
            <a:pPr lvl="3"/>
            <a:r>
              <a:rPr lang="fr-CH" altLang="en-US"/>
              <a:t>Fourth level</a:t>
            </a:r>
          </a:p>
          <a:p>
            <a:pPr lvl="4"/>
            <a:r>
              <a:rPr lang="fr-CH" altLang="en-US"/>
              <a:t>Fifth level</a:t>
            </a:r>
            <a:endParaRPr lang="fr-FR" altLang="en-US"/>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6.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8.e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image" Target="../media/image20.em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image" Target="../media/image22.em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5.emf"/><Relationship Id="rId2" Type="http://schemas.openxmlformats.org/officeDocument/2006/relationships/image" Target="../media/image24.emf"/><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3.emf"/><Relationship Id="rId2" Type="http://schemas.openxmlformats.org/officeDocument/2006/relationships/image" Target="../media/image12.emf"/><Relationship Id="rId1" Type="http://schemas.openxmlformats.org/officeDocument/2006/relationships/slideLayout" Target="../slideLayouts/slideLayout2.xml"/><Relationship Id="rId4" Type="http://schemas.openxmlformats.org/officeDocument/2006/relationships/image" Target="../media/image14.emf"/></Relationships>
</file>

<file path=ppt/slides/_rels/slide8.xml.rels><?xml version="1.0" encoding="UTF-8" standalone="yes"?>
<Relationships xmlns="http://schemas.openxmlformats.org/package/2006/relationships"><Relationship Id="rId2" Type="http://schemas.openxmlformats.org/officeDocument/2006/relationships/image" Target="../media/image15.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5275"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252538" y="3627438"/>
            <a:ext cx="6742112" cy="793750"/>
          </a:xfrm>
        </p:spPr>
        <p:txBody>
          <a:bodyPr/>
          <a:lstStyle/>
          <a:p>
            <a:pPr>
              <a:spcBef>
                <a:spcPts val="1200"/>
              </a:spcBef>
            </a:pPr>
            <a:br>
              <a:rPr lang="en-GB" sz="2800">
                <a:solidFill>
                  <a:srgbClr val="302421"/>
                </a:solidFill>
                <a:latin typeface="Calibri" pitchFamily="34" charset="0"/>
                <a:cs typeface="Arial" pitchFamily="34" charset="0"/>
              </a:rPr>
            </a:br>
            <a:r>
              <a:rPr lang="fr-FR" sz="2800">
                <a:solidFill>
                  <a:srgbClr val="302421"/>
                </a:solidFill>
                <a:latin typeface="Calibri" pitchFamily="34" charset="0"/>
                <a:cs typeface="Arial" pitchFamily="34" charset="0"/>
              </a:rPr>
              <a:t>Global Hedge Position</a:t>
            </a:r>
            <a:endParaRPr lang="fr-FR" sz="2800">
              <a:solidFill>
                <a:srgbClr val="3A1300"/>
              </a:solidFill>
              <a:latin typeface="News Gothic MT"/>
              <a:cs typeface="Arial" pitchFamily="34" charset="0"/>
            </a:endParaRP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a:solidFill>
                  <a:srgbClr val="302421"/>
                </a:solidFill>
                <a:latin typeface="Calibri" pitchFamily="34" charset="0"/>
              </a:rPr>
              <a:t>31/01/2023</a:t>
            </a:r>
          </a:p>
        </p:txBody>
      </p:sp>
      <p:sp>
        <p:nvSpPr>
          <p:cNvPr id="7" name="Rectangle 4"/>
          <p:cNvSpPr>
            <a:spLocks noChangeArrowheads="1"/>
          </p:cNvSpPr>
          <p:nvPr/>
        </p:nvSpPr>
        <p:spPr bwMode="auto">
          <a:xfrm>
            <a:off x="1789113" y="6057781"/>
            <a:ext cx="5916612" cy="8002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SAS</a:t>
            </a:r>
          </a:p>
          <a:p>
            <a:pPr marL="342900" indent="-342900" algn="ctr" defTabSz="914400">
              <a:spcBef>
                <a:spcPct val="20000"/>
              </a:spcBef>
            </a:pPr>
            <a:r>
              <a:rPr lang="fr-FR" sz="1000" i="1" dirty="0">
                <a:solidFill>
                  <a:srgbClr val="302421"/>
                </a:solidFill>
                <a:latin typeface="Calibri" pitchFamily="34" charset="0"/>
              </a:rPr>
              <a:t>Indépendant Financial </a:t>
            </a:r>
            <a:r>
              <a:rPr lang="fr-FR" sz="1000" i="1" dirty="0" err="1">
                <a:solidFill>
                  <a:srgbClr val="302421"/>
                </a:solidFill>
                <a:latin typeface="Calibri" pitchFamily="34" charset="0"/>
              </a:rPr>
              <a:t>Advisor</a:t>
            </a:r>
            <a:endParaRPr lang="fr-FR" sz="1000" i="1" dirty="0">
              <a:solidFill>
                <a:srgbClr val="302421"/>
              </a:solidFill>
              <a:latin typeface="Calibri" pitchFamily="34" charset="0"/>
            </a:endParaRPr>
          </a:p>
          <a:p>
            <a:pPr marL="342900" indent="-342900" algn="ctr" defTabSz="914400">
              <a:spcBef>
                <a:spcPct val="20000"/>
              </a:spcBef>
            </a:pPr>
            <a:r>
              <a:rPr lang="fr-FR" sz="1000" i="1" dirty="0" err="1">
                <a:solidFill>
                  <a:srgbClr val="302421"/>
                </a:solidFill>
                <a:latin typeface="Calibri" pitchFamily="34" charset="0"/>
              </a:rPr>
              <a:t>Member</a:t>
            </a:r>
            <a:r>
              <a:rPr lang="fr-FR" sz="1000" i="1" dirty="0">
                <a:solidFill>
                  <a:srgbClr val="302421"/>
                </a:solidFill>
                <a:latin typeface="Calibri" pitchFamily="34" charset="0"/>
              </a:rPr>
              <a:t> of the ANACOFI CIF - Association  </a:t>
            </a:r>
            <a:r>
              <a:rPr lang="fr-FR" sz="1000" i="1" dirty="0" err="1">
                <a:solidFill>
                  <a:srgbClr val="302421"/>
                </a:solidFill>
                <a:latin typeface="Calibri" pitchFamily="34" charset="0"/>
              </a:rPr>
              <a:t>recognized</a:t>
            </a:r>
            <a:r>
              <a:rPr lang="fr-FR" sz="1000" i="1" dirty="0">
                <a:solidFill>
                  <a:srgbClr val="302421"/>
                </a:solidFill>
                <a:latin typeface="Calibri" pitchFamily="34" charset="0"/>
              </a:rPr>
              <a:t> by  the AMF  (French </a:t>
            </a:r>
            <a:r>
              <a:rPr lang="fr-FR" sz="1000" i="1" dirty="0" err="1">
                <a:solidFill>
                  <a:srgbClr val="302421"/>
                </a:solidFill>
                <a:latin typeface="Calibri" pitchFamily="34" charset="0"/>
              </a:rPr>
              <a:t>Market</a:t>
            </a:r>
            <a:r>
              <a:rPr lang="fr-FR" sz="1000" i="1" dirty="0">
                <a:solidFill>
                  <a:srgbClr val="302421"/>
                </a:solidFill>
                <a:latin typeface="Calibri" pitchFamily="34" charset="0"/>
              </a:rPr>
              <a:t> </a:t>
            </a:r>
            <a:r>
              <a:rPr lang="fr-FR" sz="1000" i="1" dirty="0" err="1">
                <a:solidFill>
                  <a:srgbClr val="302421"/>
                </a:solidFill>
                <a:latin typeface="Calibri" pitchFamily="34" charset="0"/>
              </a:rPr>
              <a:t>Authority</a:t>
            </a:r>
            <a:r>
              <a:rPr lang="fr-FR" sz="1000" i="1" dirty="0">
                <a:solidFill>
                  <a:srgbClr val="302421"/>
                </a:solidFill>
                <a:latin typeface="Calibri" pitchFamily="34" charset="0"/>
              </a:rPr>
              <a:t>)</a:t>
            </a:r>
          </a:p>
          <a:p>
            <a:pPr marL="342900" indent="-342900" algn="ctr" defTabSz="914400">
              <a:spcBef>
                <a:spcPct val="20000"/>
              </a:spcBef>
            </a:pPr>
            <a:r>
              <a:rPr lang="fr-FR" sz="1000" i="1" dirty="0">
                <a:solidFill>
                  <a:srgbClr val="302421"/>
                </a:solidFill>
                <a:latin typeface="Calibri" pitchFamily="34" charset="0"/>
              </a:rPr>
              <a:t>ORIAS N° 13000716 </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EURUSD - Historical &amp; Planned">
    <p:spTree>
      <p:nvGrpSpPr>
        <p:cNvPr id="1" name=""/>
        <p:cNvGrpSpPr/>
        <p:nvPr/>
      </p:nvGrpSpPr>
      <p:grpSpPr>
        <a:xfrm>
          <a:off x="0" y="0"/>
          <a:ext cx="0" cy="0"/>
          <a:chOff x="0" y="0"/>
          <a:chExt cx="0" cy="0"/>
        </a:xfrm>
      </p:grpSpPr>
      <p:sp>
        <p:nvSpPr>
          <p:cNvPr id="2" name="TitleCross"/>
          <p:cNvSpPr>
            <a:spLocks noGrp="1"/>
          </p:cNvSpPr>
          <p:nvPr>
            <p:ph type="title"/>
          </p:nvPr>
        </p:nvSpPr>
        <p:spPr/>
        <p:txBody>
          <a:bodyPr/>
          <a:lstStyle/>
          <a:p>
            <a:r>
              <a:rPr lang="fr-FR"/>
              <a:t>EURUSD - Historical &amp; Planned</a:t>
            </a:r>
            <a:endParaRPr lang="en-US" dirty="0"/>
          </a:p>
        </p:txBody>
      </p:sp>
      <p:pic>
        <p:nvPicPr>
          <p:cNvPr id="3" name="Image 2">
            <a:extLst>
              <a:ext uri="{FF2B5EF4-FFF2-40B4-BE49-F238E27FC236}">
                <a16:creationId xmlns:a16="http://schemas.microsoft.com/office/drawing/2014/main" id="{703866B3-AD4F-3099-A4B5-80ED7643A0F7}"/>
              </a:ext>
            </a:extLst>
          </p:cNvPr>
          <p:cNvPicPr>
            <a:picLocks noChangeAspect="1"/>
          </p:cNvPicPr>
          <p:nvPr/>
        </p:nvPicPr>
        <p:blipFill>
          <a:blip r:embed="rId2"/>
          <a:stretch>
            <a:fillRect/>
          </a:stretch>
        </p:blipFill>
        <p:spPr>
          <a:xfrm>
            <a:off x="825500" y="1270000"/>
            <a:ext cx="7376160" cy="5027676"/>
          </a:xfrm>
          <a:prstGeom prst="rect">
            <a:avLst/>
          </a:prstGeom>
        </p:spPr>
      </p:pic>
    </p:spTree>
    <p:extLst>
      <p:ext uri="{BB962C8B-B14F-4D97-AF65-F5344CB8AC3E}">
        <p14:creationId xmlns:p14="http://schemas.microsoft.com/office/powerpoint/2010/main" val="28332175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EURUSD - Synthesis">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Synthesis</a:t>
            </a:r>
          </a:p>
        </p:txBody>
      </p:sp>
      <p:pic>
        <p:nvPicPr>
          <p:cNvPr id="5" name="Image 4">
            <a:extLst>
              <a:ext uri="{FF2B5EF4-FFF2-40B4-BE49-F238E27FC236}">
                <a16:creationId xmlns:a16="http://schemas.microsoft.com/office/drawing/2014/main" id="{327A3FD6-4211-ADC0-DB5F-797C70F5C4BB}"/>
              </a:ext>
            </a:extLst>
          </p:cNvPr>
          <p:cNvPicPr>
            <a:picLocks noChangeAspect="1"/>
          </p:cNvPicPr>
          <p:nvPr/>
        </p:nvPicPr>
        <p:blipFill>
          <a:blip r:embed="rId2"/>
          <a:stretch>
            <a:fillRect/>
          </a:stretch>
        </p:blipFill>
        <p:spPr>
          <a:xfrm>
            <a:off x="821812" y="1270000"/>
            <a:ext cx="7382896" cy="5029636"/>
          </a:xfrm>
          <a:prstGeom prst="rect">
            <a:avLst/>
          </a:prstGeom>
        </p:spPr>
      </p:pic>
    </p:spTree>
    <p:extLst>
      <p:ext uri="{BB962C8B-B14F-4D97-AF65-F5344CB8AC3E}">
        <p14:creationId xmlns:p14="http://schemas.microsoft.com/office/powerpoint/2010/main" val="191006127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FY July 19-June 20</a:t>
            </a:r>
          </a:p>
        </p:txBody>
      </p:sp>
      <p:pic>
        <p:nvPicPr>
          <p:cNvPr id="3" name="EURUSD_ImageALLOC">
            <a:extLst>
              <a:ext uri="{FF2B5EF4-FFF2-40B4-BE49-F238E27FC236}">
                <a16:creationId xmlns:a16="http://schemas.microsoft.com/office/drawing/2014/main" id="{6874A69C-0C69-F776-93C9-1EA67AF02E7B}"/>
              </a:ext>
            </a:extLst>
          </p:cNvPr>
          <p:cNvPicPr>
            <a:picLocks noChangeAspect="1"/>
          </p:cNvPicPr>
          <p:nvPr/>
        </p:nvPicPr>
        <p:blipFill>
          <a:blip r:embed="rId2"/>
          <a:stretch>
            <a:fillRect/>
          </a:stretch>
        </p:blipFill>
        <p:spPr>
          <a:xfrm>
            <a:off x="236220" y="2349500"/>
            <a:ext cx="4204716" cy="3569208"/>
          </a:xfrm>
          <a:prstGeom prst="rect">
            <a:avLst/>
          </a:prstGeom>
        </p:spPr>
      </p:pic>
      <p:pic>
        <p:nvPicPr>
          <p:cNvPr id="6" name="Image 5">
            <a:extLst>
              <a:ext uri="{FF2B5EF4-FFF2-40B4-BE49-F238E27FC236}">
                <a16:creationId xmlns:a16="http://schemas.microsoft.com/office/drawing/2014/main" id="{9750482B-9E29-6DA4-A9F4-AE3A909BCD6C}"/>
              </a:ext>
            </a:extLst>
          </p:cNvPr>
          <p:cNvPicPr>
            <a:picLocks noChangeAspect="1"/>
          </p:cNvPicPr>
          <p:nvPr/>
        </p:nvPicPr>
        <p:blipFill>
          <a:blip r:embed="rId3"/>
          <a:stretch>
            <a:fillRect/>
          </a:stretch>
        </p:blipFill>
        <p:spPr>
          <a:xfrm>
            <a:off x="4754008" y="2349500"/>
            <a:ext cx="4200508" cy="3566469"/>
          </a:xfrm>
          <a:prstGeom prst="rect">
            <a:avLst/>
          </a:prstGeom>
        </p:spPr>
      </p:pic>
    </p:spTree>
    <p:extLst>
      <p:ext uri="{BB962C8B-B14F-4D97-AF65-F5344CB8AC3E}">
        <p14:creationId xmlns:p14="http://schemas.microsoft.com/office/powerpoint/2010/main" val="318101566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FY July 20-June 21</a:t>
            </a:r>
          </a:p>
        </p:txBody>
      </p:sp>
      <p:pic>
        <p:nvPicPr>
          <p:cNvPr id="3" name="EURUSD_ImageALLOC">
            <a:extLst>
              <a:ext uri="{FF2B5EF4-FFF2-40B4-BE49-F238E27FC236}">
                <a16:creationId xmlns:a16="http://schemas.microsoft.com/office/drawing/2014/main" id="{ED03129F-DF66-E49D-2BFD-46193A0354AC}"/>
              </a:ext>
            </a:extLst>
          </p:cNvPr>
          <p:cNvPicPr>
            <a:picLocks noChangeAspect="1"/>
          </p:cNvPicPr>
          <p:nvPr/>
        </p:nvPicPr>
        <p:blipFill>
          <a:blip r:embed="rId2"/>
          <a:stretch>
            <a:fillRect/>
          </a:stretch>
        </p:blipFill>
        <p:spPr>
          <a:xfrm>
            <a:off x="236220" y="2349500"/>
            <a:ext cx="4204716" cy="3569208"/>
          </a:xfrm>
          <a:prstGeom prst="rect">
            <a:avLst/>
          </a:prstGeom>
        </p:spPr>
      </p:pic>
      <p:pic>
        <p:nvPicPr>
          <p:cNvPr id="6" name="Image 5">
            <a:extLst>
              <a:ext uri="{FF2B5EF4-FFF2-40B4-BE49-F238E27FC236}">
                <a16:creationId xmlns:a16="http://schemas.microsoft.com/office/drawing/2014/main" id="{92650AC4-D00D-1A04-39FF-1FBFFD2E423F}"/>
              </a:ext>
            </a:extLst>
          </p:cNvPr>
          <p:cNvPicPr>
            <a:picLocks noChangeAspect="1"/>
          </p:cNvPicPr>
          <p:nvPr/>
        </p:nvPicPr>
        <p:blipFill>
          <a:blip r:embed="rId3"/>
          <a:stretch>
            <a:fillRect/>
          </a:stretch>
        </p:blipFill>
        <p:spPr>
          <a:xfrm>
            <a:off x="4754008" y="2352239"/>
            <a:ext cx="4200508" cy="3566469"/>
          </a:xfrm>
          <a:prstGeom prst="rect">
            <a:avLst/>
          </a:prstGeom>
        </p:spPr>
      </p:pic>
    </p:spTree>
    <p:extLst>
      <p:ext uri="{BB962C8B-B14F-4D97-AF65-F5344CB8AC3E}">
        <p14:creationId xmlns:p14="http://schemas.microsoft.com/office/powerpoint/2010/main" val="252742517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FY July 21-June 22</a:t>
            </a:r>
          </a:p>
        </p:txBody>
      </p:sp>
      <p:pic>
        <p:nvPicPr>
          <p:cNvPr id="3" name="EURUSD_ImageALLOC">
            <a:extLst>
              <a:ext uri="{FF2B5EF4-FFF2-40B4-BE49-F238E27FC236}">
                <a16:creationId xmlns:a16="http://schemas.microsoft.com/office/drawing/2014/main" id="{53C19214-DEB7-6D21-61E4-1AC850FEFDB3}"/>
              </a:ext>
            </a:extLst>
          </p:cNvPr>
          <p:cNvPicPr>
            <a:picLocks noChangeAspect="1"/>
          </p:cNvPicPr>
          <p:nvPr/>
        </p:nvPicPr>
        <p:blipFill>
          <a:blip r:embed="rId2"/>
          <a:stretch>
            <a:fillRect/>
          </a:stretch>
        </p:blipFill>
        <p:spPr>
          <a:xfrm>
            <a:off x="236220" y="2349500"/>
            <a:ext cx="4204716" cy="3569208"/>
          </a:xfrm>
          <a:prstGeom prst="rect">
            <a:avLst/>
          </a:prstGeom>
        </p:spPr>
      </p:pic>
      <p:pic>
        <p:nvPicPr>
          <p:cNvPr id="6" name="Image 5">
            <a:extLst>
              <a:ext uri="{FF2B5EF4-FFF2-40B4-BE49-F238E27FC236}">
                <a16:creationId xmlns:a16="http://schemas.microsoft.com/office/drawing/2014/main" id="{F1CF081E-5C6A-B285-80C4-04423DE7DE30}"/>
              </a:ext>
            </a:extLst>
          </p:cNvPr>
          <p:cNvPicPr>
            <a:picLocks noChangeAspect="1"/>
          </p:cNvPicPr>
          <p:nvPr/>
        </p:nvPicPr>
        <p:blipFill>
          <a:blip r:embed="rId3"/>
          <a:stretch>
            <a:fillRect/>
          </a:stretch>
        </p:blipFill>
        <p:spPr>
          <a:xfrm>
            <a:off x="4754008" y="2352239"/>
            <a:ext cx="4200508" cy="3566469"/>
          </a:xfrm>
          <a:prstGeom prst="rect">
            <a:avLst/>
          </a:prstGeom>
        </p:spPr>
      </p:pic>
    </p:spTree>
    <p:extLst>
      <p:ext uri="{BB962C8B-B14F-4D97-AF65-F5344CB8AC3E}">
        <p14:creationId xmlns:p14="http://schemas.microsoft.com/office/powerpoint/2010/main" val="94965113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FY July 22-June 23</a:t>
            </a:r>
          </a:p>
        </p:txBody>
      </p:sp>
      <p:pic>
        <p:nvPicPr>
          <p:cNvPr id="3" name="EURUSD_ImageALLOC">
            <a:extLst>
              <a:ext uri="{FF2B5EF4-FFF2-40B4-BE49-F238E27FC236}">
                <a16:creationId xmlns:a16="http://schemas.microsoft.com/office/drawing/2014/main" id="{3E95F0B9-5049-0BE8-E474-BDD644889D7D}"/>
              </a:ext>
            </a:extLst>
          </p:cNvPr>
          <p:cNvPicPr>
            <a:picLocks noChangeAspect="1"/>
          </p:cNvPicPr>
          <p:nvPr/>
        </p:nvPicPr>
        <p:blipFill>
          <a:blip r:embed="rId2"/>
          <a:stretch>
            <a:fillRect/>
          </a:stretch>
        </p:blipFill>
        <p:spPr>
          <a:xfrm>
            <a:off x="236220" y="2349500"/>
            <a:ext cx="4204716" cy="3569208"/>
          </a:xfrm>
          <a:prstGeom prst="rect">
            <a:avLst/>
          </a:prstGeom>
        </p:spPr>
      </p:pic>
      <p:pic>
        <p:nvPicPr>
          <p:cNvPr id="4" name="EURUSD_ImageBLEND">
            <a:extLst>
              <a:ext uri="{FF2B5EF4-FFF2-40B4-BE49-F238E27FC236}">
                <a16:creationId xmlns:a16="http://schemas.microsoft.com/office/drawing/2014/main" id="{F694877C-A3A4-FDCC-B8CA-F612FCBF0841}"/>
              </a:ext>
            </a:extLst>
          </p:cNvPr>
          <p:cNvPicPr>
            <a:picLocks noChangeAspect="1"/>
          </p:cNvPicPr>
          <p:nvPr/>
        </p:nvPicPr>
        <p:blipFill>
          <a:blip r:embed="rId3"/>
          <a:stretch>
            <a:fillRect/>
          </a:stretch>
        </p:blipFill>
        <p:spPr>
          <a:xfrm>
            <a:off x="4749800" y="2349500"/>
            <a:ext cx="4204716" cy="3570732"/>
          </a:xfrm>
          <a:prstGeom prst="rect">
            <a:avLst/>
          </a:prstGeom>
        </p:spPr>
      </p:pic>
    </p:spTree>
    <p:extLst>
      <p:ext uri="{BB962C8B-B14F-4D97-AF65-F5344CB8AC3E}">
        <p14:creationId xmlns:p14="http://schemas.microsoft.com/office/powerpoint/2010/main" val="343720989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a:solidFill>
                  <a:prstClr val="black"/>
                </a:solidFill>
                <a:latin typeface="Calibri" pitchFamily="34" charset="0"/>
              </a:rPr>
              <a:t>2013-12-04</a:t>
            </a:r>
          </a:p>
        </p:txBody>
      </p:sp>
      <p:sp>
        <p:nvSpPr>
          <p:cNvPr id="10" name="Rectangle 3"/>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Chemin de </a:t>
            </a:r>
            <a:r>
              <a:rPr lang="fr-FR" kern="0" dirty="0" err="1">
                <a:solidFill>
                  <a:srgbClr val="302421"/>
                </a:solidFill>
                <a:latin typeface="Calibri" pitchFamily="34" charset="0"/>
                <a:cs typeface="Calibri" pitchFamily="34" charset="0"/>
              </a:rPr>
              <a:t>Blandonnet</a:t>
            </a:r>
            <a:r>
              <a:rPr lang="fr-FR" kern="0" dirty="0">
                <a:solidFill>
                  <a:srgbClr val="302421"/>
                </a:solidFill>
                <a:latin typeface="Calibri" pitchFamily="34" charset="0"/>
                <a:cs typeface="Calibri" pitchFamily="34" charset="0"/>
              </a:rPr>
              <a:t> 2, </a:t>
            </a:r>
          </a:p>
          <a:p>
            <a:pPr marL="342900" indent="-342900" algn="ctr" defTabSz="914400">
              <a:spcBef>
                <a:spcPct val="20000"/>
              </a:spcBef>
              <a:defRPr/>
            </a:pPr>
            <a:r>
              <a:rPr lang="fr-FR" kern="0">
                <a:solidFill>
                  <a:srgbClr val="302421"/>
                </a:solidFill>
                <a:latin typeface="Calibri" pitchFamily="34" charset="0"/>
                <a:cs typeface="Calibri" pitchFamily="34" charset="0"/>
              </a:rPr>
              <a:t>1214 Vernier </a:t>
            </a:r>
            <a:r>
              <a:rPr lang="fr-FR" kern="0" dirty="0">
                <a:solidFill>
                  <a:srgbClr val="302421"/>
                </a:solidFill>
                <a:latin typeface="Calibri" pitchFamily="34" charset="0"/>
                <a:cs typeface="Calibri" pitchFamily="34" charset="0"/>
              </a:rPr>
              <a:t>-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a:solidFill>
                  <a:srgbClr val="302421"/>
                </a:solidFill>
                <a:latin typeface="Calibri" pitchFamily="34" charset="0"/>
              </a:rPr>
              <a:t>AVERTISSEMENT - DISCLAIMER</a:t>
            </a:r>
            <a:endParaRPr lang="en-US" altLang="en-US" sz="1200" b="1">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CH" sz="1200" b="1" dirty="0">
                <a:solidFill>
                  <a:srgbClr val="9FA795">
                    <a:lumMod val="50000"/>
                  </a:srgbClr>
                </a:solidFill>
                <a:latin typeface="Calibri" pitchFamily="34" charset="0"/>
                <a:cs typeface="Calibri" pitchFamily="34" charset="0"/>
              </a:rPr>
              <a:t>This document has been </a:t>
            </a:r>
            <a:r>
              <a:rPr lang="fr-CH" sz="1200" b="1" dirty="0" err="1">
                <a:solidFill>
                  <a:srgbClr val="9FA795">
                    <a:lumMod val="50000"/>
                  </a:srgbClr>
                </a:solidFill>
                <a:latin typeface="Calibri" pitchFamily="34" charset="0"/>
                <a:cs typeface="Calibri" pitchFamily="34" charset="0"/>
              </a:rPr>
              <a:t>prepared</a:t>
            </a:r>
            <a:r>
              <a:rPr lang="fr-CH" sz="1200" b="1" dirty="0">
                <a:solidFill>
                  <a:srgbClr val="9FA795">
                    <a:lumMod val="50000"/>
                  </a:srgbClr>
                </a:solidFill>
                <a:latin typeface="Calibri" pitchFamily="34" charset="0"/>
                <a:cs typeface="Calibri" pitchFamily="34" charset="0"/>
              </a:rPr>
              <a:t> for the Finance </a:t>
            </a:r>
            <a:r>
              <a:rPr lang="fr-CH" sz="1200" b="1" dirty="0" err="1">
                <a:solidFill>
                  <a:srgbClr val="9FA795">
                    <a:lumMod val="50000"/>
                  </a:srgbClr>
                </a:solidFill>
                <a:latin typeface="Calibri" pitchFamily="34" charset="0"/>
                <a:cs typeface="Calibri" pitchFamily="34" charset="0"/>
              </a:rPr>
              <a:t>department</a:t>
            </a:r>
            <a:r>
              <a:rPr lang="fr-CH" sz="1200" b="1" dirty="0">
                <a:solidFill>
                  <a:srgbClr val="9FA795">
                    <a:lumMod val="50000"/>
                  </a:srgbClr>
                </a:solidFill>
                <a:latin typeface="Calibri" pitchFamily="34" charset="0"/>
                <a:cs typeface="Calibri" pitchFamily="34" charset="0"/>
              </a:rPr>
              <a:t> of the Client. It must not </a:t>
            </a:r>
            <a:r>
              <a:rPr lang="fr-CH" sz="1200" b="1" dirty="0" err="1">
                <a:solidFill>
                  <a:srgbClr val="9FA795">
                    <a:lumMod val="50000"/>
                  </a:srgbClr>
                </a:solidFill>
                <a:latin typeface="Calibri" pitchFamily="34" charset="0"/>
                <a:cs typeface="Calibri" pitchFamily="34" charset="0"/>
              </a:rPr>
              <a:t>be</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communicated</a:t>
            </a:r>
            <a:r>
              <a:rPr lang="fr-CH" sz="1200" b="1">
                <a:solidFill>
                  <a:srgbClr val="9FA795">
                    <a:lumMod val="50000"/>
                  </a:srgbClr>
                </a:solidFill>
                <a:latin typeface="Calibri" pitchFamily="34" charset="0"/>
                <a:cs typeface="Calibri" pitchFamily="34" charset="0"/>
              </a:rPr>
              <a:t> or published</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externally</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without</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prior</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written</a:t>
            </a:r>
            <a:r>
              <a:rPr lang="fr-CH" sz="1200" b="1" dirty="0">
                <a:solidFill>
                  <a:srgbClr val="9FA795">
                    <a:lumMod val="50000"/>
                  </a:srgbClr>
                </a:solidFill>
                <a:latin typeface="Calibri" pitchFamily="34" charset="0"/>
                <a:cs typeface="Calibri" pitchFamily="34" charset="0"/>
              </a:rPr>
              <a:t> consent of  KERIUS FINANCE </a:t>
            </a:r>
          </a:p>
          <a:p>
            <a:pPr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GB" sz="1200" dirty="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rgbClr val="9FA795">
                    <a:lumMod val="50000"/>
                  </a:srgb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rgbClr val="9FA795">
                    <a:lumMod val="50000"/>
                  </a:srgbClr>
                </a:solidFill>
                <a:latin typeface="Calibri" pitchFamily="34" charset="0"/>
                <a:cs typeface="Calibri" pitchFamily="34" charset="0"/>
              </a:rPr>
              <a:t>solicitation</a:t>
            </a:r>
            <a:r>
              <a:rPr lang="fr-FR" sz="1200" dirty="0">
                <a:solidFill>
                  <a:srgbClr val="9FA795">
                    <a:lumMod val="50000"/>
                  </a:srgbClr>
                </a:solidFill>
                <a:latin typeface="Calibri" pitchFamily="34" charset="0"/>
                <a:cs typeface="Calibri" pitchFamily="34" charset="0"/>
              </a:rPr>
              <a:t> to enter </a:t>
            </a:r>
            <a:r>
              <a:rPr lang="fr-FR" sz="1200" dirty="0" err="1">
                <a:solidFill>
                  <a:srgbClr val="9FA795">
                    <a:lumMod val="50000"/>
                  </a:srgbClr>
                </a:solidFill>
                <a:latin typeface="Calibri" pitchFamily="34" charset="0"/>
                <a:cs typeface="Calibri" pitchFamily="34" charset="0"/>
              </a:rPr>
              <a:t>into</a:t>
            </a:r>
            <a:r>
              <a:rPr lang="fr-FR" sz="1200" dirty="0">
                <a:solidFill>
                  <a:srgbClr val="9FA795">
                    <a:lumMod val="50000"/>
                  </a:srgbClr>
                </a:solidFill>
                <a:latin typeface="Calibri" pitchFamily="34" charset="0"/>
                <a:cs typeface="Calibri" pitchFamily="34" charset="0"/>
              </a:rPr>
              <a:t> the transactions or processes described </a:t>
            </a:r>
            <a:r>
              <a:rPr lang="fr-FR" sz="1200" dirty="0" err="1">
                <a:solidFill>
                  <a:srgbClr val="9FA795">
                    <a:lumMod val="50000"/>
                  </a:srgbClr>
                </a:solidFill>
                <a:latin typeface="Calibri" pitchFamily="34" charset="0"/>
                <a:cs typeface="Calibri" pitchFamily="34" charset="0"/>
              </a:rPr>
              <a:t>herein</a:t>
            </a:r>
            <a:r>
              <a:rPr lang="fr-FR" sz="1200" dirty="0">
                <a:solidFill>
                  <a:srgbClr val="9FA795">
                    <a:lumMod val="50000"/>
                  </a:srgbClr>
                </a:solidFill>
                <a:latin typeface="Calibri" pitchFamily="34" charset="0"/>
                <a:cs typeface="Calibri" pitchFamily="34" charset="0"/>
              </a:rPr>
              <a:t>.  If the Client </a:t>
            </a:r>
            <a:r>
              <a:rPr lang="fr-FR" sz="1200" dirty="0" err="1">
                <a:solidFill>
                  <a:srgbClr val="9FA795">
                    <a:lumMod val="50000"/>
                  </a:srgbClr>
                </a:solidFill>
                <a:latin typeface="Calibri" pitchFamily="34" charset="0"/>
                <a:cs typeface="Calibri" pitchFamily="34" charset="0"/>
              </a:rPr>
              <a:t>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interested</a:t>
            </a:r>
            <a:r>
              <a:rPr lang="fr-FR" sz="1200" dirty="0">
                <a:solidFill>
                  <a:srgbClr val="9FA795">
                    <a:lumMod val="50000"/>
                  </a:srgbClr>
                </a:solidFill>
                <a:latin typeface="Calibri" pitchFamily="34" charset="0"/>
                <a:cs typeface="Calibri" pitchFamily="34" charset="0"/>
              </a:rPr>
              <a:t> in setting up this type of transactions or processes, the Client </a:t>
            </a:r>
            <a:r>
              <a:rPr lang="fr-FR" sz="1200" dirty="0" err="1">
                <a:solidFill>
                  <a:srgbClr val="9FA795">
                    <a:lumMod val="50000"/>
                  </a:srgbClr>
                </a:solidFill>
                <a:latin typeface="Calibri" pitchFamily="34" charset="0"/>
                <a:cs typeface="Calibri" pitchFamily="34" charset="0"/>
              </a:rPr>
              <a:t>should</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conduct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analysis</a:t>
            </a:r>
            <a:r>
              <a:rPr lang="fr-FR" sz="1200" dirty="0">
                <a:solidFill>
                  <a:srgbClr val="9FA795">
                    <a:lumMod val="50000"/>
                  </a:srgbClr>
                </a:solidFill>
                <a:latin typeface="Calibri" pitchFamily="34" charset="0"/>
                <a:cs typeface="Calibri" pitchFamily="34" charset="0"/>
              </a:rPr>
              <a:t> of the </a:t>
            </a:r>
            <a:r>
              <a:rPr lang="fr-FR" sz="1200" dirty="0" err="1">
                <a:solidFill>
                  <a:srgbClr val="9FA795">
                    <a:lumMod val="50000"/>
                  </a:srgbClr>
                </a:solidFill>
                <a:latin typeface="Calibri" pitchFamily="34" charset="0"/>
                <a:cs typeface="Calibri" pitchFamily="34" charset="0"/>
              </a:rPr>
              <a:t>suitability</a:t>
            </a:r>
            <a:r>
              <a:rPr lang="fr-FR" sz="1200" dirty="0">
                <a:solidFill>
                  <a:srgbClr val="9FA795">
                    <a:lumMod val="50000"/>
                  </a:srgbClr>
                </a:solidFill>
                <a:latin typeface="Calibri" pitchFamily="34" charset="0"/>
                <a:cs typeface="Calibri" pitchFamily="34" charset="0"/>
              </a:rPr>
              <a:t> to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needs</a:t>
            </a:r>
            <a:r>
              <a:rPr lang="fr-FR" sz="1200" dirty="0">
                <a:solidFill>
                  <a:srgbClr val="9FA795">
                    <a:lumMod val="50000"/>
                  </a:srgbClr>
                </a:solidFill>
                <a:latin typeface="Calibri" pitchFamily="34" charset="0"/>
                <a:cs typeface="Calibri" pitchFamily="34" charset="0"/>
              </a:rPr>
              <a:t>.  The Client must </a:t>
            </a:r>
            <a:r>
              <a:rPr lang="fr-FR" sz="1200" dirty="0" err="1">
                <a:solidFill>
                  <a:srgbClr val="9FA795">
                    <a:lumMod val="50000"/>
                  </a:srgbClr>
                </a:solidFill>
                <a:latin typeface="Calibri" pitchFamily="34" charset="0"/>
                <a:cs typeface="Calibri" pitchFamily="34" charset="0"/>
              </a:rPr>
              <a:t>also</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verify</a:t>
            </a:r>
            <a:r>
              <a:rPr lang="fr-FR" sz="1200" dirty="0">
                <a:solidFill>
                  <a:srgbClr val="9FA795">
                    <a:lumMod val="50000"/>
                  </a:srgbClr>
                </a:solidFill>
                <a:latin typeface="Calibri" pitchFamily="34" charset="0"/>
                <a:cs typeface="Calibri" pitchFamily="34" charset="0"/>
              </a:rPr>
              <a:t> the </a:t>
            </a:r>
            <a:r>
              <a:rPr lang="fr-FR" sz="1200" dirty="0" err="1">
                <a:solidFill>
                  <a:srgbClr val="9FA795">
                    <a:lumMod val="50000"/>
                  </a:srgbClr>
                </a:solidFill>
                <a:latin typeface="Calibri" pitchFamily="34" charset="0"/>
                <a:cs typeface="Calibri" pitchFamily="34" charset="0"/>
              </a:rPr>
              <a:t>consequences</a:t>
            </a:r>
            <a:r>
              <a:rPr lang="fr-FR" sz="1200" dirty="0">
                <a:solidFill>
                  <a:srgbClr val="9FA795">
                    <a:lumMod val="50000"/>
                  </a:srgbClr>
                </a:solidFill>
                <a:latin typeface="Calibri" pitchFamily="34" charset="0"/>
                <a:cs typeface="Calibri" pitchFamily="34" charset="0"/>
              </a:rPr>
              <a:t> of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decisions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including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accounting</a:t>
            </a:r>
            <a:r>
              <a:rPr lang="fr-FR" sz="1200" dirty="0">
                <a:solidFill>
                  <a:srgbClr val="9FA795">
                    <a:lumMod val="50000"/>
                  </a:srgbClr>
                </a:solidFill>
                <a:latin typeface="Calibri" pitchFamily="34" charset="0"/>
                <a:cs typeface="Calibri" pitchFamily="34" charset="0"/>
              </a:rPr>
              <a:t> and fiscal  aspects. </a:t>
            </a:r>
            <a:r>
              <a:rPr lang="en-GB" sz="1200" dirty="0">
                <a:solidFill>
                  <a:srgbClr val="9FA795">
                    <a:lumMod val="50000"/>
                  </a:srgbClr>
                </a:solidFill>
                <a:latin typeface="Calibri" pitchFamily="34" charset="0"/>
                <a:cs typeface="Calibri" pitchFamily="34" charset="0"/>
              </a:rPr>
              <a:t>The Client is also responsible for the implementation of his decisions.</a:t>
            </a:r>
          </a:p>
          <a:p>
            <a:pPr algn="just" defTabSz="914400" fontAlgn="auto">
              <a:spcBef>
                <a:spcPct val="20000"/>
              </a:spcBef>
              <a:spcAft>
                <a:spcPts val="0"/>
              </a:spcAft>
              <a:defRPr/>
            </a:pPr>
            <a:r>
              <a:rPr lang="fr-FR" sz="1200" dirty="0" err="1">
                <a:solidFill>
                  <a:srgbClr val="9FA795">
                    <a:lumMod val="50000"/>
                  </a:srgbClr>
                </a:solidFill>
                <a:latin typeface="Calibri" pitchFamily="34" charset="0"/>
                <a:cs typeface="Calibri" pitchFamily="34" charset="0"/>
              </a:rPr>
              <a:t>Neither</a:t>
            </a:r>
            <a:r>
              <a:rPr lang="fr-FR" sz="1200" dirty="0">
                <a:solidFill>
                  <a:srgbClr val="9FA795">
                    <a:lumMod val="50000"/>
                  </a:srgbClr>
                </a:solidFill>
                <a:latin typeface="Calibri" pitchFamily="34" charset="0"/>
                <a:cs typeface="Calibri" pitchFamily="34" charset="0"/>
              </a:rPr>
              <a:t>  KERIUS FINANCE </a:t>
            </a:r>
            <a:r>
              <a:rPr lang="fr-FR" sz="1200" dirty="0" err="1">
                <a:solidFill>
                  <a:srgbClr val="9FA795">
                    <a:lumMod val="50000"/>
                  </a:srgbClr>
                </a:solidFill>
                <a:latin typeface="Calibri" pitchFamily="34" charset="0"/>
                <a:cs typeface="Calibri" pitchFamily="34" charset="0"/>
              </a:rPr>
              <a:t>nor</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directors</a:t>
            </a:r>
            <a:r>
              <a:rPr lang="fr-FR" sz="1200" dirty="0">
                <a:solidFill>
                  <a:srgbClr val="9FA795">
                    <a:lumMod val="50000"/>
                  </a:srgbClr>
                </a:solidFill>
                <a:latin typeface="Calibri" pitchFamily="34" charset="0"/>
                <a:cs typeface="Calibri" pitchFamily="34" charset="0"/>
              </a:rPr>
              <a:t> and </a:t>
            </a:r>
            <a:r>
              <a:rPr lang="fr-FR" sz="1200" dirty="0" err="1">
                <a:solidFill>
                  <a:srgbClr val="9FA795">
                    <a:lumMod val="50000"/>
                  </a:srgbClr>
                </a:solidFill>
                <a:latin typeface="Calibri" pitchFamily="34" charset="0"/>
                <a:cs typeface="Calibri" pitchFamily="34" charset="0"/>
              </a:rPr>
              <a:t>employees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accept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for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loss</a:t>
            </a:r>
            <a:r>
              <a:rPr lang="fr-FR" sz="1200" dirty="0">
                <a:solidFill>
                  <a:srgbClr val="9FA795">
                    <a:lumMod val="50000"/>
                  </a:srgbClr>
                </a:solidFill>
                <a:latin typeface="Calibri" pitchFamily="34" charset="0"/>
                <a:cs typeface="Calibri" pitchFamily="34" charset="0"/>
              </a:rPr>
              <a:t> or damage </a:t>
            </a:r>
            <a:r>
              <a:rPr lang="fr-FR" sz="1200" dirty="0" err="1">
                <a:solidFill>
                  <a:srgbClr val="9FA795">
                    <a:lumMod val="50000"/>
                  </a:srgbClr>
                </a:solidFill>
                <a:latin typeface="Calibri" pitchFamily="34" charset="0"/>
                <a:cs typeface="Calibri" pitchFamily="34" charset="0"/>
              </a:rPr>
              <a:t>resulting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from</a:t>
            </a:r>
            <a:r>
              <a:rPr lang="fr-FR" sz="1200" dirty="0">
                <a:solidFill>
                  <a:srgbClr val="9FA795">
                    <a:lumMod val="50000"/>
                  </a:srgbClr>
                </a:solidFill>
                <a:latin typeface="Calibri" pitchFamily="34" charset="0"/>
                <a:cs typeface="Calibri" pitchFamily="34" charset="0"/>
              </a:rPr>
              <a:t> the use of this document and </a:t>
            </a:r>
            <a:r>
              <a:rPr lang="fr-FR" sz="1200" dirty="0" err="1">
                <a:solidFill>
                  <a:srgbClr val="9FA795">
                    <a:lumMod val="50000"/>
                  </a:srgbClr>
                </a:solidFill>
                <a:latin typeface="Calibri" pitchFamily="34" charset="0"/>
                <a:cs typeface="Calibri" pitchFamily="34" charset="0"/>
              </a:rPr>
              <a:t>expressly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excludes</a:t>
            </a:r>
            <a:r>
              <a:rPr lang="fr-FR" sz="1200" dirty="0">
                <a:solidFill>
                  <a:srgbClr val="9FA795">
                    <a:lumMod val="50000"/>
                  </a:srgbClr>
                </a:solidFill>
                <a:latin typeface="Calibri" pitchFamily="34" charset="0"/>
                <a:cs typeface="Calibri" pitchFamily="34" charset="0"/>
              </a:rPr>
              <a:t> all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in respect of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implication of the described </a:t>
            </a:r>
            <a:r>
              <a:rPr lang="fr-FR" sz="1200" dirty="0" err="1">
                <a:solidFill>
                  <a:srgbClr val="9FA795">
                    <a:lumMod val="50000"/>
                  </a:srgbClr>
                </a:solidFill>
                <a:latin typeface="Calibri" pitchFamily="34" charset="0"/>
                <a:cs typeface="Calibri" pitchFamily="34" charset="0"/>
              </a:rPr>
              <a:t>ideas</a:t>
            </a:r>
            <a:r>
              <a:rPr lang="fr-FR" sz="1200" dirty="0">
                <a:solidFill>
                  <a:srgbClr val="9FA795">
                    <a:lumMod val="50000"/>
                  </a:srgbClr>
                </a:solidFill>
                <a:latin typeface="Calibri" pitchFamily="34" charset="0"/>
                <a:cs typeface="Calibri" pitchFamily="34" charset="0"/>
              </a:rPr>
              <a:t> or transactions on the </a:t>
            </a:r>
            <a:r>
              <a:rPr lang="fr-FR" sz="1200" dirty="0" err="1">
                <a:solidFill>
                  <a:srgbClr val="9FA795">
                    <a:lumMod val="50000"/>
                  </a:srgbClr>
                </a:solidFill>
                <a:latin typeface="Calibri" pitchFamily="34" charset="0"/>
                <a:cs typeface="Calibri" pitchFamily="34" charset="0"/>
              </a:rPr>
              <a:t>Client’s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specific</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particulars</a:t>
            </a:r>
            <a:r>
              <a:rPr lang="fr-FR" sz="1200" dirty="0">
                <a:solidFill>
                  <a:srgbClr val="9FA795">
                    <a:lumMod val="50000"/>
                  </a:srgb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735477" y="1579896"/>
            <a:ext cx="7848350" cy="3908762"/>
          </a:xfrm>
          <a:prstGeom prst="rect">
            <a:avLst/>
          </a:prstGeom>
          <a:noFill/>
        </p:spPr>
        <p:txBody>
          <a:bodyPr wrap="square" rtlCol="0">
            <a:spAutoFit/>
          </a:bodyPr>
          <a:lstStyle/>
          <a:p>
            <a:pPr marL="285750" indent="-285750">
              <a:spcBef>
                <a:spcPts val="600"/>
              </a:spcBef>
              <a:buFont typeface="Arial" panose="020B0604020202020204" pitchFamily="34" charset="0"/>
              <a:buChar char="•"/>
            </a:pPr>
            <a:r>
              <a:rPr lang="en-GB" sz="2000" dirty="0">
                <a:latin typeface="Calibri" panose="020F0502020204030204" pitchFamily="34" charset="0"/>
              </a:rPr>
              <a:t>Global view</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Summary											</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Performance</a:t>
            </a:r>
          </a:p>
          <a:p>
            <a:pPr marL="742950" lvl="1" indent="-285750">
              <a:spcBef>
                <a:spcPts val="600"/>
              </a:spcBef>
              <a:buFont typeface="Arial" panose="020B0604020202020204" pitchFamily="34" charset="0"/>
              <a:buChar char="•"/>
            </a:pPr>
            <a:r>
              <a:rPr lang="en-GB" sz="1600" dirty="0">
                <a:latin typeface="Calibri" panose="020F0502020204030204" pitchFamily="34" charset="0"/>
              </a:rPr>
              <a:t>Options premium synthesis (if any)</a:t>
            </a:r>
          </a:p>
          <a:p>
            <a:pPr marL="742950" lvl="1" indent="-285750">
              <a:spcBef>
                <a:spcPts val="600"/>
              </a:spcBef>
              <a:buFont typeface="Arial" panose="020B0604020202020204" pitchFamily="34" charset="0"/>
              <a:buChar char="•"/>
            </a:pPr>
            <a:r>
              <a:rPr lang="en-GB" sz="1600" dirty="0">
                <a:latin typeface="Calibri" panose="020F0502020204030204" pitchFamily="34" charset="0"/>
              </a:rPr>
              <a:t>Sensitivity</a:t>
            </a:r>
          </a:p>
          <a:p>
            <a:pPr lvl="1">
              <a:spcBef>
                <a:spcPts val="600"/>
              </a:spcBef>
            </a:pPr>
            <a:endParaRPr lang="en-GB" sz="1400" dirty="0">
              <a:latin typeface="Calibri" panose="020F0502020204030204" pitchFamily="34" charset="0"/>
            </a:endParaRPr>
          </a:p>
          <a:p>
            <a:pPr marL="285750" lvl="1" indent="-285750">
              <a:spcBef>
                <a:spcPts val="600"/>
              </a:spcBef>
              <a:buFont typeface="Arial" panose="020B0604020202020204" pitchFamily="34" charset="0"/>
              <a:buChar char="•"/>
            </a:pPr>
            <a:r>
              <a:rPr lang="en-GB" sz="2000" dirty="0">
                <a:latin typeface="Calibri" panose="020F0502020204030204" pitchFamily="34" charset="0"/>
              </a:rPr>
              <a:t>Detailed analysis by currency</a:t>
            </a:r>
            <a:endParaRPr lang="en-GB" sz="1400" dirty="0">
              <a:latin typeface="Calibri" panose="020F0502020204030204" pitchFamily="34" charset="0"/>
            </a:endParaRPr>
          </a:p>
          <a:p>
            <a:pPr marL="742950" lvl="2" indent="-285750">
              <a:spcBef>
                <a:spcPts val="600"/>
              </a:spcBef>
              <a:buFont typeface="Arial" panose="020B0604020202020204" pitchFamily="34" charset="0"/>
              <a:buChar char="•"/>
            </a:pPr>
            <a:r>
              <a:rPr lang="en-GB" sz="1600" dirty="0">
                <a:latin typeface="Calibri" panose="020F0502020204030204" pitchFamily="34" charset="0"/>
              </a:rPr>
              <a:t>Historical &amp; forward curves vs budget  &amp; hedge rates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Hedge Schedule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Hedging Analysis</a:t>
            </a:r>
          </a:p>
          <a:p>
            <a:pPr marL="285750" lvl="1" indent="-285750">
              <a:spcBef>
                <a:spcPts val="600"/>
              </a:spcBef>
              <a:buFont typeface="Arial" panose="020B0604020202020204" pitchFamily="34" charset="0"/>
              <a:buChar char="•"/>
            </a:pPr>
            <a:endParaRPr lang="en-GB" sz="1400" dirty="0">
              <a:latin typeface="Calibri" panose="020F0502020204030204" pitchFamily="34" charset="0"/>
            </a:endParaRPr>
          </a:p>
          <a:p>
            <a:pPr marL="742950" lvl="1" indent="-285750">
              <a:buFont typeface="Arial" panose="020B0604020202020204" pitchFamily="34" charset="0"/>
              <a:buChar char="•"/>
            </a:pPr>
            <a:endParaRPr lang="en-GB" dirty="0">
              <a:latin typeface="Calibri" panose="020F0502020204030204" pitchFamily="34" charset="0"/>
            </a:endParaRPr>
          </a:p>
        </p:txBody>
      </p:sp>
      <p:sp>
        <p:nvSpPr>
          <p:cNvPr id="2" name="Title"/>
          <p:cNvSpPr>
            <a:spLocks noGrp="1"/>
          </p:cNvSpPr>
          <p:nvPr>
            <p:ph type="title"/>
          </p:nvPr>
        </p:nvSpPr>
        <p:spPr/>
        <p:txBody>
          <a:bodyPr/>
          <a:lstStyle/>
          <a:p>
            <a:r>
              <a:rPr lang="fr-FR" dirty="0"/>
              <a:t>Contents</a:t>
            </a:r>
            <a:endParaRPr lang="en-US" dirty="0"/>
          </a:p>
        </p:txBody>
      </p:sp>
    </p:spTree>
    <p:extLst>
      <p:ext uri="{BB962C8B-B14F-4D97-AF65-F5344CB8AC3E}">
        <p14:creationId xmlns:p14="http://schemas.microsoft.com/office/powerpoint/2010/main" val="33030847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461665"/>
          </a:xfrm>
          <a:prstGeom prst="rect">
            <a:avLst/>
          </a:prstGeom>
          <a:noFill/>
        </p:spPr>
        <p:txBody>
          <a:bodyPr wrap="square" rtlCol="0">
            <a:spAutoFit/>
          </a:bodyPr>
          <a:lstStyle/>
          <a:p>
            <a:pPr algn="ctr"/>
            <a:r>
              <a:rPr lang="en-GB" sz="2400" dirty="0">
                <a:latin typeface="Calibri" panose="020F0502020204030204" pitchFamily="34" charset="0"/>
              </a:rPr>
              <a:t>Global view</a:t>
            </a:r>
          </a:p>
        </p:txBody>
      </p:sp>
      <p:sp>
        <p:nvSpPr>
          <p:cNvPr id="4"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29021434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a:t>
            </a:r>
            <a:r>
              <a:rPr lang="fr-FR" dirty="0" err="1"/>
              <a:t>Summary</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SynthesisMIN">
            <a:extLst>
              <a:ext uri="{FF2B5EF4-FFF2-40B4-BE49-F238E27FC236}">
                <a16:creationId xmlns:a16="http://schemas.microsoft.com/office/drawing/2014/main" id="{27932064-A529-4DA6-8FFA-B2B1686650AF}"/>
              </a:ext>
            </a:extLst>
          </p:cNvPr>
          <p:cNvPicPr>
            <a:picLocks noChangeAspect="1"/>
          </p:cNvPicPr>
          <p:nvPr/>
        </p:nvPicPr>
        <p:blipFill>
          <a:blip r:embed="rId2"/>
          <a:stretch>
            <a:fillRect/>
          </a:stretch>
        </p:blipFill>
        <p:spPr>
          <a:xfrm>
            <a:off x="127000" y="1524000"/>
            <a:ext cx="8890000" cy="1138069"/>
          </a:xfrm>
          <a:prstGeom prst="rect">
            <a:avLst/>
          </a:prstGeom>
        </p:spPr>
      </p:pic>
    </p:spTree>
    <p:extLst>
      <p:ext uri="{BB962C8B-B14F-4D97-AF65-F5344CB8AC3E}">
        <p14:creationId xmlns:p14="http://schemas.microsoft.com/office/powerpoint/2010/main" val="30932146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Performance</a:t>
            </a:r>
            <a:endParaRPr lang="en-US" dirty="0"/>
          </a:p>
        </p:txBody>
      </p:sp>
      <p:sp>
        <p:nvSpPr>
          <p:cNvPr id="4" name="EtiquettePerformanceMIN">
            <a:extLst>
              <a:ext uri="{FF2B5EF4-FFF2-40B4-BE49-F238E27FC236}">
                <a16:creationId xmlns:a16="http://schemas.microsoft.com/office/drawing/2014/main" id="{759EF6E9-0013-4A9B-8B41-B2E8F67EB15C}"/>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PerformanceMAX">
            <a:extLst>
              <a:ext uri="{FF2B5EF4-FFF2-40B4-BE49-F238E27FC236}">
                <a16:creationId xmlns:a16="http://schemas.microsoft.com/office/drawing/2014/main" id="{EA4C740E-97F8-42D5-A00A-F32415F0AF8A}"/>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PerfMIN">
            <a:extLst>
              <a:ext uri="{FF2B5EF4-FFF2-40B4-BE49-F238E27FC236}">
                <a16:creationId xmlns:a16="http://schemas.microsoft.com/office/drawing/2014/main" id="{41484173-E0E6-329B-7401-FC083974DFB4}"/>
              </a:ext>
            </a:extLst>
          </p:cNvPr>
          <p:cNvPicPr>
            <a:picLocks noChangeAspect="1"/>
          </p:cNvPicPr>
          <p:nvPr/>
        </p:nvPicPr>
        <p:blipFill>
          <a:blip r:embed="rId2"/>
          <a:stretch>
            <a:fillRect/>
          </a:stretch>
        </p:blipFill>
        <p:spPr>
          <a:xfrm>
            <a:off x="127000" y="1524000"/>
            <a:ext cx="8890000" cy="1155037"/>
          </a:xfrm>
          <a:prstGeom prst="rect">
            <a:avLst/>
          </a:prstGeom>
        </p:spPr>
      </p:pic>
    </p:spTree>
    <p:extLst>
      <p:ext uri="{BB962C8B-B14F-4D97-AF65-F5344CB8AC3E}">
        <p14:creationId xmlns:p14="http://schemas.microsoft.com/office/powerpoint/2010/main" val="27427140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a:t>Sensitivity EURUSD</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6" name="Image 5">
            <a:extLst>
              <a:ext uri="{FF2B5EF4-FFF2-40B4-BE49-F238E27FC236}">
                <a16:creationId xmlns:a16="http://schemas.microsoft.com/office/drawing/2014/main" id="{FB7B4D93-E163-98DB-2309-E475DF5298D5}"/>
              </a:ext>
            </a:extLst>
          </p:cNvPr>
          <p:cNvPicPr>
            <a:picLocks noChangeAspect="1"/>
          </p:cNvPicPr>
          <p:nvPr/>
        </p:nvPicPr>
        <p:blipFill>
          <a:blip r:embed="rId2"/>
          <a:stretch>
            <a:fillRect/>
          </a:stretch>
        </p:blipFill>
        <p:spPr>
          <a:xfrm>
            <a:off x="317500" y="1143000"/>
            <a:ext cx="6451469" cy="1905000"/>
          </a:xfrm>
          <a:prstGeom prst="rect">
            <a:avLst/>
          </a:prstGeom>
        </p:spPr>
      </p:pic>
      <p:pic>
        <p:nvPicPr>
          <p:cNvPr id="7" name="Image 6">
            <a:extLst>
              <a:ext uri="{FF2B5EF4-FFF2-40B4-BE49-F238E27FC236}">
                <a16:creationId xmlns:a16="http://schemas.microsoft.com/office/drawing/2014/main" id="{D95D10B4-BD64-D0F9-9790-8315B8B9949B}"/>
              </a:ext>
            </a:extLst>
          </p:cNvPr>
          <p:cNvPicPr>
            <a:picLocks noChangeAspect="1"/>
          </p:cNvPicPr>
          <p:nvPr/>
        </p:nvPicPr>
        <p:blipFill>
          <a:blip r:embed="rId3"/>
          <a:stretch>
            <a:fillRect/>
          </a:stretch>
        </p:blipFill>
        <p:spPr>
          <a:xfrm>
            <a:off x="3429000" y="3175000"/>
            <a:ext cx="5242586" cy="3429000"/>
          </a:xfrm>
          <a:prstGeom prst="rect">
            <a:avLst/>
          </a:prstGeom>
        </p:spPr>
      </p:pic>
    </p:spTree>
    <p:extLst>
      <p:ext uri="{BB962C8B-B14F-4D97-AF65-F5344CB8AC3E}">
        <p14:creationId xmlns:p14="http://schemas.microsoft.com/office/powerpoint/2010/main" val="11039565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635000" y="1905000"/>
            <a:ext cx="3810000" cy="4154984"/>
          </a:xfrm>
          <a:prstGeom prst="rect">
            <a:avLst/>
          </a:prstGeom>
          <a:noFill/>
        </p:spPr>
        <p:txBody>
          <a:bodyPr wrap="square" rtlCol="0">
            <a:spAutoFit/>
          </a:bodyPr>
          <a:lstStyle/>
          <a:p>
            <a:pPr algn="ctr"/>
            <a:r>
              <a:rPr lang="en-US" sz="2400">
                <a:latin typeface="Calibri" panose="020F0502020204030204" pitchFamily="34" charset="0"/>
              </a:rPr>
              <a:t>Fair Value
Intrinsec Value
Time Value</a:t>
            </a:r>
            <a:endParaRPr lang="en-GB" sz="2400" dirty="0">
              <a:latin typeface="Calibri" panose="020F0502020204030204" pitchFamily="34" charset="0"/>
            </a:endParaRPr>
          </a:p>
        </p:txBody>
      </p:sp>
      <p:sp>
        <p:nvSpPr>
          <p:cNvPr id="4" name="Title"/>
          <p:cNvSpPr>
            <a:spLocks noGrp="1"/>
          </p:cNvSpPr>
          <p:nvPr>
            <p:ph type="title"/>
          </p:nvPr>
        </p:nvSpPr>
        <p:spPr/>
        <p:txBody>
          <a:bodyPr/>
          <a:lstStyle/>
          <a:p>
            <a:r>
              <a:rPr lang="fr-FR"/>
              <a:t>MTM Analysis CCY/Volume effect (Graph)</a:t>
            </a:r>
            <a:endParaRPr lang="en-US" dirty="0"/>
          </a:p>
        </p:txBody>
      </p:sp>
      <p:pic>
        <p:nvPicPr>
          <p:cNvPr id="3" name="Image 2">
            <a:extLst>
              <a:ext uri="{FF2B5EF4-FFF2-40B4-BE49-F238E27FC236}">
                <a16:creationId xmlns:a16="http://schemas.microsoft.com/office/drawing/2014/main" id="{D04B7AD9-6DBF-5C18-76C6-8454E3B3F8B7}"/>
              </a:ext>
            </a:extLst>
          </p:cNvPr>
          <p:cNvPicPr>
            <a:picLocks noChangeAspect="1"/>
          </p:cNvPicPr>
          <p:nvPr/>
        </p:nvPicPr>
        <p:blipFill>
          <a:blip r:embed="rId2"/>
          <a:stretch>
            <a:fillRect/>
          </a:stretch>
        </p:blipFill>
        <p:spPr>
          <a:xfrm>
            <a:off x="4445000" y="1270000"/>
            <a:ext cx="3965385" cy="1651000"/>
          </a:xfrm>
          <a:prstGeom prst="rect">
            <a:avLst/>
          </a:prstGeom>
        </p:spPr>
      </p:pic>
      <p:pic>
        <p:nvPicPr>
          <p:cNvPr id="5" name="Image 4">
            <a:extLst>
              <a:ext uri="{FF2B5EF4-FFF2-40B4-BE49-F238E27FC236}">
                <a16:creationId xmlns:a16="http://schemas.microsoft.com/office/drawing/2014/main" id="{3309BB49-F61B-C3EB-3775-5ECE832FDB37}"/>
              </a:ext>
            </a:extLst>
          </p:cNvPr>
          <p:cNvPicPr>
            <a:picLocks noChangeAspect="1"/>
          </p:cNvPicPr>
          <p:nvPr/>
        </p:nvPicPr>
        <p:blipFill>
          <a:blip r:embed="rId3"/>
          <a:stretch>
            <a:fillRect/>
          </a:stretch>
        </p:blipFill>
        <p:spPr>
          <a:xfrm>
            <a:off x="4445000" y="3175000"/>
            <a:ext cx="3950465" cy="1651000"/>
          </a:xfrm>
          <a:prstGeom prst="rect">
            <a:avLst/>
          </a:prstGeom>
        </p:spPr>
      </p:pic>
      <p:pic>
        <p:nvPicPr>
          <p:cNvPr id="6" name="Image 5">
            <a:extLst>
              <a:ext uri="{FF2B5EF4-FFF2-40B4-BE49-F238E27FC236}">
                <a16:creationId xmlns:a16="http://schemas.microsoft.com/office/drawing/2014/main" id="{0F334D9E-9EFE-FF0F-38AD-03AC1D4361BE}"/>
              </a:ext>
            </a:extLst>
          </p:cNvPr>
          <p:cNvPicPr>
            <a:picLocks noChangeAspect="1"/>
          </p:cNvPicPr>
          <p:nvPr/>
        </p:nvPicPr>
        <p:blipFill>
          <a:blip r:embed="rId4"/>
          <a:stretch>
            <a:fillRect/>
          </a:stretch>
        </p:blipFill>
        <p:spPr>
          <a:xfrm>
            <a:off x="4445000" y="5080000"/>
            <a:ext cx="3927590" cy="1651000"/>
          </a:xfrm>
          <a:prstGeom prst="rect">
            <a:avLst/>
          </a:prstGeom>
        </p:spPr>
      </p:pic>
    </p:spTree>
    <p:extLst>
      <p:ext uri="{BB962C8B-B14F-4D97-AF65-F5344CB8AC3E}">
        <p14:creationId xmlns:p14="http://schemas.microsoft.com/office/powerpoint/2010/main" val="14248002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MTM Analysis CCY/Volume effect (Table)</a:t>
            </a:r>
            <a:endParaRPr lang="en-US" dirty="0"/>
          </a:p>
        </p:txBody>
      </p:sp>
      <p:sp>
        <p:nvSpPr>
          <p:cNvPr id="4" name="EtiquettePerformanceMIN">
            <a:extLst>
              <a:ext uri="{FF2B5EF4-FFF2-40B4-BE49-F238E27FC236}">
                <a16:creationId xmlns:a16="http://schemas.microsoft.com/office/drawing/2014/main" id="{759EF6E9-0013-4A9B-8B41-B2E8F67EB15C}"/>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PerformanceMAX">
            <a:extLst>
              <a:ext uri="{FF2B5EF4-FFF2-40B4-BE49-F238E27FC236}">
                <a16:creationId xmlns:a16="http://schemas.microsoft.com/office/drawing/2014/main" id="{EA4C740E-97F8-42D5-A00A-F32415F0AF8A}"/>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6" name="Image 5">
            <a:extLst>
              <a:ext uri="{FF2B5EF4-FFF2-40B4-BE49-F238E27FC236}">
                <a16:creationId xmlns:a16="http://schemas.microsoft.com/office/drawing/2014/main" id="{FDBAE322-BD18-866E-3566-4489E7215767}"/>
              </a:ext>
            </a:extLst>
          </p:cNvPr>
          <p:cNvPicPr>
            <a:picLocks noChangeAspect="1"/>
          </p:cNvPicPr>
          <p:nvPr/>
        </p:nvPicPr>
        <p:blipFill>
          <a:blip r:embed="rId2"/>
          <a:stretch>
            <a:fillRect/>
          </a:stretch>
        </p:blipFill>
        <p:spPr>
          <a:xfrm>
            <a:off x="254000" y="2540000"/>
            <a:ext cx="8636000" cy="4124344"/>
          </a:xfrm>
          <a:prstGeom prst="rect">
            <a:avLst/>
          </a:prstGeom>
        </p:spPr>
      </p:pic>
    </p:spTree>
    <p:extLst>
      <p:ext uri="{BB962C8B-B14F-4D97-AF65-F5344CB8AC3E}">
        <p14:creationId xmlns:p14="http://schemas.microsoft.com/office/powerpoint/2010/main" val="38138010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830997"/>
          </a:xfrm>
          <a:prstGeom prst="rect">
            <a:avLst/>
          </a:prstGeom>
          <a:noFill/>
        </p:spPr>
        <p:txBody>
          <a:bodyPr wrap="square" rtlCol="0">
            <a:spAutoFit/>
          </a:bodyPr>
          <a:lstStyle/>
          <a:p>
            <a:pPr algn="ctr"/>
            <a:r>
              <a:rPr lang="en-GB" sz="2400" dirty="0">
                <a:solidFill>
                  <a:prstClr val="black"/>
                </a:solidFill>
                <a:latin typeface="Calibri" panose="020F0502020204030204" pitchFamily="34" charset="0"/>
              </a:rPr>
              <a:t>Detailed analysis </a:t>
            </a:r>
          </a:p>
          <a:p>
            <a:pPr algn="ctr"/>
            <a:r>
              <a:rPr lang="en-GB" sz="2400" dirty="0">
                <a:solidFill>
                  <a:prstClr val="black"/>
                </a:solidFill>
                <a:latin typeface="Calibri" panose="020F0502020204030204" pitchFamily="34" charset="0"/>
              </a:rPr>
              <a:t>by currency</a:t>
            </a:r>
          </a:p>
        </p:txBody>
      </p:sp>
      <p:sp>
        <p:nvSpPr>
          <p:cNvPr id="3"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1540700633"/>
      </p:ext>
    </p:extLst>
  </p:cSld>
  <p:clrMapOvr>
    <a:masterClrMapping/>
  </p:clrMapOvr>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5674</TotalTime>
  <Words>689</Words>
  <Application>Microsoft Office PowerPoint</Application>
  <PresentationFormat>Affichage à l'écran (4:3)</PresentationFormat>
  <Paragraphs>70</Paragraphs>
  <Slides>17</Slides>
  <Notes>0</Notes>
  <HiddenSlides>0</HiddenSlides>
  <MMClips>0</MMClips>
  <ScaleCrop>false</ScaleCrop>
  <HeadingPairs>
    <vt:vector size="6" baseType="variant">
      <vt:variant>
        <vt:lpstr>Polices utilisées</vt:lpstr>
      </vt:variant>
      <vt:variant>
        <vt:i4>5</vt:i4>
      </vt:variant>
      <vt:variant>
        <vt:lpstr>Thème</vt:lpstr>
      </vt:variant>
      <vt:variant>
        <vt:i4>2</vt:i4>
      </vt:variant>
      <vt:variant>
        <vt:lpstr>Titres des diapositives</vt:lpstr>
      </vt:variant>
      <vt:variant>
        <vt:i4>17</vt:i4>
      </vt:variant>
    </vt:vector>
  </HeadingPairs>
  <TitlesOfParts>
    <vt:vector size="24" baseType="lpstr">
      <vt:lpstr>Arial</vt:lpstr>
      <vt:lpstr>Calibri</vt:lpstr>
      <vt:lpstr>News Gothic MT</vt:lpstr>
      <vt:lpstr>Verdana</vt:lpstr>
      <vt:lpstr>Wingdings</vt:lpstr>
      <vt:lpstr>Inspiration</vt:lpstr>
      <vt:lpstr>1_Inspiration</vt:lpstr>
      <vt:lpstr> Global Hedge Position</vt:lpstr>
      <vt:lpstr>Contents</vt:lpstr>
      <vt:lpstr> </vt:lpstr>
      <vt:lpstr>Hedging Summary</vt:lpstr>
      <vt:lpstr>Hedging Performance</vt:lpstr>
      <vt:lpstr>Sensitivity EURUSD</vt:lpstr>
      <vt:lpstr>MTM Analysis CCY/Volume effect (Graph)</vt:lpstr>
      <vt:lpstr>MTM Analysis CCY/Volume effect (Table)</vt:lpstr>
      <vt:lpstr> </vt:lpstr>
      <vt:lpstr>EURUSD - Historical &amp; Planned</vt:lpstr>
      <vt:lpstr>EURUSD - Synthesis</vt:lpstr>
      <vt:lpstr>EURUSD - FY July 19-June 20</vt:lpstr>
      <vt:lpstr>EURUSD - FY July 20-June 21</vt:lpstr>
      <vt:lpstr>EURUSD - FY July 21-June 22</vt:lpstr>
      <vt:lpstr>EURUSD - FY July 22-June 23</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Fabian THAQI</cp:lastModifiedBy>
  <cp:revision>697</cp:revision>
  <cp:lastPrinted>2012-02-01T10:00:25Z</cp:lastPrinted>
  <dcterms:created xsi:type="dcterms:W3CDTF">2010-04-23T15:09:35Z</dcterms:created>
  <dcterms:modified xsi:type="dcterms:W3CDTF">2023-02-08T11:07:41Z</dcterms:modified>
</cp:coreProperties>
</file>