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503" r:id="rId9"/>
    <p:sldId id="502" r:id="rId10"/>
    <p:sldId id="470" r:id="rId11"/>
    <p:sldId id="459" r:id="rId12"/>
    <p:sldId id="497" r:id="rId13"/>
    <p:sldId id="499" r:id="rId14"/>
    <p:sldId id="500" r:id="rId15"/>
    <p:sldId id="501" r:id="rId16"/>
    <p:sldId id="398" r:id="rId17"/>
    <p:sldId id="399"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04/12/2023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7" name="Picture 8"/>
          <p:cNvPicPr>
            <a:picLocks noChangeAspect="1" noChangeArrowheads="1"/>
          </p:cNvPicPr>
          <p:nvPr userDrawn="1"/>
        </p:nvPicPr>
        <p:blipFill>
          <a:blip r:embed="rId3"/>
          <a:srcRect/>
          <a:stretch/>
        </p:blipFill>
        <p:spPr bwMode="auto">
          <a:xfrm>
            <a:off x="3656070" y="2714625"/>
            <a:ext cx="1831861"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9" name="Picture 2"/>
          <p:cNvPicPr>
            <a:picLocks noChangeAspect="1" noChangeArrowheads="1"/>
          </p:cNvPicPr>
          <p:nvPr userDrawn="1"/>
        </p:nvPicPr>
        <p:blipFill>
          <a:blip r:embed="rId3"/>
          <a:srcRect/>
          <a:stretch/>
        </p:blipFill>
        <p:spPr bwMode="auto">
          <a:xfrm>
            <a:off x="7123725" y="293688"/>
            <a:ext cx="16608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30/11/2023</a:t>
            </a:r>
          </a:p>
        </p:txBody>
      </p:sp>
      <p:sp>
        <p:nvSpPr>
          <p:cNvPr id="7" name="Rectangle 4"/>
          <p:cNvSpPr>
            <a:spLocks noChangeArrowheads="1"/>
          </p:cNvSpPr>
          <p:nvPr/>
        </p:nvSpPr>
        <p:spPr bwMode="auto">
          <a:xfrm>
            <a:off x="1789113" y="6057781"/>
            <a:ext cx="5916612" cy="800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a:t>
            </a:r>
          </a:p>
          <a:p>
            <a:pPr marL="342900" indent="-342900" algn="ctr" defTabSz="914400">
              <a:spcBef>
                <a:spcPct val="20000"/>
              </a:spcBef>
            </a:pPr>
            <a:r>
              <a:rPr lang="fr-FR" sz="1000" i="1" dirty="0">
                <a:solidFill>
                  <a:srgbClr val="302421"/>
                </a:solidFill>
                <a:latin typeface="Calibri" pitchFamily="34" charset="0"/>
              </a:rPr>
              <a:t>Indépendant Financial </a:t>
            </a:r>
            <a:r>
              <a:rPr lang="fr-FR" sz="1000" i="1" dirty="0" err="1">
                <a:solidFill>
                  <a:srgbClr val="302421"/>
                </a:solidFill>
                <a:latin typeface="Calibri" pitchFamily="34" charset="0"/>
              </a:rPr>
              <a:t>Advisor</a:t>
            </a:r>
            <a:endParaRPr lang="fr-FR" sz="1000" i="1" dirty="0">
              <a:solidFill>
                <a:srgbClr val="302421"/>
              </a:solidFill>
              <a:latin typeface="Calibri" pitchFamily="34" charset="0"/>
            </a:endParaRPr>
          </a:p>
          <a:p>
            <a:pPr marL="342900" indent="-342900" algn="ctr" defTabSz="914400">
              <a:spcBef>
                <a:spcPct val="20000"/>
              </a:spcBef>
            </a:pPr>
            <a:r>
              <a:rPr lang="fr-FR" sz="1000" i="1" dirty="0" err="1">
                <a:solidFill>
                  <a:srgbClr val="302421"/>
                </a:solidFill>
                <a:latin typeface="Calibri" pitchFamily="34" charset="0"/>
              </a:rPr>
              <a:t>Member</a:t>
            </a:r>
            <a:r>
              <a:rPr lang="fr-FR" sz="1000" i="1" dirty="0">
                <a:solidFill>
                  <a:srgbClr val="302421"/>
                </a:solidFill>
                <a:latin typeface="Calibri" pitchFamily="34" charset="0"/>
              </a:rPr>
              <a:t> of the ANACOFI CIF - Association  </a:t>
            </a:r>
            <a:r>
              <a:rPr lang="fr-FR" sz="1000" i="1" dirty="0" err="1">
                <a:solidFill>
                  <a:srgbClr val="302421"/>
                </a:solidFill>
                <a:latin typeface="Calibri" pitchFamily="34" charset="0"/>
              </a:rPr>
              <a:t>recognized</a:t>
            </a:r>
            <a:r>
              <a:rPr lang="fr-FR" sz="1000" i="1" dirty="0">
                <a:solidFill>
                  <a:srgbClr val="302421"/>
                </a:solidFill>
                <a:latin typeface="Calibri" pitchFamily="34" charset="0"/>
              </a:rPr>
              <a:t> by  the AMF  (French </a:t>
            </a:r>
            <a:r>
              <a:rPr lang="fr-FR" sz="1000" i="1" dirty="0" err="1">
                <a:solidFill>
                  <a:srgbClr val="302421"/>
                </a:solidFill>
                <a:latin typeface="Calibri" pitchFamily="34" charset="0"/>
              </a:rPr>
              <a:t>Market</a:t>
            </a:r>
            <a:r>
              <a:rPr lang="fr-FR" sz="1000" i="1" dirty="0">
                <a:solidFill>
                  <a:srgbClr val="302421"/>
                </a:solidFill>
                <a:latin typeface="Calibri" pitchFamily="34" charset="0"/>
              </a:rPr>
              <a:t> </a:t>
            </a:r>
            <a:r>
              <a:rPr lang="fr-FR" sz="1000" i="1" dirty="0" err="1">
                <a:solidFill>
                  <a:srgbClr val="302421"/>
                </a:solidFill>
                <a:latin typeface="Calibri" pitchFamily="34" charset="0"/>
              </a:rPr>
              <a:t>Authority</a:t>
            </a:r>
            <a:r>
              <a:rPr lang="fr-FR" sz="1000" i="1" dirty="0">
                <a:solidFill>
                  <a:srgbClr val="302421"/>
                </a:solidFill>
                <a:latin typeface="Calibri" pitchFamily="34" charset="0"/>
              </a:rPr>
              <a:t>)</a:t>
            </a:r>
          </a:p>
          <a:p>
            <a:pPr marL="342900" indent="-342900" algn="ctr" defTabSz="914400">
              <a:spcBef>
                <a:spcPct val="20000"/>
              </a:spcBef>
            </a:pPr>
            <a:r>
              <a:rPr lang="fr-FR" sz="1000" i="1" dirty="0">
                <a:solidFill>
                  <a:srgbClr val="302421"/>
                </a:solidFill>
                <a:latin typeface="Calibri" pitchFamily="34" charset="0"/>
              </a:rPr>
              <a:t>ORIAS N° 13000716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356AC459-50D7-97FC-C285-19FE6A9EC6C1}"/>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4062425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8908DEBB-FED7-3FDE-F61E-38D4FA8BDDDF}"/>
              </a:ext>
            </a:extLst>
          </p:cNvPr>
          <p:cNvPicPr>
            <a:picLocks noChangeAspect="1"/>
          </p:cNvPicPr>
          <p:nvPr/>
        </p:nvPicPr>
        <p:blipFill>
          <a:blip r:embed="rId2"/>
          <a:stretch>
            <a:fillRect/>
          </a:stretch>
        </p:blipFill>
        <p:spPr>
          <a:xfrm>
            <a:off x="824479" y="1269564"/>
            <a:ext cx="7382896" cy="5029636"/>
          </a:xfrm>
          <a:prstGeom prst="rect">
            <a:avLst/>
          </a:prstGeom>
        </p:spPr>
      </p:pic>
    </p:spTree>
    <p:extLst>
      <p:ext uri="{BB962C8B-B14F-4D97-AF65-F5344CB8AC3E}">
        <p14:creationId xmlns:p14="http://schemas.microsoft.com/office/powerpoint/2010/main" val="2310138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21-June 22</a:t>
            </a:r>
          </a:p>
        </p:txBody>
      </p:sp>
      <p:pic>
        <p:nvPicPr>
          <p:cNvPr id="3" name="EURUSD_ImageALLOC">
            <a:extLst>
              <a:ext uri="{FF2B5EF4-FFF2-40B4-BE49-F238E27FC236}">
                <a16:creationId xmlns:a16="http://schemas.microsoft.com/office/drawing/2014/main" id="{081F2896-D087-384B-B254-5A33CA67AAF2}"/>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3AEC4DB1-6AB8-7380-5422-7AB608544059}"/>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1732217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FY July 22-June 23</a:t>
            </a:r>
          </a:p>
        </p:txBody>
      </p:sp>
      <p:pic>
        <p:nvPicPr>
          <p:cNvPr id="5" name="Image 4">
            <a:extLst>
              <a:ext uri="{FF2B5EF4-FFF2-40B4-BE49-F238E27FC236}">
                <a16:creationId xmlns:a16="http://schemas.microsoft.com/office/drawing/2014/main" id="{D8E14FEE-FB49-90EE-99B4-06851B340528}"/>
              </a:ext>
            </a:extLst>
          </p:cNvPr>
          <p:cNvPicPr preferRelativeResize="0">
            <a:picLocks/>
          </p:cNvPicPr>
          <p:nvPr/>
        </p:nvPicPr>
        <p:blipFill>
          <a:blip r:embed="rId2"/>
          <a:stretch>
            <a:fillRect/>
          </a:stretch>
        </p:blipFill>
        <p:spPr>
          <a:xfrm>
            <a:off x="4749800" y="2349500"/>
            <a:ext cx="4201200" cy="3571200"/>
          </a:xfrm>
          <a:prstGeom prst="rect">
            <a:avLst/>
          </a:prstGeom>
        </p:spPr>
      </p:pic>
      <p:pic>
        <p:nvPicPr>
          <p:cNvPr id="6" name="Image 5">
            <a:extLst>
              <a:ext uri="{FF2B5EF4-FFF2-40B4-BE49-F238E27FC236}">
                <a16:creationId xmlns:a16="http://schemas.microsoft.com/office/drawing/2014/main" id="{FCE80E38-A9C6-5002-BB2D-1E8EA3F38D0B}"/>
              </a:ext>
            </a:extLst>
          </p:cNvPr>
          <p:cNvPicPr preferRelativeResize="0">
            <a:picLocks/>
          </p:cNvPicPr>
          <p:nvPr/>
        </p:nvPicPr>
        <p:blipFill>
          <a:blip r:embed="rId3"/>
          <a:stretch>
            <a:fillRect/>
          </a:stretch>
        </p:blipFill>
        <p:spPr>
          <a:xfrm>
            <a:off x="235545" y="2349500"/>
            <a:ext cx="4201200" cy="3571200"/>
          </a:xfrm>
          <a:prstGeom prst="rect">
            <a:avLst/>
          </a:prstGeom>
        </p:spPr>
      </p:pic>
    </p:spTree>
    <p:extLst>
      <p:ext uri="{BB962C8B-B14F-4D97-AF65-F5344CB8AC3E}">
        <p14:creationId xmlns:p14="http://schemas.microsoft.com/office/powerpoint/2010/main" val="2630502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99ECAE91-4177-C16D-D265-9BFBB9B77353}"/>
              </a:ext>
            </a:extLst>
          </p:cNvPr>
          <p:cNvPicPr>
            <a:picLocks noChangeAspect="1"/>
          </p:cNvPicPr>
          <p:nvPr/>
        </p:nvPicPr>
        <p:blipFill>
          <a:blip r:embed="rId2"/>
          <a:stretch>
            <a:fillRect/>
          </a:stretch>
        </p:blipFill>
        <p:spPr>
          <a:xfrm>
            <a:off x="236237" y="2348808"/>
            <a:ext cx="4200508" cy="3572566"/>
          </a:xfrm>
          <a:prstGeom prst="rect">
            <a:avLst/>
          </a:prstGeom>
        </p:spPr>
      </p:pic>
      <p:pic>
        <p:nvPicPr>
          <p:cNvPr id="6" name="Image 5">
            <a:extLst>
              <a:ext uri="{FF2B5EF4-FFF2-40B4-BE49-F238E27FC236}">
                <a16:creationId xmlns:a16="http://schemas.microsoft.com/office/drawing/2014/main" id="{B2EFBADB-5B7A-D465-B614-8F2A65B3267F}"/>
              </a:ext>
            </a:extLst>
          </p:cNvPr>
          <p:cNvPicPr>
            <a:picLocks noChangeAspect="1"/>
          </p:cNvPicPr>
          <p:nvPr/>
        </p:nvPicPr>
        <p:blipFill>
          <a:blip r:embed="rId3"/>
          <a:stretch>
            <a:fillRect/>
          </a:stretch>
        </p:blipFill>
        <p:spPr>
          <a:xfrm>
            <a:off x="4749800" y="2349500"/>
            <a:ext cx="4210050" cy="3571874"/>
          </a:xfrm>
          <a:prstGeom prst="rect">
            <a:avLst/>
          </a:prstGeom>
        </p:spPr>
      </p:pic>
      <p:sp>
        <p:nvSpPr>
          <p:cNvPr id="2" name="Title"/>
          <p:cNvSpPr>
            <a:spLocks noGrp="1"/>
          </p:cNvSpPr>
          <p:nvPr>
            <p:ph type="title"/>
          </p:nvPr>
        </p:nvSpPr>
        <p:spPr/>
        <p:txBody>
          <a:bodyPr/>
          <a:lstStyle/>
          <a:p>
            <a:r>
              <a:rPr lang="en-US"/>
              <a:t>EURUSD - FY July 23-June 24</a:t>
            </a:r>
          </a:p>
        </p:txBody>
      </p:sp>
    </p:spTree>
    <p:extLst>
      <p:ext uri="{BB962C8B-B14F-4D97-AF65-F5344CB8AC3E}">
        <p14:creationId xmlns:p14="http://schemas.microsoft.com/office/powerpoint/2010/main" val="32509242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a:solidFill>
                  <a:srgbClr val="302421"/>
                </a:solidFill>
                <a:latin typeface="Calibri" pitchFamily="34" charset="0"/>
                <a:cs typeface="Calibri" pitchFamily="34" charset="0"/>
              </a:rPr>
              <a:t>1214 Vernier </a:t>
            </a:r>
            <a:r>
              <a:rPr lang="fr-FR" kern="0" dirty="0">
                <a:solidFill>
                  <a:srgbClr val="302421"/>
                </a:solidFill>
                <a:latin typeface="Calibri" pitchFamily="34" charset="0"/>
                <a:cs typeface="Calibri" pitchFamily="34" charset="0"/>
              </a:rPr>
              <a:t>-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965A09F-E288-4EA3-B3B6-3A8C671E0CF1}"/>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2DAC815-686E-8185-5AC1-668C4170346F}"/>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85CB42F-FAB0-2C73-4F80-C7A4A7908211}"/>
              </a:ext>
            </a:extLst>
          </p:cNvPr>
          <p:cNvPicPr>
            <a:picLocks noChangeAspect="1"/>
          </p:cNvPicPr>
          <p:nvPr/>
        </p:nvPicPr>
        <p:blipFill>
          <a:blip r:embed="rId2"/>
          <a:stretch>
            <a:fillRect/>
          </a:stretch>
        </p:blipFill>
        <p:spPr>
          <a:xfrm>
            <a:off x="317500" y="1143000"/>
            <a:ext cx="6451469" cy="1905000"/>
          </a:xfrm>
          <a:prstGeom prst="rect">
            <a:avLst/>
          </a:prstGeom>
        </p:spPr>
      </p:pic>
      <p:pic>
        <p:nvPicPr>
          <p:cNvPr id="7" name="Image 6">
            <a:extLst>
              <a:ext uri="{FF2B5EF4-FFF2-40B4-BE49-F238E27FC236}">
                <a16:creationId xmlns:a16="http://schemas.microsoft.com/office/drawing/2014/main" id="{5FD7D909-5B89-9339-3647-77A24FA433F3}"/>
              </a:ext>
            </a:extLst>
          </p:cNvPr>
          <p:cNvPicPr>
            <a:picLocks noChangeAspect="1"/>
          </p:cNvPicPr>
          <p:nvPr/>
        </p:nvPicPr>
        <p:blipFill>
          <a:blip r:embed="rId3"/>
          <a:stretch>
            <a:fillRect/>
          </a:stretch>
        </p:blipFill>
        <p:spPr>
          <a:xfrm>
            <a:off x="3429000" y="3175000"/>
            <a:ext cx="5239941" cy="3429000"/>
          </a:xfrm>
          <a:prstGeom prst="rect">
            <a:avLst/>
          </a:prstGeom>
        </p:spPr>
      </p:pic>
    </p:spTree>
    <p:extLst>
      <p:ext uri="{BB962C8B-B14F-4D97-AF65-F5344CB8AC3E}">
        <p14:creationId xmlns:p14="http://schemas.microsoft.com/office/powerpoint/2010/main" val="405535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id="{65E8D0BB-746E-5C33-1D51-D083F571B63B}"/>
              </a:ext>
            </a:extLst>
          </p:cNvPr>
          <p:cNvPicPr>
            <a:picLocks noChangeAspect="1"/>
          </p:cNvPicPr>
          <p:nvPr/>
        </p:nvPicPr>
        <p:blipFill>
          <a:blip r:embed="rId2"/>
          <a:stretch>
            <a:fillRect/>
          </a:stretch>
        </p:blipFill>
        <p:spPr>
          <a:xfrm>
            <a:off x="4445000" y="1270000"/>
            <a:ext cx="3959918" cy="1651000"/>
          </a:xfrm>
          <a:prstGeom prst="rect">
            <a:avLst/>
          </a:prstGeom>
        </p:spPr>
      </p:pic>
      <p:pic>
        <p:nvPicPr>
          <p:cNvPr id="5" name="Image 4">
            <a:extLst>
              <a:ext uri="{FF2B5EF4-FFF2-40B4-BE49-F238E27FC236}">
                <a16:creationId xmlns:a16="http://schemas.microsoft.com/office/drawing/2014/main" id="{DB0B9018-442C-6E75-1BA5-7A5DA76778DC}"/>
              </a:ext>
            </a:extLst>
          </p:cNvPr>
          <p:cNvPicPr>
            <a:picLocks noChangeAspect="1"/>
          </p:cNvPicPr>
          <p:nvPr/>
        </p:nvPicPr>
        <p:blipFill>
          <a:blip r:embed="rId3"/>
          <a:stretch>
            <a:fillRect/>
          </a:stretch>
        </p:blipFill>
        <p:spPr>
          <a:xfrm>
            <a:off x="4445000" y="3175000"/>
            <a:ext cx="3947503" cy="1651000"/>
          </a:xfrm>
          <a:prstGeom prst="rect">
            <a:avLst/>
          </a:prstGeom>
        </p:spPr>
      </p:pic>
      <p:pic>
        <p:nvPicPr>
          <p:cNvPr id="6" name="Image 5">
            <a:extLst>
              <a:ext uri="{FF2B5EF4-FFF2-40B4-BE49-F238E27FC236}">
                <a16:creationId xmlns:a16="http://schemas.microsoft.com/office/drawing/2014/main" id="{680FDBF0-EE50-7BE0-07C7-3E297EA8E098}"/>
              </a:ext>
            </a:extLst>
          </p:cNvPr>
          <p:cNvPicPr>
            <a:picLocks noChangeAspect="1"/>
          </p:cNvPicPr>
          <p:nvPr/>
        </p:nvPicPr>
        <p:blipFill>
          <a:blip r:embed="rId4"/>
          <a:stretch>
            <a:fillRect/>
          </a:stretch>
        </p:blipFill>
        <p:spPr>
          <a:xfrm>
            <a:off x="4445000" y="5080000"/>
            <a:ext cx="3914168" cy="1651000"/>
          </a:xfrm>
          <a:prstGeom prst="rect">
            <a:avLst/>
          </a:prstGeom>
        </p:spPr>
      </p:pic>
    </p:spTree>
    <p:extLst>
      <p:ext uri="{BB962C8B-B14F-4D97-AF65-F5344CB8AC3E}">
        <p14:creationId xmlns:p14="http://schemas.microsoft.com/office/powerpoint/2010/main" val="3695289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653E8B94-02A2-D986-C946-8FB6070083B9}"/>
              </a:ext>
            </a:extLst>
          </p:cNvPr>
          <p:cNvPicPr>
            <a:picLocks noChangeAspect="1"/>
          </p:cNvPicPr>
          <p:nvPr/>
        </p:nvPicPr>
        <p:blipFill>
          <a:blip r:embed="rId2"/>
          <a:stretch>
            <a:fillRect/>
          </a:stretch>
        </p:blipFill>
        <p:spPr>
          <a:xfrm>
            <a:off x="254000" y="2540000"/>
            <a:ext cx="8636000" cy="4124344"/>
          </a:xfrm>
          <a:prstGeom prst="rect">
            <a:avLst/>
          </a:prstGeom>
        </p:spPr>
      </p:pic>
    </p:spTree>
    <p:extLst>
      <p:ext uri="{BB962C8B-B14F-4D97-AF65-F5344CB8AC3E}">
        <p14:creationId xmlns:p14="http://schemas.microsoft.com/office/powerpoint/2010/main" val="1008631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683</Words>
  <Application>Microsoft Office PowerPoint</Application>
  <PresentationFormat>Affichage à l'écran (4:3)</PresentationFormat>
  <Paragraphs>69</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MTM Analysis CCY/Volume effect (Graph)</vt:lpstr>
      <vt:lpstr>MTM Analysis CCY/Volume effect (Table)</vt:lpstr>
      <vt:lpstr> </vt:lpstr>
      <vt:lpstr>EURUSD - Historical &amp; Planned</vt:lpstr>
      <vt:lpstr>EURUSD - Synthesis</vt:lpstr>
      <vt:lpstr>EURUSD - FY July 21-June 22</vt:lpstr>
      <vt:lpstr>EURUSD - FY July 22-June 23</vt:lpstr>
      <vt:lpstr>EURUSD - FY July 23-June 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697</cp:revision>
  <cp:lastPrinted>2012-02-01T10:00:25Z</cp:lastPrinted>
  <dcterms:created xsi:type="dcterms:W3CDTF">2010-04-23T15:09:35Z</dcterms:created>
  <dcterms:modified xsi:type="dcterms:W3CDTF">2023-12-04T12:59:41Z</dcterms:modified>
</cp:coreProperties>
</file>