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398" r:id="rId15"/>
    <p:sldId id="399"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06/09/2024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7" name="Picture 8"/>
          <p:cNvPicPr>
            <a:picLocks noChangeAspect="1" noChangeArrowheads="1"/>
          </p:cNvPicPr>
          <p:nvPr userDrawn="1"/>
        </p:nvPicPr>
        <p:blipFill>
          <a:blip r:embed="rId3"/>
          <a:srcRect/>
          <a:stretch/>
        </p:blipFill>
        <p:spPr bwMode="auto">
          <a:xfrm>
            <a:off x="3656070" y="2714625"/>
            <a:ext cx="183186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9/6/2024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9/6/2024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pic>
        <p:nvPicPr>
          <p:cNvPr id="9" name="Picture 2"/>
          <p:cNvPicPr>
            <a:picLocks noChangeAspect="1" noChangeArrowheads="1"/>
          </p:cNvPicPr>
          <p:nvPr userDrawn="1"/>
        </p:nvPicPr>
        <p:blipFill>
          <a:blip r:embed="rId3"/>
          <a:srcRect/>
          <a:stretch/>
        </p:blipFill>
        <p:spPr bwMode="auto">
          <a:xfrm>
            <a:off x="7123725" y="293688"/>
            <a:ext cx="1660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9/6/2024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9/6/2024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9/6/2024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9/6/2024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9/6/2024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9/6/2024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9/6/2024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31.08.2024</a:t>
            </a:r>
          </a:p>
        </p:txBody>
      </p:sp>
      <p:sp>
        <p:nvSpPr>
          <p:cNvPr id="7" name="Rectangle 4"/>
          <p:cNvSpPr>
            <a:spLocks noChangeArrowheads="1"/>
          </p:cNvSpPr>
          <p:nvPr/>
        </p:nvSpPr>
        <p:spPr bwMode="auto">
          <a:xfrm>
            <a:off x="1789113" y="6057781"/>
            <a:ext cx="59166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a:t>
            </a:r>
          </a:p>
          <a:p>
            <a:pPr marL="342900" indent="-342900" algn="ctr" defTabSz="914400">
              <a:spcBef>
                <a:spcPct val="20000"/>
              </a:spcBef>
            </a:pPr>
            <a:r>
              <a:rPr lang="fr-FR" sz="1000" i="1" dirty="0">
                <a:solidFill>
                  <a:srgbClr val="302421"/>
                </a:solidFill>
                <a:latin typeface="Calibri" pitchFamily="34" charset="0"/>
              </a:rPr>
              <a:t>Indépendant Financial </a:t>
            </a:r>
            <a:r>
              <a:rPr lang="fr-FR" sz="1000" i="1" dirty="0" err="1">
                <a:solidFill>
                  <a:srgbClr val="302421"/>
                </a:solidFill>
                <a:latin typeface="Calibri" pitchFamily="34" charset="0"/>
              </a:rPr>
              <a:t>Advisor</a:t>
            </a:r>
            <a:endParaRPr lang="fr-FR" sz="1000" i="1" dirty="0">
              <a:solidFill>
                <a:srgbClr val="302421"/>
              </a:solidFill>
              <a:latin typeface="Calibri" pitchFamily="34" charset="0"/>
            </a:endParaRPr>
          </a:p>
          <a:p>
            <a:pPr marL="342900" indent="-342900" algn="ctr" defTabSz="914400">
              <a:spcBef>
                <a:spcPct val="20000"/>
              </a:spcBef>
            </a:pPr>
            <a:r>
              <a:rPr lang="fr-FR" sz="1000" i="1" dirty="0" err="1">
                <a:solidFill>
                  <a:srgbClr val="302421"/>
                </a:solidFill>
                <a:latin typeface="Calibri" pitchFamily="34" charset="0"/>
              </a:rPr>
              <a:t>Member</a:t>
            </a:r>
            <a:r>
              <a:rPr lang="fr-FR" sz="1000" i="1" dirty="0">
                <a:solidFill>
                  <a:srgbClr val="302421"/>
                </a:solidFill>
                <a:latin typeface="Calibri" pitchFamily="34" charset="0"/>
              </a:rPr>
              <a:t> of the ANACOFI CIF - Association  </a:t>
            </a:r>
            <a:r>
              <a:rPr lang="fr-FR" sz="1000" i="1" dirty="0" err="1">
                <a:solidFill>
                  <a:srgbClr val="302421"/>
                </a:solidFill>
                <a:latin typeface="Calibri" pitchFamily="34" charset="0"/>
              </a:rPr>
              <a:t>recognized</a:t>
            </a:r>
            <a:r>
              <a:rPr lang="fr-FR" sz="1000" i="1" dirty="0">
                <a:solidFill>
                  <a:srgbClr val="302421"/>
                </a:solidFill>
                <a:latin typeface="Calibri" pitchFamily="34" charset="0"/>
              </a:rPr>
              <a:t> by  the AMF  (French </a:t>
            </a:r>
            <a:r>
              <a:rPr lang="fr-FR" sz="1000" i="1" dirty="0" err="1">
                <a:solidFill>
                  <a:srgbClr val="302421"/>
                </a:solidFill>
                <a:latin typeface="Calibri" pitchFamily="34" charset="0"/>
              </a:rPr>
              <a:t>Market</a:t>
            </a:r>
            <a:r>
              <a:rPr lang="fr-FR" sz="1000" i="1" dirty="0">
                <a:solidFill>
                  <a:srgbClr val="302421"/>
                </a:solidFill>
                <a:latin typeface="Calibri" pitchFamily="34" charset="0"/>
              </a:rPr>
              <a:t> </a:t>
            </a:r>
            <a:r>
              <a:rPr lang="fr-FR" sz="1000" i="1" dirty="0" err="1">
                <a:solidFill>
                  <a:srgbClr val="302421"/>
                </a:solidFill>
                <a:latin typeface="Calibri" pitchFamily="34" charset="0"/>
              </a:rPr>
              <a:t>Authority</a:t>
            </a:r>
            <a:r>
              <a:rPr lang="fr-FR" sz="1000" i="1" dirty="0">
                <a:solidFill>
                  <a:srgbClr val="302421"/>
                </a:solidFill>
                <a:latin typeface="Calibri" pitchFamily="34" charset="0"/>
              </a:rPr>
              <a:t>)</a:t>
            </a:r>
          </a:p>
          <a:p>
            <a:pPr marL="342900" indent="-342900" algn="ctr" defTabSz="914400">
              <a:spcBef>
                <a:spcPct val="20000"/>
              </a:spcBef>
            </a:pPr>
            <a:r>
              <a:rPr lang="fr-FR" sz="1000" i="1" dirty="0">
                <a:solidFill>
                  <a:srgbClr val="302421"/>
                </a:solidFill>
                <a:latin typeface="Calibri" pitchFamily="34" charset="0"/>
              </a:rPr>
              <a:t>ORIAS N° 13000716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22-June 23</a:t>
            </a:r>
          </a:p>
        </p:txBody>
      </p:sp>
      <p:pic>
        <p:nvPicPr>
          <p:cNvPr id="3" name="EURUSD_ImageALLOC">
            <a:extLst>
              <a:ext uri="{FF2B5EF4-FFF2-40B4-BE49-F238E27FC236}">
                <a16:creationId xmlns:a16="http://schemas.microsoft.com/office/drawing/2014/main" id="{0603947F-D987-2518-A55F-AD26D1554E7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7EC72469-9C57-0C64-39EC-EAECDF7063B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49350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23-June 24</a:t>
            </a:r>
          </a:p>
        </p:txBody>
      </p:sp>
      <p:pic>
        <p:nvPicPr>
          <p:cNvPr id="3" name="EURUSD_ImageALLOC">
            <a:extLst>
              <a:ext uri="{FF2B5EF4-FFF2-40B4-BE49-F238E27FC236}">
                <a16:creationId xmlns:a16="http://schemas.microsoft.com/office/drawing/2014/main" id="{44538B3E-B1B5-3BCB-FF39-CB55A228B42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A2AE1112-03C2-607A-62F6-4EFA4492357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07977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24-June 25</a:t>
            </a:r>
          </a:p>
        </p:txBody>
      </p:sp>
      <p:pic>
        <p:nvPicPr>
          <p:cNvPr id="3" name="EURUSD_ImageALLOC">
            <a:extLst>
              <a:ext uri="{FF2B5EF4-FFF2-40B4-BE49-F238E27FC236}">
                <a16:creationId xmlns:a16="http://schemas.microsoft.com/office/drawing/2014/main" id="{DE89A5C7-5A36-9222-12A1-93A8A5C50C1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67FA324C-D6DE-13BB-9993-3963E370AE7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64422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a:solidFill>
                  <a:srgbClr val="302421"/>
                </a:solidFill>
                <a:latin typeface="Calibri" pitchFamily="34" charset="0"/>
                <a:cs typeface="Calibri" pitchFamily="34" charset="0"/>
              </a:rPr>
              <a:t>1214 Vernier </a:t>
            </a:r>
            <a:r>
              <a:rPr lang="fr-FR" kern="0" dirty="0">
                <a:solidFill>
                  <a:srgbClr val="302421"/>
                </a:solidFill>
                <a:latin typeface="Calibri" pitchFamily="34" charset="0"/>
                <a:cs typeface="Calibri" pitchFamily="34" charset="0"/>
              </a:rPr>
              <a:t>-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F75FDC5-6FD8-EE26-8759-F7E3CAED0477}"/>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DC87D1B-2181-B46A-1511-3A85F7AE7E69}"/>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8847529F-20D6-B6B8-F8DA-EBE34E99F160}"/>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134523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DA55549F-1A4B-2B59-D2C6-84CA1EC9B4EC}"/>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851556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21-June 22</a:t>
            </a:r>
          </a:p>
        </p:txBody>
      </p:sp>
      <p:pic>
        <p:nvPicPr>
          <p:cNvPr id="3" name="EURUSD_ImageALLOC">
            <a:extLst>
              <a:ext uri="{FF2B5EF4-FFF2-40B4-BE49-F238E27FC236}">
                <a16:creationId xmlns:a16="http://schemas.microsoft.com/office/drawing/2014/main" id="{8DBC8B6B-1EF6-02E2-D1FA-2C0132E0800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9174D36C-9354-F97F-CFFE-AA550EAF995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06348369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653</Words>
  <Application>Microsoft Office PowerPoint</Application>
  <PresentationFormat>On-screen Show (4:3)</PresentationFormat>
  <Paragraphs>66</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FY July 21-June 22</vt:lpstr>
      <vt:lpstr>EURUSD - FY July 22-June 23</vt:lpstr>
      <vt:lpstr>EURUSD - FY July 23-June 24</vt:lpstr>
      <vt:lpstr>EURUSD - FY July 24-June 25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694</cp:revision>
  <cp:lastPrinted>2012-02-01T10:00:25Z</cp:lastPrinted>
  <dcterms:created xsi:type="dcterms:W3CDTF">2010-04-23T15:09:35Z</dcterms:created>
  <dcterms:modified xsi:type="dcterms:W3CDTF">2024-09-06T06:59:54Z</dcterms:modified>
</cp:coreProperties>
</file>