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Lst>
  <p:notesMasterIdLst>
    <p:notesMasterId r:id="rId37"/>
  </p:notesMasterIdLst>
  <p:handoutMasterIdLst>
    <p:handoutMasterId r:id="rId38"/>
  </p:handoutMasterIdLst>
  <p:sldIdLst>
    <p:sldId id="256" r:id="rId2"/>
    <p:sldId id="343" r:id="rId3"/>
    <p:sldId id="322" r:id="rId4"/>
    <p:sldId id="336" r:id="rId5"/>
    <p:sldId id="324" r:id="rId6"/>
    <p:sldId id="340" r:id="rId7"/>
    <p:sldId id="325" r:id="rId8"/>
    <p:sldId id="326" r:id="rId9"/>
    <p:sldId id="327" r:id="rId10"/>
    <p:sldId id="341" r:id="rId11"/>
    <p:sldId id="357" r:id="rId12"/>
    <p:sldId id="356" r:id="rId13"/>
    <p:sldId id="345" r:id="rId14"/>
    <p:sldId id="346" r:id="rId15"/>
    <p:sldId id="358" r:id="rId16"/>
    <p:sldId id="329" r:id="rId17"/>
    <p:sldId id="337" r:id="rId18"/>
    <p:sldId id="330" r:id="rId19"/>
    <p:sldId id="331" r:id="rId20"/>
    <p:sldId id="333" r:id="rId21"/>
    <p:sldId id="332" r:id="rId22"/>
    <p:sldId id="339" r:id="rId23"/>
    <p:sldId id="334" r:id="rId24"/>
    <p:sldId id="335" r:id="rId25"/>
    <p:sldId id="323" r:id="rId26"/>
    <p:sldId id="347" r:id="rId27"/>
    <p:sldId id="348" r:id="rId28"/>
    <p:sldId id="349" r:id="rId29"/>
    <p:sldId id="350" r:id="rId30"/>
    <p:sldId id="351" r:id="rId31"/>
    <p:sldId id="352" r:id="rId32"/>
    <p:sldId id="353" r:id="rId33"/>
    <p:sldId id="354" r:id="rId34"/>
    <p:sldId id="355" r:id="rId35"/>
    <p:sldId id="302" r:id="rId36"/>
  </p:sldIdLst>
  <p:sldSz cx="9144000" cy="6858000" type="screen4x3"/>
  <p:notesSz cx="6662738" cy="9926638"/>
  <p:defaultTextStyle>
    <a:defPPr>
      <a:defRPr lang="en-US"/>
    </a:defPPr>
    <a:lvl1pPr algn="l" defTabSz="457200"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defTabSz="457200"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defTabSz="457200"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defTabSz="457200"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defTabSz="457200"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guide id="3" orient="horz" pos="1014">
          <p15:clr>
            <a:srgbClr val="A4A3A4"/>
          </p15:clr>
        </p15:guide>
        <p15:guide id="4" orient="horz" pos="3660">
          <p15:clr>
            <a:srgbClr val="A4A3A4"/>
          </p15:clr>
        </p15:guide>
        <p15:guide id="5" orient="horz" pos="732">
          <p15:clr>
            <a:srgbClr val="A4A3A4"/>
          </p15:clr>
        </p15:guide>
        <p15:guide id="6" orient="horz" pos="4266">
          <p15:clr>
            <a:srgbClr val="A4A3A4"/>
          </p15:clr>
        </p15:guide>
        <p15:guide id="7" pos="324">
          <p15:clr>
            <a:srgbClr val="A4A3A4"/>
          </p15:clr>
        </p15:guide>
        <p15:guide id="8" pos="5442">
          <p15:clr>
            <a:srgbClr val="A4A3A4"/>
          </p15:clr>
        </p15:guide>
        <p15:guide id="9" pos="1362">
          <p15:clr>
            <a:srgbClr val="A4A3A4"/>
          </p15:clr>
        </p15:guide>
        <p15:guide id="10" pos="443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51B0"/>
    <a:srgbClr val="FC402C"/>
    <a:srgbClr val="510901"/>
    <a:srgbClr val="663228"/>
    <a:srgbClr val="F0F1EF"/>
    <a:srgbClr val="3024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71" autoAdjust="0"/>
    <p:restoredTop sz="94705" autoAdjust="0"/>
  </p:normalViewPr>
  <p:slideViewPr>
    <p:cSldViewPr snapToGrid="0" snapToObjects="1">
      <p:cViewPr varScale="1">
        <p:scale>
          <a:sx n="65" d="100"/>
          <a:sy n="65" d="100"/>
        </p:scale>
        <p:origin x="-1548" y="-108"/>
      </p:cViewPr>
      <p:guideLst>
        <p:guide orient="horz" pos="2160"/>
        <p:guide orient="horz" pos="1014"/>
        <p:guide orient="horz" pos="3660"/>
        <p:guide orient="horz" pos="732"/>
        <p:guide orient="horz" pos="4266"/>
        <p:guide pos="2880"/>
        <p:guide pos="324"/>
        <p:guide pos="5442"/>
        <p:guide pos="1362"/>
        <p:guide pos="4434"/>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7663"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773488" y="0"/>
            <a:ext cx="2887662" cy="496888"/>
          </a:xfrm>
          <a:prstGeom prst="rect">
            <a:avLst/>
          </a:prstGeom>
        </p:spPr>
        <p:txBody>
          <a:bodyPr vert="horz" lIns="91440" tIns="45720" rIns="91440" bIns="45720" rtlCol="0"/>
          <a:lstStyle>
            <a:lvl1pPr algn="r">
              <a:defRPr sz="1200"/>
            </a:lvl1pPr>
          </a:lstStyle>
          <a:p>
            <a:fld id="{E685EBA3-7656-410B-8862-00C2CE0B962C}" type="datetimeFigureOut">
              <a:rPr lang="fr-FR" smtClean="0"/>
              <a:t>06/07/2015</a:t>
            </a:fld>
            <a:endParaRPr lang="fr-FR"/>
          </a:p>
        </p:txBody>
      </p:sp>
      <p:sp>
        <p:nvSpPr>
          <p:cNvPr id="4" name="Espace réservé du pied de page 3"/>
          <p:cNvSpPr>
            <a:spLocks noGrp="1"/>
          </p:cNvSpPr>
          <p:nvPr>
            <p:ph type="ftr" sz="quarter" idx="2"/>
          </p:nvPr>
        </p:nvSpPr>
        <p:spPr>
          <a:xfrm>
            <a:off x="0" y="9428163"/>
            <a:ext cx="2887663" cy="4968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773488" y="9428163"/>
            <a:ext cx="2887662" cy="496887"/>
          </a:xfrm>
          <a:prstGeom prst="rect">
            <a:avLst/>
          </a:prstGeom>
        </p:spPr>
        <p:txBody>
          <a:bodyPr vert="horz" lIns="91440" tIns="45720" rIns="91440" bIns="45720" rtlCol="0" anchor="b"/>
          <a:lstStyle>
            <a:lvl1pPr algn="r">
              <a:defRPr sz="1200"/>
            </a:lvl1pPr>
          </a:lstStyle>
          <a:p>
            <a:fld id="{26458FBE-B044-4159-9E82-ADCFAA02DF4D}" type="slidenum">
              <a:rPr lang="fr-FR" smtClean="0"/>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887385" cy="495793"/>
          </a:xfrm>
          <a:prstGeom prst="rect">
            <a:avLst/>
          </a:prstGeom>
        </p:spPr>
        <p:txBody>
          <a:bodyPr vert="horz" lIns="133247" tIns="66625" rIns="133247" bIns="66625"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772374" y="1"/>
            <a:ext cx="2887385" cy="495793"/>
          </a:xfrm>
          <a:prstGeom prst="rect">
            <a:avLst/>
          </a:prstGeom>
        </p:spPr>
        <p:txBody>
          <a:bodyPr vert="horz" lIns="133247" tIns="66625" rIns="133247" bIns="66625" rtlCol="0"/>
          <a:lstStyle>
            <a:lvl1pPr algn="r" fontAlgn="auto">
              <a:spcBef>
                <a:spcPts val="0"/>
              </a:spcBef>
              <a:spcAft>
                <a:spcPts val="0"/>
              </a:spcAft>
              <a:defRPr sz="1800">
                <a:latin typeface="+mn-lt"/>
              </a:defRPr>
            </a:lvl1pPr>
          </a:lstStyle>
          <a:p>
            <a:pPr>
              <a:defRPr/>
            </a:pPr>
            <a:fld id="{B1DEB726-D5D0-45E6-9EE7-361BE1323762}" type="datetimeFigureOut">
              <a:rPr lang="fr-FR"/>
              <a:pPr>
                <a:defRPr/>
              </a:pPr>
              <a:t>06/07/2015</a:t>
            </a:fld>
            <a:endParaRPr lang="fr-FR" dirty="0"/>
          </a:p>
        </p:txBody>
      </p:sp>
      <p:sp>
        <p:nvSpPr>
          <p:cNvPr id="4" name="Espace réservé de l'image des diapositives 3"/>
          <p:cNvSpPr>
            <a:spLocks noGrp="1" noRot="1" noChangeAspect="1"/>
          </p:cNvSpPr>
          <p:nvPr>
            <p:ph type="sldImg" idx="2"/>
          </p:nvPr>
        </p:nvSpPr>
        <p:spPr>
          <a:xfrm>
            <a:off x="850900" y="744538"/>
            <a:ext cx="4960938" cy="3721100"/>
          </a:xfrm>
          <a:prstGeom prst="rect">
            <a:avLst/>
          </a:prstGeom>
          <a:noFill/>
          <a:ln w="12700">
            <a:solidFill>
              <a:prstClr val="black"/>
            </a:solidFill>
          </a:ln>
        </p:spPr>
        <p:txBody>
          <a:bodyPr vert="horz" lIns="133247" tIns="66625" rIns="133247" bIns="66625" rtlCol="0" anchor="ctr"/>
          <a:lstStyle/>
          <a:p>
            <a:pPr lvl="0"/>
            <a:endParaRPr lang="fr-FR" noProof="0" dirty="0"/>
          </a:p>
        </p:txBody>
      </p:sp>
      <p:sp>
        <p:nvSpPr>
          <p:cNvPr id="5" name="Espace réservé des commentaires 4"/>
          <p:cNvSpPr>
            <a:spLocks noGrp="1"/>
          </p:cNvSpPr>
          <p:nvPr>
            <p:ph type="body" sz="quarter" idx="3"/>
          </p:nvPr>
        </p:nvSpPr>
        <p:spPr>
          <a:xfrm>
            <a:off x="665977" y="4714653"/>
            <a:ext cx="5330786" cy="4466756"/>
          </a:xfrm>
          <a:prstGeom prst="rect">
            <a:avLst/>
          </a:prstGeom>
        </p:spPr>
        <p:txBody>
          <a:bodyPr vert="horz" lIns="133247" tIns="66625" rIns="133247" bIns="66625"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29305"/>
            <a:ext cx="2887385" cy="494254"/>
          </a:xfrm>
          <a:prstGeom prst="rect">
            <a:avLst/>
          </a:prstGeom>
        </p:spPr>
        <p:txBody>
          <a:bodyPr vert="horz" lIns="133247" tIns="66625" rIns="133247" bIns="66625"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772374" y="9429305"/>
            <a:ext cx="2887385" cy="494254"/>
          </a:xfrm>
          <a:prstGeom prst="rect">
            <a:avLst/>
          </a:prstGeom>
        </p:spPr>
        <p:txBody>
          <a:bodyPr vert="horz" wrap="square" lIns="133247" tIns="66625" rIns="133247" bIns="66625" numCol="1" anchor="b" anchorCtr="0" compatLnSpc="1">
            <a:prstTxWarp prst="textNoShape">
              <a:avLst/>
            </a:prstTxWarp>
          </a:bodyPr>
          <a:lstStyle>
            <a:lvl1pPr algn="r">
              <a:defRPr sz="1800">
                <a:latin typeface="Calibri" panose="020F0502020204030204" pitchFamily="34" charset="0"/>
              </a:defRPr>
            </a:lvl1pPr>
          </a:lstStyle>
          <a:p>
            <a:fld id="{524120FD-1526-478D-A650-AD25004C6BB2}" type="slidenum">
              <a:rPr lang="fr-FR" altLang="fr-FR"/>
              <a:pPr/>
              <a:t>‹N°›</a:t>
            </a:fld>
            <a:endParaRPr lang="fr-FR" altLang="fr-FR"/>
          </a:p>
        </p:txBody>
      </p:sp>
    </p:spTree>
    <p:extLst>
      <p:ext uri="{BB962C8B-B14F-4D97-AF65-F5344CB8AC3E}">
        <p14:creationId xmlns:p14="http://schemas.microsoft.com/office/powerpoint/2010/main" xmlns="" val="41419064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26.xml"/><Relationship Id="rId2" Type="http://schemas.openxmlformats.org/officeDocument/2006/relationships/notesMaster" Target="../notesMasters/notesMaster1.xml"/><Relationship Id="rId1" Type="http://schemas.openxmlformats.org/officeDocument/2006/relationships/tags" Target="../tags/tag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custDataLst>
              <p:tags r:id="rId1"/>
            </p:custDataLst>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24120FD-1526-478D-A650-AD25004C6BB2}" type="slidenum">
              <a:rPr lang="fr-FR" altLang="fr-FR" smtClean="0"/>
              <a:pPr/>
              <a:t>26</a:t>
            </a:fld>
            <a:endParaRPr lang="fr-FR" altLang="fr-FR"/>
          </a:p>
        </p:txBody>
      </p:sp>
    </p:spTree>
    <p:extLst>
      <p:ext uri="{BB962C8B-B14F-4D97-AF65-F5344CB8AC3E}">
        <p14:creationId xmlns:p14="http://schemas.microsoft.com/office/powerpoint/2010/main" xmlns="" val="31623449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xmlns="" val="0"/>
              </a:ext>
            </a:extLst>
          </a:blip>
          <a:srcRect/>
          <a:stretch>
            <a:fillRect/>
          </a:stretch>
        </p:blipFill>
        <p:spPr bwMode="auto">
          <a:xfrm>
            <a:off x="6445188" y="255249"/>
            <a:ext cx="2497200" cy="7368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 name="Rectangle 5"/>
          <p:cNvSpPr>
            <a:spLocks noChangeArrowheads="1"/>
          </p:cNvSpPr>
          <p:nvPr userDrawn="1"/>
        </p:nvSpPr>
        <p:spPr bwMode="auto">
          <a:xfrm>
            <a:off x="5965793" y="1074877"/>
            <a:ext cx="3056493" cy="202406"/>
          </a:xfrm>
          <a:prstGeom prst="roundRect">
            <a:avLst>
              <a:gd name="adj" fmla="val 16667"/>
            </a:avLst>
          </a:prstGeom>
          <a:noFill/>
          <a:ln w="25400">
            <a:noFill/>
            <a:miter lim="800000"/>
            <a:headEnd/>
            <a:tailEnd/>
          </a:ln>
        </p:spPr>
        <p:txBody>
          <a:bodyPr wrap="none" anchor="ctr"/>
          <a:lstStyle/>
          <a:p>
            <a:pPr algn="ctr" fontAlgn="auto">
              <a:spcBef>
                <a:spcPts val="0"/>
              </a:spcBef>
              <a:spcAft>
                <a:spcPts val="0"/>
              </a:spcAft>
              <a:defRPr/>
            </a:pPr>
            <a:r>
              <a:rPr lang="fr-CH" sz="1400" i="1" dirty="0">
                <a:solidFill>
                  <a:srgbClr val="302421"/>
                </a:solidFill>
                <a:latin typeface="Arial"/>
                <a:cs typeface="Arial"/>
              </a:rPr>
              <a:t>Les marchés financiers en toute sérénité</a:t>
            </a:r>
            <a:endParaRPr lang="fr-FR" sz="1400" i="1" dirty="0">
              <a:solidFill>
                <a:srgbClr val="302421"/>
              </a:solidFill>
              <a:latin typeface="Arial"/>
              <a:cs typeface="Arial"/>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104DD3BE-EAA8-41E9-90E5-09827270ACCB}" type="datetimeFigureOut">
              <a:rPr lang="en-US"/>
              <a:pPr>
                <a:defRPr/>
              </a:pPr>
              <a:t>7/6/2015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fld id="{826CC6A1-94C6-486D-AD10-75DA17B146B8}" type="slidenum">
              <a:rPr lang="en-US" altLang="fr-FR"/>
              <a:pPr/>
              <a:t>‹N°›</a:t>
            </a:fld>
            <a:endParaRPr lang="en-US" altLang="fr-FR"/>
          </a:p>
        </p:txBody>
      </p:sp>
    </p:spTree>
    <p:extLst>
      <p:ext uri="{BB962C8B-B14F-4D97-AF65-F5344CB8AC3E}">
        <p14:creationId xmlns:p14="http://schemas.microsoft.com/office/powerpoint/2010/main" xmlns="" val="1281069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D0147144-9C25-4E06-AA4A-85FCD0F212BC}" type="datetimeFigureOut">
              <a:rPr lang="en-US"/>
              <a:pPr>
                <a:defRPr/>
              </a:pPr>
              <a:t>7/6/2015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95C4889E-50D9-410B-B816-B180C05330EA}" type="slidenum">
              <a:rPr lang="en-US" altLang="fr-FR"/>
              <a:pPr/>
              <a:t>‹N°›</a:t>
            </a:fld>
            <a:endParaRPr lang="en-US" altLang="fr-FR"/>
          </a:p>
        </p:txBody>
      </p:sp>
    </p:spTree>
    <p:extLst>
      <p:ext uri="{BB962C8B-B14F-4D97-AF65-F5344CB8AC3E}">
        <p14:creationId xmlns:p14="http://schemas.microsoft.com/office/powerpoint/2010/main" xmlns="" val="460847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E358CBA3-8E40-4180-9111-F7EE83812CCF}" type="datetimeFigureOut">
              <a:rPr lang="en-US"/>
              <a:pPr>
                <a:defRPr/>
              </a:pPr>
              <a:t>7/6/2015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AB521EAA-1333-4D6E-80E8-C718D58C9B51}" type="slidenum">
              <a:rPr lang="en-US" altLang="fr-FR"/>
              <a:pPr/>
              <a:t>‹N°›</a:t>
            </a:fld>
            <a:endParaRPr lang="en-US" altLang="fr-FR"/>
          </a:p>
        </p:txBody>
      </p:sp>
    </p:spTree>
    <p:extLst>
      <p:ext uri="{BB962C8B-B14F-4D97-AF65-F5344CB8AC3E}">
        <p14:creationId xmlns:p14="http://schemas.microsoft.com/office/powerpoint/2010/main" xmlns="" val="42456752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B1EED65-950B-4C70-9A22-52F4C65C2BDD}" type="datetimeFigureOut">
              <a:rPr lang="en-US"/>
              <a:pPr>
                <a:defRPr/>
              </a:pPr>
              <a:t>7/6/2015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A46C46F1-1E0F-4FFA-A089-3045F61DA361}" type="slidenum">
              <a:rPr lang="en-US" altLang="fr-FR"/>
              <a:pPr/>
              <a:t>‹N°›</a:t>
            </a:fld>
            <a:endParaRPr lang="en-US" altLang="fr-FR"/>
          </a:p>
        </p:txBody>
      </p:sp>
    </p:spTree>
    <p:extLst>
      <p:ext uri="{BB962C8B-B14F-4D97-AF65-F5344CB8AC3E}">
        <p14:creationId xmlns:p14="http://schemas.microsoft.com/office/powerpoint/2010/main" xmlns="" val="16536988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E74C0022-EFD9-4969-9216-F91F82984228}" type="datetimeFigureOut">
              <a:rPr lang="en-US"/>
              <a:pPr>
                <a:defRPr/>
              </a:pPr>
              <a:t>7/6/2015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D180E2F7-228E-4974-8AE1-844B57836B62}" type="slidenum">
              <a:rPr lang="en-US" altLang="fr-FR"/>
              <a:pPr/>
              <a:t>‹N°›</a:t>
            </a:fld>
            <a:endParaRPr lang="en-US" altLang="fr-FR"/>
          </a:p>
        </p:txBody>
      </p:sp>
    </p:spTree>
    <p:extLst>
      <p:ext uri="{BB962C8B-B14F-4D97-AF65-F5344CB8AC3E}">
        <p14:creationId xmlns:p14="http://schemas.microsoft.com/office/powerpoint/2010/main" xmlns="" val="39577234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7551C8B2-3C8D-43F9-BA1F-DF90B5109E7A}" type="datetimeFigureOut">
              <a:rPr lang="en-US"/>
              <a:pPr>
                <a:defRPr/>
              </a:pPr>
              <a:t>7/6/2015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DF6E4649-FDC6-4CE2-A61F-2FF7468860B3}" type="slidenum">
              <a:rPr lang="en-US" altLang="fr-FR"/>
              <a:pPr/>
              <a:t>‹N°›</a:t>
            </a:fld>
            <a:endParaRPr lang="en-US" altLang="fr-FR"/>
          </a:p>
        </p:txBody>
      </p:sp>
    </p:spTree>
    <p:extLst>
      <p:ext uri="{BB962C8B-B14F-4D97-AF65-F5344CB8AC3E}">
        <p14:creationId xmlns:p14="http://schemas.microsoft.com/office/powerpoint/2010/main" xmlns="" val="2706620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959F229B-AB41-4507-A4AB-3695D83CC3B2}" type="datetimeFigureOut">
              <a:rPr lang="en-US"/>
              <a:pPr>
                <a:defRPr/>
              </a:pPr>
              <a:t>7/6/2015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F8139676-90C9-4F55-B3C6-739CA4315B82}" type="slidenum">
              <a:rPr lang="en-US" altLang="fr-FR"/>
              <a:pPr/>
              <a:t>‹N°›</a:t>
            </a:fld>
            <a:endParaRPr lang="en-US" altLang="fr-FR"/>
          </a:p>
        </p:txBody>
      </p:sp>
    </p:spTree>
    <p:extLst>
      <p:ext uri="{BB962C8B-B14F-4D97-AF65-F5344CB8AC3E}">
        <p14:creationId xmlns:p14="http://schemas.microsoft.com/office/powerpoint/2010/main" xmlns="" val="34445980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AEF47CAD-936E-4638-9D49-C2DA6DA197DB}" type="datetimeFigureOut">
              <a:rPr lang="en-US"/>
              <a:pPr>
                <a:defRPr/>
              </a:pPr>
              <a:t>7/6/2015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E87B3DBE-439F-44A4-83FC-09001C337C01}" type="slidenum">
              <a:rPr lang="en-US" altLang="fr-FR"/>
              <a:pPr/>
              <a:t>‹N°›</a:t>
            </a:fld>
            <a:endParaRPr lang="en-US" altLang="fr-FR"/>
          </a:p>
        </p:txBody>
      </p:sp>
    </p:spTree>
    <p:extLst>
      <p:ext uri="{BB962C8B-B14F-4D97-AF65-F5344CB8AC3E}">
        <p14:creationId xmlns:p14="http://schemas.microsoft.com/office/powerpoint/2010/main" xmlns="" val="5985328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154CC278-F868-4557-876B-334A163781B2}" type="datetimeFigureOut">
              <a:rPr lang="en-US"/>
              <a:pPr>
                <a:defRPr/>
              </a:pPr>
              <a:t>7/6/2015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9A896E73-0335-4678-8C0D-38AAE11D5446}" type="slidenum">
              <a:rPr lang="en-US" altLang="fr-FR"/>
              <a:pPr/>
              <a:t>‹N°›</a:t>
            </a:fld>
            <a:endParaRPr lang="en-US" altLang="fr-FR"/>
          </a:p>
        </p:txBody>
      </p:sp>
    </p:spTree>
    <p:extLst>
      <p:ext uri="{BB962C8B-B14F-4D97-AF65-F5344CB8AC3E}">
        <p14:creationId xmlns:p14="http://schemas.microsoft.com/office/powerpoint/2010/main" xmlns="" val="26563919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C475F87B-3347-4275-82AF-F1137D07F14E}" type="datetimeFigureOut">
              <a:rPr lang="en-US"/>
              <a:pPr>
                <a:defRPr/>
              </a:pPr>
              <a:t>7/6/2015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8BDC3631-734E-4B39-9F72-869438E5BD5E}" type="slidenum">
              <a:rPr lang="en-US" altLang="fr-FR"/>
              <a:pPr/>
              <a:t>‹N°›</a:t>
            </a:fld>
            <a:endParaRPr lang="en-US" altLang="fr-FR"/>
          </a:p>
        </p:txBody>
      </p:sp>
    </p:spTree>
    <p:extLst>
      <p:ext uri="{BB962C8B-B14F-4D97-AF65-F5344CB8AC3E}">
        <p14:creationId xmlns:p14="http://schemas.microsoft.com/office/powerpoint/2010/main" xmlns="" val="1414922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xmlns=""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w="9525">
            <a:noFill/>
            <a:miter lim="800000"/>
            <a:headEnd/>
            <a:tailEnd/>
          </a:ln>
          <a:effec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defTabSz="914400" eaLnBrk="1" hangingPunct="1"/>
            <a:fld id="{38655D1D-D7E0-4B33-B39F-889A262CB694}" type="slidenum">
              <a:rPr lang="fr-FR" altLang="fr-FR" sz="1200"/>
              <a:pPr algn="r" defTabSz="914400" eaLnBrk="1" hangingPunct="1"/>
              <a:t>‹N°›</a:t>
            </a:fld>
            <a:endParaRPr lang="fr-FR" altLang="fr-FR" sz="1200"/>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a:effectLst/>
        </p:spPr>
        <p:txBody>
          <a:bodyPr wrap="none" anchor="ctr">
            <a:spAutoFit/>
          </a:bodyPr>
          <a:lstStyle/>
          <a:p>
            <a:pPr>
              <a:defRPr/>
            </a:pPr>
            <a:endParaRPr lang="fr-F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9" name="Date Placeholder 3"/>
          <p:cNvSpPr>
            <a:spLocks noGrp="1"/>
          </p:cNvSpPr>
          <p:nvPr>
            <p:ph type="dt" sz="half" idx="10"/>
          </p:nvPr>
        </p:nvSpPr>
        <p:spPr/>
        <p:txBody>
          <a:bodyPr/>
          <a:lstStyle>
            <a:lvl1pPr>
              <a:defRPr/>
            </a:lvl1pPr>
          </a:lstStyle>
          <a:p>
            <a:pPr>
              <a:defRPr/>
            </a:pPr>
            <a:fld id="{D2B922C3-6DD3-4FB2-81A4-ABDEE10E51EA}" type="datetimeFigureOut">
              <a:rPr lang="en-US"/>
              <a:pPr>
                <a:defRPr/>
              </a:pPr>
              <a:t>7/6/2015</a:t>
            </a:fld>
            <a:endParaRPr lang="en-US" dirty="0"/>
          </a:p>
        </p:txBody>
      </p:sp>
      <p:sp>
        <p:nvSpPr>
          <p:cNvPr id="10" name="Footer Placeholder 4"/>
          <p:cNvSpPr>
            <a:spLocks noGrp="1"/>
          </p:cNvSpPr>
          <p:nvPr>
            <p:ph type="ftr" sz="quarter" idx="11"/>
          </p:nvPr>
        </p:nvSpPr>
        <p:spPr/>
        <p:txBody>
          <a:bodyPr/>
          <a:lstStyle>
            <a:lvl1pPr>
              <a:defRPr/>
            </a:lvl1pPr>
          </a:lstStyle>
          <a:p>
            <a:pPr>
              <a:defRPr/>
            </a:pPr>
            <a:endParaRPr lang="en-US"/>
          </a:p>
        </p:txBody>
      </p:sp>
      <p:pic>
        <p:nvPicPr>
          <p:cNvPr id="12" name="Picture 4" descr="http://afriqueinside.com/wp-content/uploads/2015/06/BOAD.png"/>
          <p:cNvPicPr>
            <a:picLocks noChangeAspect="1" noChangeArrowheads="1"/>
          </p:cNvPicPr>
          <p:nvPr userDrawn="1"/>
        </p:nvPicPr>
        <p:blipFill>
          <a:blip r:embed="rId3">
            <a:extLst>
              <a:ext uri="{28A0092B-C50C-407E-A947-70E740481C1C}">
                <a14:useLocalDpi xmlns:a14="http://schemas.microsoft.com/office/drawing/2010/main" xmlns="" val="0"/>
              </a:ext>
            </a:extLst>
          </a:blip>
          <a:srcRect/>
          <a:stretch>
            <a:fillRect/>
          </a:stretch>
        </p:blipFill>
        <p:spPr bwMode="auto">
          <a:xfrm>
            <a:off x="8150211" y="41774"/>
            <a:ext cx="692698" cy="969464"/>
          </a:xfrm>
          <a:prstGeom prst="rect">
            <a:avLst/>
          </a:prstGeom>
          <a:noFill/>
          <a:extLst>
            <a:ext uri="{909E8E84-426E-40DD-AFC4-6F175D3DCCD1}">
              <a14:hiddenFill xmlns:a14="http://schemas.microsoft.com/office/drawing/2010/main" xmlns="">
                <a:solidFill>
                  <a:srgbClr val="FFFFFF"/>
                </a:solidFill>
              </a14:hiddenFill>
            </a:ext>
          </a:extLst>
        </p:spPr>
      </p:pic>
      <p:pic>
        <p:nvPicPr>
          <p:cNvPr id="11" name="Picture 5" descr="nouveau logo FinHarmony"/>
          <p:cNvPicPr>
            <a:picLocks noChangeAspect="1" noChangeArrowheads="1"/>
          </p:cNvPicPr>
          <p:nvPr userDrawn="1"/>
        </p:nvPicPr>
        <p:blipFill>
          <a:blip r:embed="rId4"/>
          <a:srcRect/>
          <a:stretch>
            <a:fillRect/>
          </a:stretch>
        </p:blipFill>
        <p:spPr bwMode="auto">
          <a:xfrm>
            <a:off x="2" y="2"/>
            <a:ext cx="2165604" cy="448056"/>
          </a:xfrm>
          <a:prstGeom prst="rect">
            <a:avLst/>
          </a:prstGeom>
          <a:noFill/>
          <a:ln w="9525">
            <a:noFill/>
            <a:miter lim="800000"/>
            <a:headEnd/>
            <a:tailEnd/>
          </a:ln>
        </p:spPr>
      </p:pic>
    </p:spTree>
    <p:extLst>
      <p:ext uri="{BB962C8B-B14F-4D97-AF65-F5344CB8AC3E}">
        <p14:creationId xmlns:p14="http://schemas.microsoft.com/office/powerpoint/2010/main" xmlns="" val="88816222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xmlns=""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3799413A-C09D-470E-A52B-B443E0885A68}" type="datetimeFigureOut">
              <a:rPr lang="en-US"/>
              <a:pPr>
                <a:defRPr/>
              </a:pPr>
              <a:t>7/6/2015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xmlns="" val="3062008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6C11ABE9-EEB9-45A7-BD5D-D04CCF6478B0}" type="datetimeFigureOut">
              <a:rPr lang="en-US"/>
              <a:pPr>
                <a:defRPr/>
              </a:pPr>
              <a:t>7/6/2015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vert="horz" wrap="square" lIns="91440" tIns="45720" rIns="91440" bIns="45720" numCol="1" anchor="t" anchorCtr="0" compatLnSpc="1">
            <a:prstTxWarp prst="textNoShape">
              <a:avLst/>
            </a:prstTxWarp>
          </a:bodyPr>
          <a:lstStyle>
            <a:lvl1pPr algn="ctr">
              <a:defRPr sz="900">
                <a:solidFill>
                  <a:srgbClr val="BFBFBF"/>
                </a:solidFill>
                <a:latin typeface="News Gothic MT"/>
              </a:defRPr>
            </a:lvl1pPr>
          </a:lstStyle>
          <a:p>
            <a:fld id="{67561666-49B6-44FD-9011-49E0D62E157A}" type="slidenum">
              <a:rPr lang="fr-FR" altLang="fr-FR"/>
              <a:pPr/>
              <a:t>‹N°›</a:t>
            </a:fld>
            <a:endParaRPr lang="fr-FR" altLang="fr-FR"/>
          </a:p>
        </p:txBody>
      </p:sp>
    </p:spTree>
    <p:extLst>
      <p:ext uri="{BB962C8B-B14F-4D97-AF65-F5344CB8AC3E}">
        <p14:creationId xmlns:p14="http://schemas.microsoft.com/office/powerpoint/2010/main" xmlns="" val="1239089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36FC5505-34DD-452B-9C34-5F5744A6394D}" type="datetimeFigureOut">
              <a:rPr lang="en-US"/>
              <a:pPr>
                <a:defRPr/>
              </a:pPr>
              <a:t>7/6/2015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fld id="{8E763D41-AFBA-4FB5-B44E-B3AD8E2CA5BF}" type="slidenum">
              <a:rPr lang="en-US" altLang="fr-FR"/>
              <a:pPr/>
              <a:t>‹N°›</a:t>
            </a:fld>
            <a:endParaRPr lang="en-US" altLang="fr-FR"/>
          </a:p>
        </p:txBody>
      </p:sp>
    </p:spTree>
    <p:extLst>
      <p:ext uri="{BB962C8B-B14F-4D97-AF65-F5344CB8AC3E}">
        <p14:creationId xmlns:p14="http://schemas.microsoft.com/office/powerpoint/2010/main" xmlns="" val="3424578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402DAB8A-5817-434E-8CAF-7D883FCE586C}" type="datetimeFigureOut">
              <a:rPr lang="en-US"/>
              <a:pPr>
                <a:defRPr/>
              </a:pPr>
              <a:t>7/6/2015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75BAFAD3-F4D5-4904-82DF-AA468C12C713}" type="slidenum">
              <a:rPr lang="en-US" altLang="fr-FR"/>
              <a:pPr/>
              <a:t>‹N°›</a:t>
            </a:fld>
            <a:endParaRPr lang="en-US" altLang="fr-FR"/>
          </a:p>
        </p:txBody>
      </p:sp>
    </p:spTree>
    <p:extLst>
      <p:ext uri="{BB962C8B-B14F-4D97-AF65-F5344CB8AC3E}">
        <p14:creationId xmlns:p14="http://schemas.microsoft.com/office/powerpoint/2010/main" xmlns="" val="809398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D5AF3E1-FC53-450A-B684-4826AB23417A}" type="datetimeFigureOut">
              <a:rPr lang="en-US"/>
              <a:pPr>
                <a:defRPr/>
              </a:pPr>
              <a:t>7/6/2015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fld id="{114C623B-7031-441A-B708-5F598A3B98CC}" type="slidenum">
              <a:rPr lang="en-US" altLang="fr-FR"/>
              <a:pPr/>
              <a:t>‹N°›</a:t>
            </a:fld>
            <a:endParaRPr lang="en-US" altLang="fr-FR"/>
          </a:p>
        </p:txBody>
      </p:sp>
    </p:spTree>
    <p:extLst>
      <p:ext uri="{BB962C8B-B14F-4D97-AF65-F5344CB8AC3E}">
        <p14:creationId xmlns:p14="http://schemas.microsoft.com/office/powerpoint/2010/main" xmlns="" val="3018113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6BCC791A-AA54-465F-971B-2739B2F3A98D}" type="datetimeFigureOut">
              <a:rPr lang="en-US"/>
              <a:pPr>
                <a:defRPr/>
              </a:pPr>
              <a:t>7/6/2015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12A9A5CA-1F52-4AB4-B5CF-E9DFC4583C11}" type="slidenum">
              <a:rPr lang="en-US" altLang="fr-FR"/>
              <a:pPr/>
              <a:t>‹N°›</a:t>
            </a:fld>
            <a:endParaRPr lang="en-US" altLang="fr-FR"/>
          </a:p>
        </p:txBody>
      </p:sp>
    </p:spTree>
    <p:extLst>
      <p:ext uri="{BB962C8B-B14F-4D97-AF65-F5344CB8AC3E}">
        <p14:creationId xmlns:p14="http://schemas.microsoft.com/office/powerpoint/2010/main" xmlns="" val="33714214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421BEFE9-0356-49D5-B1DB-4805001DE0E0}" type="datetimeFigureOut">
              <a:rPr lang="en-US"/>
              <a:pPr>
                <a:defRPr/>
              </a:pPr>
              <a:t>7/6/2015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t" anchorCtr="0" compatLnSpc="1">
            <a:prstTxWarp prst="textNoShape">
              <a:avLst/>
            </a:prstTxWarp>
          </a:bodyPr>
          <a:lstStyle>
            <a:lvl1pPr>
              <a:defRPr>
                <a:latin typeface="News Gothic MT"/>
              </a:defRPr>
            </a:lvl1pPr>
          </a:lstStyle>
          <a:p>
            <a:fld id="{9869DFA2-B287-4D68-B4C8-C7873CE2BA91}" type="slidenum">
              <a:rPr lang="en-US" altLang="fr-FR"/>
              <a:pPr/>
              <a:t>‹N°›</a:t>
            </a:fld>
            <a:endParaRPr lang="en-US" altLang="fr-FR"/>
          </a:p>
        </p:txBody>
      </p:sp>
    </p:spTree>
    <p:extLst>
      <p:ext uri="{BB962C8B-B14F-4D97-AF65-F5344CB8AC3E}">
        <p14:creationId xmlns:p14="http://schemas.microsoft.com/office/powerpoint/2010/main" xmlns="" val="874535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E30DFFAB-3431-4AB0-852F-5FCFB0457815}" type="datetimeFigureOut">
              <a:rPr lang="en-US"/>
              <a:pPr>
                <a:defRPr/>
              </a:pPr>
              <a:t>7/6/2015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fr-FR" smtClean="0"/>
              <a:t>Click to edit Master title style</a:t>
            </a:r>
            <a:endParaRPr lang="fr-FR" alt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fr-FR" smtClean="0"/>
              <a:t>Click to edit Master text styles</a:t>
            </a:r>
          </a:p>
          <a:p>
            <a:pPr lvl="1"/>
            <a:r>
              <a:rPr lang="fr-CH" altLang="fr-FR" smtClean="0"/>
              <a:t>Second level</a:t>
            </a:r>
          </a:p>
          <a:p>
            <a:pPr lvl="2"/>
            <a:r>
              <a:rPr lang="fr-CH" altLang="fr-FR" smtClean="0"/>
              <a:t>Third level</a:t>
            </a:r>
          </a:p>
          <a:p>
            <a:pPr lvl="3"/>
            <a:r>
              <a:rPr lang="fr-CH" altLang="fr-FR" smtClean="0"/>
              <a:t>Fourth level</a:t>
            </a:r>
          </a:p>
          <a:p>
            <a:pPr lvl="4"/>
            <a:r>
              <a:rPr lang="fr-CH" altLang="fr-FR" smtClean="0"/>
              <a:t>Fifth level</a:t>
            </a:r>
            <a:endParaRPr lang="fr-FR" alt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4318" r:id="rId1"/>
    <p:sldLayoutId id="2147484319" r:id="rId2"/>
    <p:sldLayoutId id="2147484320" r:id="rId3"/>
    <p:sldLayoutId id="2147484321" r:id="rId4"/>
    <p:sldLayoutId id="2147484322" r:id="rId5"/>
    <p:sldLayoutId id="2147484323" r:id="rId6"/>
    <p:sldLayoutId id="2147484324" r:id="rId7"/>
    <p:sldLayoutId id="2147484325" r:id="rId8"/>
    <p:sldLayoutId id="2147484326" r:id="rId9"/>
    <p:sldLayoutId id="2147484327" r:id="rId10"/>
    <p:sldLayoutId id="2147484328" r:id="rId11"/>
    <p:sldLayoutId id="2147484329" r:id="rId12"/>
    <p:sldLayoutId id="2147484330" r:id="rId13"/>
    <p:sldLayoutId id="2147484331" r:id="rId14"/>
    <p:sldLayoutId id="2147484332" r:id="rId15"/>
    <p:sldLayoutId id="2147484333" r:id="rId16"/>
    <p:sldLayoutId id="2147484334" r:id="rId17"/>
    <p:sldLayoutId id="2147484335"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anose="05000000000000000000"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anose="05000000000000000000"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anose="05000000000000000000"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anose="05000000000000000000"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anose="05000000000000000000"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eg"/><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 name="Round Same Side Corner Rectangle 12"/>
          <p:cNvSpPr/>
          <p:nvPr/>
        </p:nvSpPr>
        <p:spPr>
          <a:xfrm flipH="1">
            <a:off x="1781175" y="4171950"/>
            <a:ext cx="7172322" cy="80962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fr-CH" altLang="fr-FR" sz="2400" dirty="0">
                <a:solidFill>
                  <a:srgbClr val="302421"/>
                </a:solidFill>
                <a:latin typeface="Calibri" panose="020F0502020204030204" pitchFamily="34" charset="0"/>
                <a:cs typeface="Arial" panose="020B0604020202020204" pitchFamily="34" charset="0"/>
              </a:rPr>
              <a:t>Rapport n°1</a:t>
            </a:r>
            <a:endParaRPr sz="2400" dirty="0"/>
          </a:p>
        </p:txBody>
      </p:sp>
      <p:sp>
        <p:nvSpPr>
          <p:cNvPr id="20486" name="Rectangle 3"/>
          <p:cNvSpPr>
            <a:spLocks noChangeArrowheads="1"/>
          </p:cNvSpPr>
          <p:nvPr/>
        </p:nvSpPr>
        <p:spPr bwMode="auto">
          <a:xfrm>
            <a:off x="6335713" y="5635625"/>
            <a:ext cx="2347912" cy="558800"/>
          </a:xfrm>
          <a:prstGeom prst="roundRect">
            <a:avLst>
              <a:gd name="adj" fmla="val 7398"/>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17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457200" indent="-169863"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spcBef>
                <a:spcPts val="1200"/>
              </a:spcBef>
            </a:pPr>
            <a:r>
              <a:rPr lang="fr-FR" altLang="fr-FR" dirty="0">
                <a:solidFill>
                  <a:srgbClr val="302421"/>
                </a:solidFill>
                <a:latin typeface="Calibri" panose="020F0502020204030204" pitchFamily="34" charset="0"/>
              </a:rPr>
              <a:t>6</a:t>
            </a:r>
            <a:r>
              <a:rPr lang="fr-FR" altLang="fr-FR" dirty="0" smtClean="0">
                <a:solidFill>
                  <a:srgbClr val="302421"/>
                </a:solidFill>
                <a:latin typeface="Calibri" panose="020F0502020204030204" pitchFamily="34" charset="0"/>
              </a:rPr>
              <a:t> juillet 2015</a:t>
            </a:r>
            <a:endParaRPr lang="en-US" altLang="fr-FR" b="1" dirty="0">
              <a:solidFill>
                <a:srgbClr val="3A1300"/>
              </a:solidFill>
              <a:latin typeface="Calibri" panose="020F0502020204030204" pitchFamily="34" charset="0"/>
            </a:endParaRPr>
          </a:p>
          <a:p>
            <a:pPr eaLnBrk="1" hangingPunct="1"/>
            <a:endParaRPr lang="fr-FR" altLang="fr-FR" b="1" dirty="0">
              <a:solidFill>
                <a:srgbClr val="3A1300"/>
              </a:solidFill>
              <a:latin typeface="Calibri" panose="020F0502020204030204" pitchFamily="34" charset="0"/>
            </a:endParaRPr>
          </a:p>
          <a:p>
            <a:pPr lvl="2" eaLnBrk="1" hangingPunct="1">
              <a:buSzPct val="60000"/>
            </a:pPr>
            <a:endParaRPr lang="fr-FR" altLang="fr-FR" dirty="0">
              <a:solidFill>
                <a:srgbClr val="3A1300"/>
              </a:solidFill>
              <a:latin typeface="News Gothic MT"/>
            </a:endParaRPr>
          </a:p>
          <a:p>
            <a:pPr lvl="2" algn="just" eaLnBrk="1" hangingPunct="1">
              <a:spcBef>
                <a:spcPts val="200"/>
              </a:spcBef>
            </a:pPr>
            <a:endParaRPr lang="fr-FR" altLang="fr-FR" dirty="0">
              <a:solidFill>
                <a:srgbClr val="3A1300"/>
              </a:solidFill>
              <a:latin typeface="Verdana" panose="020B0604030504040204" pitchFamily="34" charset="0"/>
            </a:endParaRPr>
          </a:p>
          <a:p>
            <a:pPr eaLnBrk="1" hangingPunct="1"/>
            <a:endParaRPr lang="fr-FR" altLang="fr-FR" dirty="0">
              <a:solidFill>
                <a:srgbClr val="3A1300"/>
              </a:solidFill>
              <a:latin typeface="News Gothic MT"/>
            </a:endParaRPr>
          </a:p>
        </p:txBody>
      </p:sp>
      <p:pic>
        <p:nvPicPr>
          <p:cNvPr id="1028" name="Picture 4" descr="http://afriqueinside.com/wp-content/uploads/2015/06/BOAD.pn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596581" y="1813831"/>
            <a:ext cx="1547044" cy="2165163"/>
          </a:xfrm>
          <a:prstGeom prst="rect">
            <a:avLst/>
          </a:prstGeom>
          <a:noFill/>
          <a:extLst>
            <a:ext uri="{909E8E84-426E-40DD-AFC4-6F175D3DCCD1}">
              <a14:hiddenFill xmlns:a14="http://schemas.microsoft.com/office/drawing/2010/main" xmlns="">
                <a:solidFill>
                  <a:srgbClr val="FFFFFF"/>
                </a:solidFill>
              </a14:hiddenFill>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1875605" y="467322"/>
            <a:ext cx="3211402" cy="692459"/>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Informations générales</a:t>
            </a:r>
          </a:p>
        </p:txBody>
      </p:sp>
      <p:sp>
        <p:nvSpPr>
          <p:cNvPr id="5" name="Rectangle 9"/>
          <p:cNvSpPr>
            <a:spLocks noChangeArrowheads="1"/>
          </p:cNvSpPr>
          <p:nvPr/>
        </p:nvSpPr>
        <p:spPr bwMode="auto">
          <a:xfrm>
            <a:off x="196510" y="1271103"/>
            <a:ext cx="8947490" cy="22929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just"/>
            <a:r>
              <a:rPr lang="fr-FR" sz="1300" dirty="0">
                <a:latin typeface="Calibri" panose="020F0502020204030204" pitchFamily="34" charset="0"/>
              </a:rPr>
              <a:t>Les dettes sont toutes à taux fixe et la BOAD ne souhaite pas </a:t>
            </a:r>
            <a:r>
              <a:rPr lang="fr-FR" sz="1300" dirty="0" err="1">
                <a:latin typeface="Calibri" panose="020F0502020204030204" pitchFamily="34" charset="0"/>
              </a:rPr>
              <a:t>variabiliser</a:t>
            </a:r>
            <a:r>
              <a:rPr lang="fr-FR" sz="1300" dirty="0">
                <a:latin typeface="Calibri" panose="020F0502020204030204" pitchFamily="34" charset="0"/>
              </a:rPr>
              <a:t> les intérêts.</a:t>
            </a:r>
          </a:p>
          <a:p>
            <a:pPr algn="just"/>
            <a:endParaRPr lang="fr-FR" sz="1300" dirty="0" smtClean="0">
              <a:latin typeface="Calibri" panose="020F0502020204030204" pitchFamily="34" charset="0"/>
            </a:endParaRPr>
          </a:p>
          <a:p>
            <a:pPr algn="just"/>
            <a:r>
              <a:rPr lang="fr-FR" sz="1300" dirty="0" smtClean="0">
                <a:latin typeface="Calibri" panose="020F0502020204030204" pitchFamily="34" charset="0"/>
              </a:rPr>
              <a:t>D’après </a:t>
            </a:r>
            <a:r>
              <a:rPr lang="fr-FR" sz="1300" dirty="0">
                <a:latin typeface="Calibri" panose="020F0502020204030204" pitchFamily="34" charset="0"/>
              </a:rPr>
              <a:t>les informations recueillies à la </a:t>
            </a:r>
            <a:r>
              <a:rPr lang="fr-FR" sz="1300" dirty="0" smtClean="0">
                <a:latin typeface="Calibri" panose="020F0502020204030204" pitchFamily="34" charset="0"/>
              </a:rPr>
              <a:t>BOAD</a:t>
            </a:r>
            <a:r>
              <a:rPr lang="fr-FR" sz="1300" dirty="0">
                <a:latin typeface="Calibri" panose="020F0502020204030204" pitchFamily="34" charset="0"/>
              </a:rPr>
              <a:t>, les intérêts facturés sur les </a:t>
            </a:r>
            <a:r>
              <a:rPr lang="fr-FR" sz="1300" dirty="0" smtClean="0">
                <a:latin typeface="Calibri" panose="020F0502020204030204" pitchFamily="34" charset="0"/>
              </a:rPr>
              <a:t>prêts consentis </a:t>
            </a:r>
            <a:r>
              <a:rPr lang="fr-FR" sz="1300" dirty="0" smtClean="0">
                <a:latin typeface="Calibri" panose="020F0502020204030204" pitchFamily="34" charset="0"/>
              </a:rPr>
              <a:t>en </a:t>
            </a:r>
            <a:r>
              <a:rPr lang="fr-FR" sz="1300" dirty="0">
                <a:latin typeface="Calibri" panose="020F0502020204030204" pitchFamily="34" charset="0"/>
              </a:rPr>
              <a:t>CFA ont été augmentés depuis 1994 pour compenser le risque de renchérissement des dettes en devises. Cette </a:t>
            </a:r>
            <a:r>
              <a:rPr lang="fr-FR" sz="1300" dirty="0" err="1">
                <a:latin typeface="Calibri" panose="020F0502020204030204" pitchFamily="34" charset="0"/>
              </a:rPr>
              <a:t>sur-facturation</a:t>
            </a:r>
            <a:r>
              <a:rPr lang="fr-FR" sz="1300" dirty="0">
                <a:latin typeface="Calibri" panose="020F0502020204030204" pitchFamily="34" charset="0"/>
              </a:rPr>
              <a:t> est modifiée chaque année pour la production nouvelle </a:t>
            </a:r>
            <a:r>
              <a:rPr lang="fr-FR" sz="1300" dirty="0" smtClean="0">
                <a:latin typeface="Calibri" panose="020F0502020204030204" pitchFamily="34" charset="0"/>
              </a:rPr>
              <a:t>de l’année. </a:t>
            </a:r>
            <a:r>
              <a:rPr lang="fr-FR" sz="1300" dirty="0">
                <a:latin typeface="Calibri" panose="020F0502020204030204" pitchFamily="34" charset="0"/>
              </a:rPr>
              <a:t>Elle est de 0,15% pour la production nouvelle de 2015</a:t>
            </a:r>
            <a:r>
              <a:rPr lang="fr-FR" sz="1300" dirty="0" smtClean="0">
                <a:latin typeface="Calibri" panose="020F0502020204030204" pitchFamily="34" charset="0"/>
              </a:rPr>
              <a:t>. </a:t>
            </a:r>
            <a:r>
              <a:rPr lang="fr-FR" sz="1300" u="sng" dirty="0" smtClean="0">
                <a:latin typeface="Calibri" panose="020F0502020204030204" pitchFamily="34" charset="0"/>
              </a:rPr>
              <a:t>Cette </a:t>
            </a:r>
            <a:r>
              <a:rPr lang="fr-FR" sz="1300" u="sng" dirty="0">
                <a:latin typeface="Calibri" panose="020F0502020204030204" pitchFamily="34" charset="0"/>
              </a:rPr>
              <a:t>marge de sécurité ne constitue pas une couverture de change en tant que </a:t>
            </a:r>
            <a:r>
              <a:rPr lang="fr-FR" sz="1300" u="sng" dirty="0" smtClean="0">
                <a:latin typeface="Calibri" panose="020F0502020204030204" pitchFamily="34" charset="0"/>
              </a:rPr>
              <a:t>telle.</a:t>
            </a:r>
            <a:endParaRPr lang="fr-FR" sz="1300" u="sng" dirty="0">
              <a:latin typeface="Calibri" panose="020F0502020204030204" pitchFamily="34" charset="0"/>
            </a:endParaRPr>
          </a:p>
          <a:p>
            <a:endParaRPr lang="fr-FR" sz="1300" dirty="0">
              <a:latin typeface="Calibri" panose="020F0502020204030204" pitchFamily="34" charset="0"/>
            </a:endParaRPr>
          </a:p>
          <a:p>
            <a:r>
              <a:rPr lang="fr-FR" sz="1300" dirty="0">
                <a:latin typeface="Calibri" panose="020F0502020204030204" pitchFamily="34" charset="0"/>
              </a:rPr>
              <a:t>La BOAD souhaite couvrir le risque de change </a:t>
            </a:r>
            <a:r>
              <a:rPr lang="fr-FR" sz="1300" dirty="0" smtClean="0">
                <a:latin typeface="Calibri" panose="020F0502020204030204" pitchFamily="34" charset="0"/>
              </a:rPr>
              <a:t>lié à ces financements. </a:t>
            </a:r>
            <a:r>
              <a:rPr lang="fr-FR" sz="1300" dirty="0">
                <a:latin typeface="Calibri" panose="020F0502020204030204" pitchFamily="34" charset="0"/>
              </a:rPr>
              <a:t>Cette couverture peut </a:t>
            </a:r>
            <a:r>
              <a:rPr lang="fr-FR" sz="1300" dirty="0" smtClean="0">
                <a:latin typeface="Calibri" panose="020F0502020204030204" pitchFamily="34" charset="0"/>
              </a:rPr>
              <a:t>porter sur capital et/ou intérêts</a:t>
            </a:r>
            <a:r>
              <a:rPr lang="fr-FR" sz="1300" dirty="0">
                <a:latin typeface="Calibri" panose="020F0502020204030204" pitchFamily="34" charset="0"/>
              </a:rPr>
              <a:t>.</a:t>
            </a:r>
          </a:p>
          <a:p>
            <a:endParaRPr lang="fr-FR" sz="1300" dirty="0" smtClean="0">
              <a:latin typeface="Calibri" panose="020F0502020204030204" pitchFamily="34" charset="0"/>
            </a:endParaRPr>
          </a:p>
          <a:p>
            <a:r>
              <a:rPr lang="fr-FR" sz="1300" dirty="0" smtClean="0">
                <a:latin typeface="Calibri" panose="020F0502020204030204" pitchFamily="34" charset="0"/>
              </a:rPr>
              <a:t>La BOAD est notée BBB depuis peu par </a:t>
            </a:r>
            <a:r>
              <a:rPr lang="fr-FR" sz="1300" dirty="0" err="1" smtClean="0">
                <a:latin typeface="Calibri" panose="020F0502020204030204" pitchFamily="34" charset="0"/>
              </a:rPr>
              <a:t>Moodys</a:t>
            </a:r>
            <a:r>
              <a:rPr lang="fr-FR" sz="1300" dirty="0" smtClean="0">
                <a:latin typeface="Calibri" panose="020F0502020204030204" pitchFamily="34" charset="0"/>
              </a:rPr>
              <a:t> et </a:t>
            </a:r>
            <a:r>
              <a:rPr lang="fr-FR" sz="1300" dirty="0" err="1" smtClean="0">
                <a:latin typeface="Calibri" panose="020F0502020204030204" pitchFamily="34" charset="0"/>
              </a:rPr>
              <a:t>Fitch</a:t>
            </a:r>
            <a:r>
              <a:rPr lang="fr-FR" sz="1300" dirty="0" smtClean="0">
                <a:latin typeface="Calibri" panose="020F0502020204030204" pitchFamily="34" charset="0"/>
              </a:rPr>
              <a:t>.</a:t>
            </a:r>
          </a:p>
          <a:p>
            <a:r>
              <a:rPr lang="fr-FR" sz="1300" dirty="0">
                <a:latin typeface="Calibri" panose="020F0502020204030204" pitchFamily="34" charset="0"/>
              </a:rPr>
              <a:t> </a:t>
            </a:r>
          </a:p>
        </p:txBody>
      </p:sp>
    </p:spTree>
    <p:extLst>
      <p:ext uri="{BB962C8B-B14F-4D97-AF65-F5344CB8AC3E}">
        <p14:creationId xmlns:p14="http://schemas.microsoft.com/office/powerpoint/2010/main" xmlns="" val="26253109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6987" y="1146952"/>
            <a:ext cx="8686801" cy="4105275"/>
          </a:xfrm>
        </p:spPr>
        <p:txBody>
          <a:bodyPr>
            <a:normAutofit/>
          </a:bodyPr>
          <a:lstStyle/>
          <a:p>
            <a:pPr algn="just"/>
            <a:r>
              <a:rPr lang="fr-FR" dirty="0" smtClean="0">
                <a:solidFill>
                  <a:schemeClr val="tx1"/>
                </a:solidFill>
                <a:latin typeface="Calibri" pitchFamily="34" charset="0"/>
              </a:rPr>
              <a:t>La dette non-remboursable d’environ 2M CHF est portée en résultat lors de chaque échéance théorique selon le « tableau d’amortissement » initial contractuel</a:t>
            </a:r>
          </a:p>
          <a:p>
            <a:pPr algn="just"/>
            <a:r>
              <a:rPr lang="fr-FR" dirty="0" smtClean="0">
                <a:solidFill>
                  <a:schemeClr val="tx1"/>
                </a:solidFill>
                <a:latin typeface="Calibri" pitchFamily="34" charset="0"/>
              </a:rPr>
              <a:t>En normes IFRS cet instrument n’est pas analysé comme une dette, mais selon les cas en:</a:t>
            </a:r>
          </a:p>
          <a:p>
            <a:pPr lvl="1" algn="just"/>
            <a:r>
              <a:rPr lang="fr-FR" sz="1600" dirty="0" smtClean="0">
                <a:solidFill>
                  <a:schemeClr val="tx1"/>
                </a:solidFill>
                <a:latin typeface="Calibri" pitchFamily="34" charset="0"/>
              </a:rPr>
              <a:t>U</a:t>
            </a:r>
            <a:r>
              <a:rPr lang="fr-FR" sz="1600" dirty="0" smtClean="0">
                <a:solidFill>
                  <a:schemeClr val="tx1"/>
                </a:solidFill>
                <a:latin typeface="Calibri" pitchFamily="34" charset="0"/>
              </a:rPr>
              <a:t>ne subvention ou</a:t>
            </a:r>
          </a:p>
          <a:p>
            <a:pPr lvl="1" algn="just"/>
            <a:r>
              <a:rPr lang="fr-FR" sz="1600" dirty="0" smtClean="0">
                <a:solidFill>
                  <a:schemeClr val="tx1"/>
                </a:solidFill>
                <a:latin typeface="Calibri" pitchFamily="34" charset="0"/>
              </a:rPr>
              <a:t>Du capital</a:t>
            </a:r>
          </a:p>
          <a:p>
            <a:pPr algn="just"/>
            <a:r>
              <a:rPr lang="fr-FR" sz="1600" dirty="0" smtClean="0">
                <a:solidFill>
                  <a:schemeClr val="tx1"/>
                </a:solidFill>
                <a:latin typeface="Calibri" pitchFamily="34" charset="0"/>
              </a:rPr>
              <a:t>Nous suggérons que ce point soulevé pendant la mission fasse l’objet d’une analyse et d’une correction d’erreur.</a:t>
            </a:r>
          </a:p>
          <a:p>
            <a:pPr lvl="1" algn="just"/>
            <a:endParaRPr lang="fr-FR" sz="1600" dirty="0" smtClean="0">
              <a:solidFill>
                <a:schemeClr val="tx1"/>
              </a:solidFill>
              <a:latin typeface="Calibri" pitchFamily="34" charset="0"/>
            </a:endParaRPr>
          </a:p>
        </p:txBody>
      </p:sp>
      <p:sp>
        <p:nvSpPr>
          <p:cNvPr id="3" name="ZoneTexte 2"/>
          <p:cNvSpPr txBox="1"/>
          <p:nvPr/>
        </p:nvSpPr>
        <p:spPr>
          <a:xfrm>
            <a:off x="2925378" y="186605"/>
            <a:ext cx="4076700" cy="707886"/>
          </a:xfrm>
          <a:prstGeom prst="rect">
            <a:avLst/>
          </a:prstGeom>
          <a:noFill/>
        </p:spPr>
        <p:txBody>
          <a:bodyPr wrap="square" rtlCol="0">
            <a:spAutoFit/>
          </a:bodyPr>
          <a:lstStyle/>
          <a:p>
            <a:pPr algn="ctr"/>
            <a:r>
              <a:rPr lang="fr-FR" sz="2000" dirty="0" smtClean="0">
                <a:latin typeface="Calibri" pitchFamily="34" charset="0"/>
              </a:rPr>
              <a:t>Dette non-remboursable</a:t>
            </a:r>
          </a:p>
          <a:p>
            <a:pPr algn="ctr"/>
            <a:r>
              <a:rPr lang="fr-FR" sz="2000" dirty="0" smtClean="0">
                <a:latin typeface="Calibri" pitchFamily="34" charset="0"/>
              </a:rPr>
              <a:t>Traitement en IFRS</a:t>
            </a:r>
            <a:endParaRPr lang="fr-FR" sz="2000" dirty="0">
              <a:latin typeface="Calibri" pitchFamily="34" charset="0"/>
            </a:endParaRPr>
          </a:p>
        </p:txBody>
      </p:sp>
      <p:graphicFrame>
        <p:nvGraphicFramePr>
          <p:cNvPr id="4" name="Tableau 3"/>
          <p:cNvGraphicFramePr>
            <a:graphicFrameLocks noGrp="1"/>
          </p:cNvGraphicFramePr>
          <p:nvPr/>
        </p:nvGraphicFramePr>
        <p:xfrm>
          <a:off x="280223" y="3832367"/>
          <a:ext cx="8613057" cy="2839720"/>
        </p:xfrm>
        <a:graphic>
          <a:graphicData uri="http://schemas.openxmlformats.org/drawingml/2006/table">
            <a:tbl>
              <a:tblPr firstRow="1" bandRow="1">
                <a:tableStyleId>{5C22544A-7EE6-4342-B048-85BDC9FD1C3A}</a:tableStyleId>
              </a:tblPr>
              <a:tblGrid>
                <a:gridCol w="4932626"/>
                <a:gridCol w="3680431"/>
              </a:tblGrid>
              <a:tr h="370840">
                <a:tc>
                  <a:txBody>
                    <a:bodyPr/>
                    <a:lstStyle/>
                    <a:p>
                      <a:r>
                        <a:rPr lang="fr-FR" dirty="0" smtClean="0">
                          <a:latin typeface="Calibri" pitchFamily="34" charset="0"/>
                        </a:rPr>
                        <a:t>Subvention</a:t>
                      </a:r>
                      <a:endParaRPr lang="fr-FR" dirty="0">
                        <a:latin typeface="Calibri" pitchFamily="34" charset="0"/>
                      </a:endParaRPr>
                    </a:p>
                  </a:txBody>
                  <a:tcPr/>
                </a:tc>
                <a:tc>
                  <a:txBody>
                    <a:bodyPr/>
                    <a:lstStyle/>
                    <a:p>
                      <a:r>
                        <a:rPr lang="fr-FR" dirty="0" smtClean="0">
                          <a:latin typeface="Calibri" pitchFamily="34" charset="0"/>
                        </a:rPr>
                        <a:t>Capital</a:t>
                      </a:r>
                      <a:endParaRPr lang="fr-FR" dirty="0">
                        <a:latin typeface="Calibri" pitchFamily="34" charset="0"/>
                      </a:endParaRPr>
                    </a:p>
                  </a:txBody>
                  <a:tcPr/>
                </a:tc>
              </a:tr>
              <a:tr h="370840">
                <a:tc>
                  <a:txBody>
                    <a:bodyPr/>
                    <a:lstStyle/>
                    <a:p>
                      <a:r>
                        <a:rPr lang="fr-FR" dirty="0" smtClean="0">
                          <a:latin typeface="Calibri" pitchFamily="34" charset="0"/>
                        </a:rPr>
                        <a:t>Si l’abandon de créance a</a:t>
                      </a:r>
                      <a:r>
                        <a:rPr lang="fr-FR" baseline="0" dirty="0" smtClean="0">
                          <a:latin typeface="Calibri" pitchFamily="34" charset="0"/>
                        </a:rPr>
                        <a:t> été consenti dans le but:</a:t>
                      </a:r>
                    </a:p>
                    <a:p>
                      <a:pPr>
                        <a:buFontTx/>
                        <a:buChar char="-"/>
                      </a:pPr>
                      <a:r>
                        <a:rPr lang="fr-FR" baseline="0" dirty="0" smtClean="0">
                          <a:latin typeface="Calibri" pitchFamily="34" charset="0"/>
                        </a:rPr>
                        <a:t> de compenser des charges (frais de fonctionnement par exemple) ou</a:t>
                      </a:r>
                    </a:p>
                    <a:p>
                      <a:pPr>
                        <a:buFontTx/>
                        <a:buChar char="-"/>
                      </a:pPr>
                      <a:r>
                        <a:rPr lang="fr-FR" baseline="0" dirty="0" smtClean="0">
                          <a:latin typeface="Calibri" pitchFamily="34" charset="0"/>
                        </a:rPr>
                        <a:t> de financer un investissement</a:t>
                      </a:r>
                      <a:endParaRPr lang="fr-FR" dirty="0">
                        <a:latin typeface="Calibri" pitchFamily="34" charset="0"/>
                      </a:endParaRPr>
                    </a:p>
                  </a:txBody>
                  <a:tcPr/>
                </a:tc>
                <a:tc>
                  <a:txBody>
                    <a:bodyPr/>
                    <a:lstStyle/>
                    <a:p>
                      <a:r>
                        <a:rPr lang="fr-FR" dirty="0" smtClean="0">
                          <a:latin typeface="Calibri" pitchFamily="34" charset="0"/>
                        </a:rPr>
                        <a:t>Si l’abandon de créance a été consenti sans</a:t>
                      </a:r>
                      <a:r>
                        <a:rPr lang="fr-FR" baseline="0" dirty="0" smtClean="0">
                          <a:latin typeface="Calibri" pitchFamily="34" charset="0"/>
                        </a:rPr>
                        <a:t> contrepartie</a:t>
                      </a:r>
                      <a:endParaRPr lang="fr-FR" dirty="0">
                        <a:latin typeface="Calibri" pitchFamily="34" charset="0"/>
                      </a:endParaRPr>
                    </a:p>
                  </a:txBody>
                  <a:tcPr/>
                </a:tc>
              </a:tr>
              <a:tr h="370840">
                <a:tc>
                  <a:txBody>
                    <a:bodyPr/>
                    <a:lstStyle/>
                    <a:p>
                      <a:r>
                        <a:rPr lang="fr-FR" dirty="0" smtClean="0">
                          <a:latin typeface="Calibri" pitchFamily="34" charset="0"/>
                        </a:rPr>
                        <a:t>Comptabilisation</a:t>
                      </a:r>
                      <a:r>
                        <a:rPr lang="fr-FR" baseline="0" dirty="0" smtClean="0">
                          <a:latin typeface="Calibri" pitchFamily="34" charset="0"/>
                        </a:rPr>
                        <a:t> en produits ou en moins des charges (ou amortissements) subventionnées</a:t>
                      </a:r>
                      <a:endParaRPr lang="fr-FR" dirty="0">
                        <a:latin typeface="Calibri" pitchFamily="34" charset="0"/>
                      </a:endParaRPr>
                    </a:p>
                  </a:txBody>
                  <a:tcPr/>
                </a:tc>
                <a:tc>
                  <a:txBody>
                    <a:bodyPr/>
                    <a:lstStyle/>
                    <a:p>
                      <a:r>
                        <a:rPr lang="fr-FR" dirty="0" smtClean="0">
                          <a:latin typeface="Calibri" pitchFamily="34" charset="0"/>
                        </a:rPr>
                        <a:t>Comptabilisation en capitaux propres</a:t>
                      </a:r>
                      <a:endParaRPr lang="fr-FR" dirty="0">
                        <a:latin typeface="Calibri" pitchFamily="34" charset="0"/>
                      </a:endParaRPr>
                    </a:p>
                  </a:txBody>
                  <a:tcPr/>
                </a:tc>
              </a:tr>
              <a:tr h="370840">
                <a:tc>
                  <a:txBody>
                    <a:bodyPr/>
                    <a:lstStyle/>
                    <a:p>
                      <a:r>
                        <a:rPr lang="fr-FR" dirty="0" smtClean="0">
                          <a:latin typeface="Calibri" pitchFamily="34" charset="0"/>
                        </a:rPr>
                        <a:t>Correction d’erreur: traitement</a:t>
                      </a:r>
                      <a:r>
                        <a:rPr lang="fr-FR" baseline="0" dirty="0" smtClean="0">
                          <a:latin typeface="Calibri" pitchFamily="34" charset="0"/>
                        </a:rPr>
                        <a:t> rétrospectif (impact report à nouveau)</a:t>
                      </a:r>
                      <a:endParaRPr lang="fr-FR" dirty="0">
                        <a:latin typeface="Calibr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latin typeface="Calibri" pitchFamily="34" charset="0"/>
                        </a:rPr>
                        <a:t>Correction d’erreur: traitement</a:t>
                      </a:r>
                      <a:r>
                        <a:rPr lang="fr-FR" baseline="0" dirty="0" smtClean="0">
                          <a:latin typeface="Calibri" pitchFamily="34" charset="0"/>
                        </a:rPr>
                        <a:t> rétrospectif (reclassement en capital)</a:t>
                      </a:r>
                      <a:endParaRPr lang="fr-FR" dirty="0" smtClean="0">
                        <a:latin typeface="Calibri" pitchFamily="34" charset="0"/>
                      </a:endParaRPr>
                    </a:p>
                  </a:txBody>
                  <a:tcPr/>
                </a:tc>
              </a:tr>
            </a:tbl>
          </a:graphicData>
        </a:graphic>
      </p:graphicFrame>
    </p:spTree>
    <p:extLst>
      <p:ext uri="{BB962C8B-B14F-4D97-AF65-F5344CB8AC3E}">
        <p14:creationId xmlns:p14="http://schemas.microsoft.com/office/powerpoint/2010/main" xmlns="" val="378694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2281068" y="139191"/>
            <a:ext cx="4572000" cy="707886"/>
          </a:xfrm>
          <a:prstGeom prst="rect">
            <a:avLst/>
          </a:prstGeom>
        </p:spPr>
        <p:txBody>
          <a:bodyPr>
            <a:spAutoFit/>
          </a:bodyPr>
          <a:lstStyle/>
          <a:p>
            <a:pPr algn="ctr"/>
            <a:r>
              <a:rPr lang="fr-FR" sz="2000" dirty="0" smtClean="0">
                <a:latin typeface="Calibri" pitchFamily="34" charset="0"/>
              </a:rPr>
              <a:t>Ecarts de change en résultat</a:t>
            </a:r>
            <a:br>
              <a:rPr lang="fr-FR" sz="2000" dirty="0" smtClean="0">
                <a:latin typeface="Calibri" pitchFamily="34" charset="0"/>
              </a:rPr>
            </a:br>
            <a:r>
              <a:rPr lang="fr-FR" sz="2000" dirty="0" smtClean="0">
                <a:latin typeface="Calibri" pitchFamily="34" charset="0"/>
              </a:rPr>
              <a:t>Traitement retenu par la BOAD</a:t>
            </a:r>
          </a:p>
        </p:txBody>
      </p:sp>
      <p:graphicFrame>
        <p:nvGraphicFramePr>
          <p:cNvPr id="20" name="Tableau 19"/>
          <p:cNvGraphicFramePr>
            <a:graphicFrameLocks noGrp="1"/>
          </p:cNvGraphicFramePr>
          <p:nvPr/>
        </p:nvGraphicFramePr>
        <p:xfrm>
          <a:off x="993265" y="2955210"/>
          <a:ext cx="7855767" cy="3392498"/>
        </p:xfrm>
        <a:graphic>
          <a:graphicData uri="http://schemas.openxmlformats.org/drawingml/2006/table">
            <a:tbl>
              <a:tblPr firstRow="1" bandRow="1">
                <a:tableStyleId>{5C22544A-7EE6-4342-B048-85BDC9FD1C3A}</a:tableStyleId>
              </a:tblPr>
              <a:tblGrid>
                <a:gridCol w="3475496"/>
                <a:gridCol w="4380271"/>
              </a:tblGrid>
              <a:tr h="495300">
                <a:tc>
                  <a:txBody>
                    <a:bodyPr/>
                    <a:lstStyle/>
                    <a:p>
                      <a:r>
                        <a:rPr lang="fr-FR" sz="1800" b="0" dirty="0" smtClean="0">
                          <a:solidFill>
                            <a:schemeClr val="bg1"/>
                          </a:solidFill>
                          <a:latin typeface="Calibri" pitchFamily="34" charset="0"/>
                        </a:rPr>
                        <a:t>Ecarts de change sur les ICNE (intérêts courus non échus)</a:t>
                      </a:r>
                    </a:p>
                    <a:p>
                      <a:r>
                        <a:rPr lang="fr-FR" sz="1800" b="0" dirty="0" smtClean="0">
                          <a:solidFill>
                            <a:schemeClr val="bg1"/>
                          </a:solidFill>
                          <a:latin typeface="Calibri" pitchFamily="34" charset="0"/>
                        </a:rPr>
                        <a:t>→ Non comptabilisés à ce jour</a:t>
                      </a:r>
                      <a:endParaRPr lang="fr-FR" sz="1800" b="0" dirty="0">
                        <a:solidFill>
                          <a:schemeClr val="bg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r>
                        <a:rPr lang="fr-FR" sz="1800" b="0" dirty="0" smtClean="0">
                          <a:solidFill>
                            <a:schemeClr val="bg1"/>
                          </a:solidFill>
                          <a:latin typeface="Calibri" pitchFamily="34" charset="0"/>
                        </a:rPr>
                        <a:t>Ecart</a:t>
                      </a:r>
                      <a:r>
                        <a:rPr lang="fr-FR" sz="1800" b="0" baseline="0" dirty="0" smtClean="0">
                          <a:solidFill>
                            <a:schemeClr val="bg1"/>
                          </a:solidFill>
                          <a:latin typeface="Calibri" pitchFamily="34" charset="0"/>
                        </a:rPr>
                        <a:t> de change sur les tombées d’intérêt</a:t>
                      </a:r>
                    </a:p>
                    <a:p>
                      <a:r>
                        <a:rPr lang="fr-FR" sz="1800" b="0" baseline="0" dirty="0" smtClean="0">
                          <a:solidFill>
                            <a:schemeClr val="bg1"/>
                          </a:solidFill>
                          <a:latin typeface="Calibri" pitchFamily="34" charset="0"/>
                        </a:rPr>
                        <a:t>→ Comptabilisé au sein des charges d’intérêt</a:t>
                      </a:r>
                      <a:endParaRPr lang="fr-FR" sz="1800" b="0" dirty="0">
                        <a:solidFill>
                          <a:schemeClr val="bg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19137"/>
                    </a:solidFill>
                  </a:tcPr>
                </a:tc>
              </a:tr>
              <a:tr h="2478098">
                <a:tc>
                  <a:txBody>
                    <a:bodyPr/>
                    <a:lstStyle/>
                    <a:p>
                      <a:r>
                        <a:rPr lang="fr-FR" b="0" dirty="0" smtClean="0">
                          <a:solidFill>
                            <a:schemeClr val="bg1"/>
                          </a:solidFill>
                          <a:latin typeface="Calibri" pitchFamily="34" charset="0"/>
                        </a:rPr>
                        <a:t>Ecart de change sur la partie </a:t>
                      </a:r>
                      <a:r>
                        <a:rPr lang="fr-FR" b="0" baseline="0" dirty="0" smtClean="0">
                          <a:solidFill>
                            <a:schemeClr val="bg1"/>
                          </a:solidFill>
                          <a:latin typeface="Calibri" pitchFamily="34" charset="0"/>
                        </a:rPr>
                        <a:t>non encore</a:t>
                      </a:r>
                      <a:r>
                        <a:rPr lang="fr-FR" b="0" baseline="0" dirty="0" smtClean="0">
                          <a:solidFill>
                            <a:schemeClr val="bg1"/>
                          </a:solidFill>
                          <a:latin typeface="Calibri" pitchFamily="34" charset="0"/>
                        </a:rPr>
                        <a:t> </a:t>
                      </a:r>
                      <a:r>
                        <a:rPr lang="fr-FR" b="0" baseline="0" dirty="0" smtClean="0">
                          <a:solidFill>
                            <a:schemeClr val="bg1"/>
                          </a:solidFill>
                          <a:latin typeface="Calibri" pitchFamily="34" charset="0"/>
                        </a:rPr>
                        <a:t>remboursée d</a:t>
                      </a:r>
                      <a:r>
                        <a:rPr lang="fr-FR" b="0" baseline="0" dirty="0" smtClean="0">
                          <a:solidFill>
                            <a:schemeClr val="bg1"/>
                          </a:solidFill>
                          <a:latin typeface="Calibri" pitchFamily="34" charset="0"/>
                        </a:rPr>
                        <a:t>es dettes</a:t>
                      </a:r>
                    </a:p>
                    <a:p>
                      <a:r>
                        <a:rPr lang="fr-FR" b="0" baseline="0" dirty="0" smtClean="0">
                          <a:solidFill>
                            <a:schemeClr val="bg1"/>
                          </a:solidFill>
                          <a:latin typeface="Calibri" pitchFamily="34" charset="0"/>
                        </a:rPr>
                        <a:t>→ Comptabilisé en gain et pertes de change</a:t>
                      </a:r>
                      <a:endParaRPr lang="fr-FR" b="0" dirty="0">
                        <a:solidFill>
                          <a:schemeClr val="bg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r>
                        <a:rPr lang="fr-FR" b="0" dirty="0" smtClean="0">
                          <a:solidFill>
                            <a:schemeClr val="bg1"/>
                          </a:solidFill>
                          <a:latin typeface="Calibri" pitchFamily="34" charset="0"/>
                        </a:rPr>
                        <a:t>Ecart de change</a:t>
                      </a:r>
                      <a:r>
                        <a:rPr lang="fr-FR" b="0" baseline="0" dirty="0" smtClean="0">
                          <a:solidFill>
                            <a:schemeClr val="bg1"/>
                          </a:solidFill>
                          <a:latin typeface="Calibri" pitchFamily="34" charset="0"/>
                        </a:rPr>
                        <a:t> réalisé lors des tombées d’échéance sur la fraction d’amortissement du capital</a:t>
                      </a:r>
                    </a:p>
                    <a:p>
                      <a:pPr marL="0" marR="0" indent="0" algn="l" defTabSz="914400" rtl="0" eaLnBrk="1" fontAlgn="auto" latinLnBrk="0" hangingPunct="1">
                        <a:lnSpc>
                          <a:spcPct val="100000"/>
                        </a:lnSpc>
                        <a:spcBef>
                          <a:spcPts val="0"/>
                        </a:spcBef>
                        <a:spcAft>
                          <a:spcPts val="0"/>
                        </a:spcAft>
                        <a:buClrTx/>
                        <a:buSzTx/>
                        <a:buFontTx/>
                        <a:buNone/>
                        <a:tabLst/>
                        <a:defRPr/>
                      </a:pPr>
                      <a:r>
                        <a:rPr lang="fr-FR" b="0" baseline="0" dirty="0" smtClean="0">
                          <a:solidFill>
                            <a:schemeClr val="bg1"/>
                          </a:solidFill>
                          <a:latin typeface="Calibri" pitchFamily="34" charset="0"/>
                        </a:rPr>
                        <a:t>→ Comptabilisé en gain et pertes de change</a:t>
                      </a:r>
                      <a:endParaRPr lang="fr-FR" b="0" dirty="0" smtClean="0">
                        <a:solidFill>
                          <a:schemeClr val="bg1"/>
                        </a:solidFill>
                        <a:latin typeface="Calibri" pitchFamily="34" charset="0"/>
                      </a:endParaRPr>
                    </a:p>
                    <a:p>
                      <a:endParaRPr lang="fr-FR" b="0" dirty="0">
                        <a:solidFill>
                          <a:schemeClr val="bg1"/>
                        </a:solidFill>
                        <a:latin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19137"/>
                    </a:solidFill>
                  </a:tcPr>
                </a:tc>
              </a:tr>
            </a:tbl>
          </a:graphicData>
        </a:graphic>
      </p:graphicFrame>
      <p:sp>
        <p:nvSpPr>
          <p:cNvPr id="21" name="ZoneTexte 20"/>
          <p:cNvSpPr txBox="1"/>
          <p:nvPr/>
        </p:nvSpPr>
        <p:spPr>
          <a:xfrm>
            <a:off x="123826" y="1095375"/>
            <a:ext cx="7181850" cy="2031325"/>
          </a:xfrm>
          <a:prstGeom prst="rect">
            <a:avLst/>
          </a:prstGeom>
          <a:noFill/>
        </p:spPr>
        <p:txBody>
          <a:bodyPr wrap="square" rtlCol="0">
            <a:spAutoFit/>
          </a:bodyPr>
          <a:lstStyle/>
          <a:p>
            <a:pPr>
              <a:buClr>
                <a:srgbClr val="00B050"/>
              </a:buClr>
              <a:buSzPct val="110000"/>
            </a:pPr>
            <a:r>
              <a:rPr lang="fr-FR" dirty="0" smtClean="0">
                <a:latin typeface="Calibri" pitchFamily="34" charset="0"/>
              </a:rPr>
              <a:t>Le risque de change sur la dette en devises porte sur:</a:t>
            </a:r>
          </a:p>
          <a:p>
            <a:pPr marL="266700" indent="276225">
              <a:buClr>
                <a:srgbClr val="00B050"/>
              </a:buClr>
              <a:buSzPct val="110000"/>
              <a:buFont typeface="Wingdings" pitchFamily="2" charset="2"/>
              <a:buChar char="§"/>
            </a:pPr>
            <a:r>
              <a:rPr lang="fr-FR" dirty="0" smtClean="0">
                <a:latin typeface="Calibri" pitchFamily="34" charset="0"/>
              </a:rPr>
              <a:t>Le principal, et</a:t>
            </a:r>
          </a:p>
          <a:p>
            <a:pPr marL="266700" indent="276225">
              <a:buClr>
                <a:srgbClr val="00B050"/>
              </a:buClr>
              <a:buSzPct val="110000"/>
              <a:buFont typeface="Wingdings" pitchFamily="2" charset="2"/>
              <a:buChar char="§"/>
            </a:pPr>
            <a:r>
              <a:rPr lang="fr-FR" dirty="0" smtClean="0">
                <a:latin typeface="Calibri" pitchFamily="34" charset="0"/>
              </a:rPr>
              <a:t>Les intérêts</a:t>
            </a:r>
          </a:p>
          <a:p>
            <a:pPr>
              <a:buClr>
                <a:srgbClr val="00B050"/>
              </a:buClr>
              <a:buSzPct val="110000"/>
            </a:pPr>
            <a:r>
              <a:rPr lang="fr-FR" dirty="0" smtClean="0">
                <a:latin typeface="Calibri" pitchFamily="34" charset="0"/>
              </a:rPr>
              <a:t>Il comporte:</a:t>
            </a:r>
          </a:p>
          <a:p>
            <a:pPr marL="266700" indent="276225">
              <a:buClr>
                <a:srgbClr val="00B050"/>
              </a:buClr>
              <a:buSzPct val="110000"/>
              <a:buFont typeface="Wingdings" pitchFamily="2" charset="2"/>
              <a:buChar char="§"/>
            </a:pPr>
            <a:r>
              <a:rPr lang="fr-FR" dirty="0" smtClean="0">
                <a:latin typeface="Calibri" pitchFamily="34" charset="0"/>
              </a:rPr>
              <a:t>Une partie latente, et</a:t>
            </a:r>
          </a:p>
          <a:p>
            <a:pPr marL="266700" indent="276225">
              <a:buClr>
                <a:srgbClr val="00B050"/>
              </a:buClr>
              <a:buSzPct val="110000"/>
              <a:buFont typeface="Wingdings" pitchFamily="2" charset="2"/>
              <a:buChar char="§"/>
            </a:pPr>
            <a:r>
              <a:rPr lang="fr-FR" dirty="0" smtClean="0">
                <a:latin typeface="Calibri" pitchFamily="34" charset="0"/>
              </a:rPr>
              <a:t>Une partie réalisée</a:t>
            </a:r>
          </a:p>
          <a:p>
            <a:pPr>
              <a:buClr>
                <a:srgbClr val="00B050"/>
              </a:buClr>
              <a:buSzPct val="110000"/>
              <a:buFont typeface="Wingdings" pitchFamily="2" charset="2"/>
              <a:buChar char="§"/>
            </a:pPr>
            <a:endParaRPr lang="fr-FR" dirty="0" smtClean="0">
              <a:latin typeface="Calibri" pitchFamily="34" charset="0"/>
            </a:endParaRPr>
          </a:p>
        </p:txBody>
      </p:sp>
      <p:sp>
        <p:nvSpPr>
          <p:cNvPr id="22" name="ZoneTexte 21"/>
          <p:cNvSpPr txBox="1"/>
          <p:nvPr/>
        </p:nvSpPr>
        <p:spPr>
          <a:xfrm>
            <a:off x="-1087789" y="4466304"/>
            <a:ext cx="1933574" cy="369332"/>
          </a:xfrm>
          <a:prstGeom prst="rect">
            <a:avLst/>
          </a:prstGeom>
          <a:noFill/>
        </p:spPr>
        <p:txBody>
          <a:bodyPr wrap="square" rtlCol="0">
            <a:spAutoFit/>
          </a:bodyPr>
          <a:lstStyle/>
          <a:p>
            <a:pPr algn="r"/>
            <a:r>
              <a:rPr lang="fr-FR" dirty="0" smtClean="0">
                <a:latin typeface="Calibri" pitchFamily="34" charset="0"/>
              </a:rPr>
              <a:t>Capital</a:t>
            </a:r>
            <a:endParaRPr lang="fr-FR" dirty="0">
              <a:latin typeface="Calibri" pitchFamily="34" charset="0"/>
            </a:endParaRPr>
          </a:p>
        </p:txBody>
      </p:sp>
      <p:sp>
        <p:nvSpPr>
          <p:cNvPr id="23" name="ZoneTexte 22"/>
          <p:cNvSpPr txBox="1"/>
          <p:nvPr/>
        </p:nvSpPr>
        <p:spPr>
          <a:xfrm>
            <a:off x="-1087789" y="3382180"/>
            <a:ext cx="1933574" cy="369332"/>
          </a:xfrm>
          <a:prstGeom prst="rect">
            <a:avLst/>
          </a:prstGeom>
          <a:noFill/>
        </p:spPr>
        <p:txBody>
          <a:bodyPr wrap="square" rtlCol="0">
            <a:spAutoFit/>
          </a:bodyPr>
          <a:lstStyle/>
          <a:p>
            <a:pPr algn="r"/>
            <a:r>
              <a:rPr lang="fr-FR" dirty="0" smtClean="0">
                <a:latin typeface="Calibri" pitchFamily="34" charset="0"/>
              </a:rPr>
              <a:t>Intérêt</a:t>
            </a:r>
            <a:endParaRPr lang="fr-FR" dirty="0">
              <a:latin typeface="Calibri" pitchFamily="34" charset="0"/>
            </a:endParaRPr>
          </a:p>
        </p:txBody>
      </p:sp>
      <p:sp>
        <p:nvSpPr>
          <p:cNvPr id="24" name="ZoneTexte 23"/>
          <p:cNvSpPr txBox="1"/>
          <p:nvPr/>
        </p:nvSpPr>
        <p:spPr>
          <a:xfrm>
            <a:off x="1829891" y="6352594"/>
            <a:ext cx="2705100" cy="369332"/>
          </a:xfrm>
          <a:prstGeom prst="rect">
            <a:avLst/>
          </a:prstGeom>
          <a:noFill/>
        </p:spPr>
        <p:txBody>
          <a:bodyPr wrap="square" rtlCol="0">
            <a:spAutoFit/>
          </a:bodyPr>
          <a:lstStyle/>
          <a:p>
            <a:r>
              <a:rPr lang="fr-FR" dirty="0" smtClean="0">
                <a:latin typeface="Calibri" pitchFamily="34" charset="0"/>
              </a:rPr>
              <a:t>L</a:t>
            </a:r>
            <a:r>
              <a:rPr lang="fr-FR" dirty="0" smtClean="0">
                <a:latin typeface="Calibri" pitchFamily="34" charset="0"/>
              </a:rPr>
              <a:t>atent (potentiel)</a:t>
            </a:r>
            <a:endParaRPr lang="fr-FR" dirty="0">
              <a:latin typeface="Calibri" pitchFamily="34" charset="0"/>
            </a:endParaRPr>
          </a:p>
        </p:txBody>
      </p:sp>
      <p:sp>
        <p:nvSpPr>
          <p:cNvPr id="25" name="ZoneTexte 24"/>
          <p:cNvSpPr txBox="1"/>
          <p:nvPr/>
        </p:nvSpPr>
        <p:spPr>
          <a:xfrm>
            <a:off x="3230356" y="2485722"/>
            <a:ext cx="3957638" cy="400110"/>
          </a:xfrm>
          <a:prstGeom prst="rect">
            <a:avLst/>
          </a:prstGeom>
          <a:noFill/>
        </p:spPr>
        <p:txBody>
          <a:bodyPr wrap="square" rtlCol="0">
            <a:spAutoFit/>
          </a:bodyPr>
          <a:lstStyle/>
          <a:p>
            <a:pPr algn="ctr"/>
            <a:r>
              <a:rPr lang="fr-FR" sz="2000" dirty="0" smtClean="0">
                <a:solidFill>
                  <a:schemeClr val="accent2">
                    <a:lumMod val="50000"/>
                  </a:schemeClr>
                </a:solidFill>
                <a:latin typeface="Calibri" pitchFamily="34" charset="0"/>
              </a:rPr>
              <a:t>Ecarts de change à comptabiliser</a:t>
            </a:r>
            <a:endParaRPr lang="fr-FR" sz="2000" dirty="0">
              <a:solidFill>
                <a:schemeClr val="accent2">
                  <a:lumMod val="50000"/>
                </a:schemeClr>
              </a:solidFill>
              <a:latin typeface="Calibri" pitchFamily="34" charset="0"/>
            </a:endParaRPr>
          </a:p>
        </p:txBody>
      </p:sp>
      <p:sp>
        <p:nvSpPr>
          <p:cNvPr id="26" name="ZoneTexte 25"/>
          <p:cNvSpPr txBox="1"/>
          <p:nvPr/>
        </p:nvSpPr>
        <p:spPr>
          <a:xfrm>
            <a:off x="5916116" y="6352594"/>
            <a:ext cx="2705100" cy="369332"/>
          </a:xfrm>
          <a:prstGeom prst="rect">
            <a:avLst/>
          </a:prstGeom>
          <a:noFill/>
        </p:spPr>
        <p:txBody>
          <a:bodyPr wrap="square" rtlCol="0">
            <a:spAutoFit/>
          </a:bodyPr>
          <a:lstStyle/>
          <a:p>
            <a:r>
              <a:rPr lang="fr-FR" dirty="0" smtClean="0">
                <a:latin typeface="Calibri" pitchFamily="34" charset="0"/>
              </a:rPr>
              <a:t>Réalisé</a:t>
            </a:r>
            <a:endParaRPr lang="fr-FR" dirty="0">
              <a:latin typeface="Calibri"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869604"/>
            <a:ext cx="7918402" cy="4105275"/>
          </a:xfrm>
        </p:spPr>
        <p:txBody>
          <a:bodyPr>
            <a:normAutofit/>
          </a:bodyPr>
          <a:lstStyle/>
          <a:p>
            <a:pPr algn="just"/>
            <a:r>
              <a:rPr lang="fr-FR" sz="2000" dirty="0" smtClean="0">
                <a:solidFill>
                  <a:schemeClr val="tx1"/>
                </a:solidFill>
                <a:latin typeface="Calibri" pitchFamily="34" charset="0"/>
              </a:rPr>
              <a:t>Le </a:t>
            </a:r>
            <a:r>
              <a:rPr lang="fr-FR" sz="2000" dirty="0" smtClean="0">
                <a:solidFill>
                  <a:schemeClr val="tx1"/>
                </a:solidFill>
                <a:latin typeface="Calibri" pitchFamily="34" charset="0"/>
              </a:rPr>
              <a:t>mécanisme de limitation des impacts de change constitué </a:t>
            </a:r>
            <a:r>
              <a:rPr lang="fr-FR" sz="2000" dirty="0" smtClean="0">
                <a:solidFill>
                  <a:schemeClr val="tx1"/>
                </a:solidFill>
                <a:latin typeface="Calibri" pitchFamily="34" charset="0"/>
              </a:rPr>
              <a:t>par </a:t>
            </a:r>
            <a:r>
              <a:rPr lang="fr-FR" sz="2000" dirty="0" smtClean="0">
                <a:solidFill>
                  <a:schemeClr val="tx1"/>
                </a:solidFill>
                <a:latin typeface="Calibri" pitchFamily="34" charset="0"/>
              </a:rPr>
              <a:t>la </a:t>
            </a:r>
            <a:r>
              <a:rPr lang="fr-FR" sz="2000" dirty="0" err="1" smtClean="0">
                <a:solidFill>
                  <a:schemeClr val="tx1"/>
                </a:solidFill>
                <a:latin typeface="Calibri" pitchFamily="34" charset="0"/>
              </a:rPr>
              <a:t>sur-facturation</a:t>
            </a:r>
            <a:r>
              <a:rPr lang="fr-FR" sz="2000" dirty="0" smtClean="0">
                <a:solidFill>
                  <a:schemeClr val="tx1"/>
                </a:solidFill>
                <a:latin typeface="Calibri" pitchFamily="34" charset="0"/>
              </a:rPr>
              <a:t> sur les prêts n’est pas traduite dans les états financiers en </a:t>
            </a:r>
            <a:r>
              <a:rPr lang="fr-FR" sz="2000" dirty="0" smtClean="0">
                <a:solidFill>
                  <a:schemeClr val="tx1"/>
                </a:solidFill>
                <a:latin typeface="Calibri" pitchFamily="34" charset="0"/>
              </a:rPr>
              <a:t>IFRS:</a:t>
            </a:r>
            <a:endParaRPr lang="fr-FR" sz="2000" dirty="0" smtClean="0">
              <a:solidFill>
                <a:schemeClr val="tx1"/>
              </a:solidFill>
              <a:latin typeface="Calibri" pitchFamily="34" charset="0"/>
            </a:endParaRPr>
          </a:p>
          <a:p>
            <a:pPr lvl="1" algn="just"/>
            <a:r>
              <a:rPr lang="fr-FR" dirty="0" smtClean="0">
                <a:solidFill>
                  <a:schemeClr val="tx1"/>
                </a:solidFill>
                <a:latin typeface="Calibri" pitchFamily="34" charset="0"/>
              </a:rPr>
              <a:t>La </a:t>
            </a:r>
            <a:r>
              <a:rPr lang="fr-FR" dirty="0" err="1" smtClean="0">
                <a:solidFill>
                  <a:schemeClr val="tx1"/>
                </a:solidFill>
                <a:latin typeface="Calibri" pitchFamily="34" charset="0"/>
              </a:rPr>
              <a:t>sur-facturation</a:t>
            </a:r>
            <a:r>
              <a:rPr lang="fr-FR" dirty="0" smtClean="0">
                <a:solidFill>
                  <a:schemeClr val="tx1"/>
                </a:solidFill>
                <a:latin typeface="Calibri" pitchFamily="34" charset="0"/>
              </a:rPr>
              <a:t> est incluse dans les produits d’intérêts au fur et à mesure que les intérêts sont courus</a:t>
            </a:r>
          </a:p>
          <a:p>
            <a:pPr lvl="1" algn="just"/>
            <a:r>
              <a:rPr lang="fr-FR" dirty="0" smtClean="0">
                <a:solidFill>
                  <a:schemeClr val="tx1"/>
                </a:solidFill>
                <a:latin typeface="Calibri" pitchFamily="34" charset="0"/>
              </a:rPr>
              <a:t>Les impacts de change sur la totalité des dettes sont enregistrés en résultat</a:t>
            </a:r>
          </a:p>
          <a:p>
            <a:pPr lvl="1" algn="just"/>
            <a:endParaRPr lang="fr-FR" dirty="0" smtClean="0">
              <a:solidFill>
                <a:schemeClr val="tx1"/>
              </a:solidFill>
              <a:latin typeface="Calibri" pitchFamily="34" charset="0"/>
            </a:endParaRPr>
          </a:p>
        </p:txBody>
      </p:sp>
      <p:sp>
        <p:nvSpPr>
          <p:cNvPr id="3" name="ZoneTexte 2"/>
          <p:cNvSpPr txBox="1"/>
          <p:nvPr/>
        </p:nvSpPr>
        <p:spPr>
          <a:xfrm>
            <a:off x="2925378" y="186605"/>
            <a:ext cx="4076700" cy="707886"/>
          </a:xfrm>
          <a:prstGeom prst="rect">
            <a:avLst/>
          </a:prstGeom>
          <a:noFill/>
        </p:spPr>
        <p:txBody>
          <a:bodyPr wrap="square" rtlCol="0">
            <a:spAutoFit/>
          </a:bodyPr>
          <a:lstStyle/>
          <a:p>
            <a:pPr algn="ctr"/>
            <a:r>
              <a:rPr lang="fr-FR" sz="2000" dirty="0" smtClean="0">
                <a:latin typeface="Calibri" pitchFamily="34" charset="0"/>
              </a:rPr>
              <a:t>Comptabilité de </a:t>
            </a:r>
            <a:r>
              <a:rPr lang="fr-FR" sz="2000" dirty="0" smtClean="0">
                <a:latin typeface="Calibri" pitchFamily="34" charset="0"/>
              </a:rPr>
              <a:t>couverture</a:t>
            </a:r>
          </a:p>
          <a:p>
            <a:pPr algn="ctr"/>
            <a:r>
              <a:rPr lang="fr-FR" sz="2000" dirty="0" smtClean="0">
                <a:latin typeface="Calibri" pitchFamily="34" charset="0"/>
              </a:rPr>
              <a:t>Traitement actuel</a:t>
            </a:r>
            <a:endParaRPr lang="fr-FR" sz="2000" dirty="0">
              <a:latin typeface="Calibri" pitchFamily="34" charset="0"/>
            </a:endParaRPr>
          </a:p>
        </p:txBody>
      </p:sp>
    </p:spTree>
    <p:extLst>
      <p:ext uri="{BB962C8B-B14F-4D97-AF65-F5344CB8AC3E}">
        <p14:creationId xmlns:p14="http://schemas.microsoft.com/office/powerpoint/2010/main" xmlns="" val="3786942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91894" y="1087960"/>
            <a:ext cx="8616131" cy="5770040"/>
          </a:xfrm>
        </p:spPr>
        <p:txBody>
          <a:bodyPr>
            <a:normAutofit lnSpcReduction="10000"/>
          </a:bodyPr>
          <a:lstStyle/>
          <a:p>
            <a:r>
              <a:rPr lang="fr-FR" b="1" dirty="0" smtClean="0">
                <a:solidFill>
                  <a:schemeClr val="tx1"/>
                </a:solidFill>
                <a:latin typeface="Calibri" pitchFamily="34" charset="0"/>
              </a:rPr>
              <a:t>Couverture </a:t>
            </a:r>
            <a:r>
              <a:rPr lang="fr-FR" b="1" dirty="0" smtClean="0">
                <a:solidFill>
                  <a:schemeClr val="tx1"/>
                </a:solidFill>
                <a:latin typeface="Calibri" pitchFamily="34" charset="0"/>
              </a:rPr>
              <a:t>du risque de change sur capital: </a:t>
            </a:r>
            <a:r>
              <a:rPr lang="fr-FR" b="1" dirty="0" smtClean="0">
                <a:solidFill>
                  <a:schemeClr val="tx1"/>
                </a:solidFill>
                <a:latin typeface="Calibri" pitchFamily="34" charset="0"/>
              </a:rPr>
              <a:t>une mise </a:t>
            </a:r>
            <a:r>
              <a:rPr lang="fr-FR" b="1" dirty="0" smtClean="0">
                <a:solidFill>
                  <a:schemeClr val="tx1"/>
                </a:solidFill>
                <a:latin typeface="Calibri" pitchFamily="34" charset="0"/>
              </a:rPr>
              <a:t>en œuvre simple en comptabilité </a:t>
            </a:r>
            <a:r>
              <a:rPr lang="fr-FR" dirty="0" smtClean="0">
                <a:latin typeface="Calibri" pitchFamily="34" charset="0"/>
              </a:rPr>
              <a:t> </a:t>
            </a:r>
            <a:r>
              <a:rPr lang="fr-FR" dirty="0" smtClean="0">
                <a:solidFill>
                  <a:schemeClr val="tx1"/>
                </a:solidFill>
                <a:latin typeface="Calibri" pitchFamily="34" charset="0"/>
              </a:rPr>
              <a:t>(« couverture naturelle »).</a:t>
            </a:r>
            <a:endParaRPr lang="fr-FR" b="1" dirty="0" smtClean="0">
              <a:solidFill>
                <a:schemeClr val="tx1"/>
              </a:solidFill>
              <a:latin typeface="Calibri" pitchFamily="34" charset="0"/>
            </a:endParaRPr>
          </a:p>
          <a:p>
            <a:pPr lvl="2"/>
            <a:r>
              <a:rPr lang="fr-FR" sz="1600" dirty="0" smtClean="0">
                <a:solidFill>
                  <a:schemeClr val="tx1"/>
                </a:solidFill>
                <a:latin typeface="Calibri" pitchFamily="34" charset="0"/>
              </a:rPr>
              <a:t>Les variations de valeur des instruments dérivés sont enregistrées en résultat et compensent les écarts de change sur la </a:t>
            </a:r>
            <a:r>
              <a:rPr lang="fr-FR" sz="1600" dirty="0" smtClean="0">
                <a:solidFill>
                  <a:schemeClr val="tx1"/>
                </a:solidFill>
                <a:latin typeface="Calibri" pitchFamily="34" charset="0"/>
              </a:rPr>
              <a:t>dette (gains et pertes latents et réalisés)</a:t>
            </a:r>
            <a:endParaRPr lang="fr-FR" sz="1600" dirty="0" smtClean="0">
              <a:solidFill>
                <a:schemeClr val="tx1"/>
              </a:solidFill>
              <a:latin typeface="Calibri" pitchFamily="34" charset="0"/>
            </a:endParaRPr>
          </a:p>
          <a:p>
            <a:pPr lvl="2"/>
            <a:r>
              <a:rPr lang="fr-FR" sz="1600" dirty="0" smtClean="0">
                <a:solidFill>
                  <a:schemeClr val="tx1"/>
                </a:solidFill>
                <a:latin typeface="Calibri" pitchFamily="34" charset="0"/>
              </a:rPr>
              <a:t>Pas d’obligation de mise en œuvre de tests d’efficacité</a:t>
            </a:r>
          </a:p>
          <a:p>
            <a:pPr lvl="2"/>
            <a:r>
              <a:rPr lang="fr-FR" sz="1600" dirty="0" smtClean="0">
                <a:solidFill>
                  <a:schemeClr val="tx1"/>
                </a:solidFill>
                <a:latin typeface="Calibri" pitchFamily="34" charset="0"/>
              </a:rPr>
              <a:t>Même si la couverture est </a:t>
            </a:r>
            <a:r>
              <a:rPr lang="fr-FR" sz="1600" dirty="0" smtClean="0">
                <a:solidFill>
                  <a:schemeClr val="tx1"/>
                </a:solidFill>
                <a:latin typeface="Calibri" pitchFamily="34" charset="0"/>
              </a:rPr>
              <a:t>imparfaite </a:t>
            </a:r>
            <a:r>
              <a:rPr lang="fr-FR" sz="1600" dirty="0" smtClean="0">
                <a:solidFill>
                  <a:schemeClr val="tx1"/>
                </a:solidFill>
                <a:latin typeface="Calibri" pitchFamily="34" charset="0"/>
              </a:rPr>
              <a:t>(</a:t>
            </a:r>
            <a:r>
              <a:rPr lang="fr-FR" sz="1600" dirty="0" smtClean="0">
                <a:solidFill>
                  <a:schemeClr val="tx1"/>
                </a:solidFill>
                <a:latin typeface="Calibri" pitchFamily="34" charset="0"/>
              </a:rPr>
              <a:t>sur DTS notamment</a:t>
            </a:r>
            <a:r>
              <a:rPr lang="fr-FR" sz="1600" dirty="0" smtClean="0">
                <a:solidFill>
                  <a:schemeClr val="tx1"/>
                </a:solidFill>
                <a:latin typeface="Calibri" pitchFamily="34" charset="0"/>
              </a:rPr>
              <a:t>), le schéma comptable reste applicable</a:t>
            </a:r>
            <a:endParaRPr lang="fr-FR" sz="1600" dirty="0" smtClean="0">
              <a:solidFill>
                <a:schemeClr val="tx1"/>
              </a:solidFill>
              <a:latin typeface="Calibri" pitchFamily="34" charset="0"/>
            </a:endParaRPr>
          </a:p>
          <a:p>
            <a:r>
              <a:rPr lang="fr-FR" b="1" dirty="0" smtClean="0">
                <a:solidFill>
                  <a:schemeClr val="tx1"/>
                </a:solidFill>
                <a:latin typeface="Calibri" pitchFamily="34" charset="0"/>
              </a:rPr>
              <a:t>Couverture du risque de change des intérêts: </a:t>
            </a:r>
            <a:r>
              <a:rPr lang="fr-FR" b="1" dirty="0" smtClean="0">
                <a:solidFill>
                  <a:schemeClr val="tx1"/>
                </a:solidFill>
                <a:latin typeface="Calibri" pitchFamily="34" charset="0"/>
              </a:rPr>
              <a:t>un traitement </a:t>
            </a:r>
            <a:r>
              <a:rPr lang="fr-FR" b="1" dirty="0" smtClean="0">
                <a:solidFill>
                  <a:schemeClr val="tx1"/>
                </a:solidFill>
                <a:latin typeface="Calibri" pitchFamily="34" charset="0"/>
              </a:rPr>
              <a:t>comptable plus complexe</a:t>
            </a:r>
            <a:r>
              <a:rPr lang="fr-FR" dirty="0" smtClean="0">
                <a:solidFill>
                  <a:schemeClr val="tx1"/>
                </a:solidFill>
                <a:latin typeface="Calibri" pitchFamily="34" charset="0"/>
              </a:rPr>
              <a:t> (« Cash flow </a:t>
            </a:r>
            <a:r>
              <a:rPr lang="fr-FR" dirty="0" err="1" smtClean="0">
                <a:solidFill>
                  <a:schemeClr val="tx1"/>
                </a:solidFill>
                <a:latin typeface="Calibri" pitchFamily="34" charset="0"/>
              </a:rPr>
              <a:t>hedge</a:t>
            </a:r>
            <a:r>
              <a:rPr lang="fr-FR" dirty="0" smtClean="0">
                <a:solidFill>
                  <a:schemeClr val="tx1"/>
                </a:solidFill>
                <a:latin typeface="Calibri" pitchFamily="34" charset="0"/>
              </a:rPr>
              <a:t> »)</a:t>
            </a:r>
          </a:p>
          <a:p>
            <a:pPr lvl="1"/>
            <a:r>
              <a:rPr lang="fr-FR" sz="1600" dirty="0" smtClean="0">
                <a:solidFill>
                  <a:schemeClr val="tx1"/>
                </a:solidFill>
                <a:latin typeface="Calibri" pitchFamily="34" charset="0"/>
              </a:rPr>
              <a:t>La difficulté: le </a:t>
            </a:r>
            <a:r>
              <a:rPr lang="fr-FR" sz="1600" dirty="0" err="1" smtClean="0">
                <a:solidFill>
                  <a:schemeClr val="tx1"/>
                </a:solidFill>
                <a:latin typeface="Calibri" pitchFamily="34" charset="0"/>
              </a:rPr>
              <a:t>mismatch</a:t>
            </a:r>
            <a:r>
              <a:rPr lang="fr-FR" sz="1600" dirty="0" smtClean="0">
                <a:solidFill>
                  <a:schemeClr val="tx1"/>
                </a:solidFill>
                <a:latin typeface="Calibri" pitchFamily="34" charset="0"/>
              </a:rPr>
              <a:t> comptable</a:t>
            </a:r>
          </a:p>
          <a:p>
            <a:pPr lvl="2"/>
            <a:r>
              <a:rPr lang="fr-FR" sz="1600" dirty="0" smtClean="0">
                <a:solidFill>
                  <a:schemeClr val="tx1"/>
                </a:solidFill>
                <a:latin typeface="Calibri" pitchFamily="34" charset="0"/>
              </a:rPr>
              <a:t>Les écarts de change sur les intérêts sont constatés année après année, au fur et à mesure que les intérêts sont </a:t>
            </a:r>
            <a:r>
              <a:rPr lang="fr-FR" sz="1600" dirty="0" smtClean="0">
                <a:solidFill>
                  <a:schemeClr val="tx1"/>
                </a:solidFill>
                <a:latin typeface="Calibri" pitchFamily="34" charset="0"/>
              </a:rPr>
              <a:t>constatés en résultat</a:t>
            </a:r>
            <a:endParaRPr lang="fr-FR" sz="1600" dirty="0" smtClean="0">
              <a:solidFill>
                <a:schemeClr val="tx1"/>
              </a:solidFill>
              <a:latin typeface="Calibri" pitchFamily="34" charset="0"/>
            </a:endParaRPr>
          </a:p>
          <a:p>
            <a:pPr lvl="2"/>
            <a:r>
              <a:rPr lang="fr-FR" sz="1600" dirty="0" smtClean="0">
                <a:solidFill>
                  <a:schemeClr val="tx1"/>
                </a:solidFill>
                <a:latin typeface="Calibri" pitchFamily="34" charset="0"/>
              </a:rPr>
              <a:t>La variation de valeur des dérivés représente la variation de change de l’ensemble de tous les intérêts à payer </a:t>
            </a:r>
            <a:r>
              <a:rPr lang="fr-FR" sz="1600" dirty="0" err="1" smtClean="0">
                <a:solidFill>
                  <a:schemeClr val="tx1"/>
                </a:solidFill>
                <a:latin typeface="Calibri" pitchFamily="34" charset="0"/>
              </a:rPr>
              <a:t>jusqu</a:t>
            </a:r>
            <a:r>
              <a:rPr lang="fr-FR" sz="1600" dirty="0" smtClean="0">
                <a:solidFill>
                  <a:schemeClr val="tx1"/>
                </a:solidFill>
                <a:latin typeface="Calibri" pitchFamily="34" charset="0"/>
              </a:rPr>
              <a:t>’à maturité. Ce décalage </a:t>
            </a:r>
            <a:r>
              <a:rPr lang="fr-FR" sz="1600" dirty="0" smtClean="0">
                <a:solidFill>
                  <a:schemeClr val="tx1"/>
                </a:solidFill>
                <a:latin typeface="Calibri" pitchFamily="34" charset="0"/>
              </a:rPr>
              <a:t>demande </a:t>
            </a:r>
            <a:r>
              <a:rPr lang="fr-FR" sz="1600" dirty="0" smtClean="0">
                <a:solidFill>
                  <a:schemeClr val="tx1"/>
                </a:solidFill>
                <a:latin typeface="Calibri" pitchFamily="34" charset="0"/>
              </a:rPr>
              <a:t>un traitement spécial </a:t>
            </a:r>
            <a:r>
              <a:rPr lang="fr-FR" sz="1600" dirty="0" smtClean="0">
                <a:solidFill>
                  <a:schemeClr val="tx1"/>
                </a:solidFill>
                <a:latin typeface="Calibri" pitchFamily="34" charset="0"/>
              </a:rPr>
              <a:t>de la réévaluation du dérivé en </a:t>
            </a:r>
            <a:r>
              <a:rPr lang="fr-FR" sz="1600" dirty="0" smtClean="0">
                <a:solidFill>
                  <a:schemeClr val="tx1"/>
                </a:solidFill>
                <a:latin typeface="Calibri" pitchFamily="34" charset="0"/>
              </a:rPr>
              <a:t>comptabilité IFRS: </a:t>
            </a:r>
            <a:r>
              <a:rPr lang="fr-FR" sz="1600" dirty="0" smtClean="0">
                <a:solidFill>
                  <a:schemeClr val="tx1"/>
                </a:solidFill>
                <a:latin typeface="Calibri" pitchFamily="34" charset="0"/>
              </a:rPr>
              <a:t>en </a:t>
            </a:r>
            <a:r>
              <a:rPr lang="fr-FR" sz="1600" dirty="0" smtClean="0">
                <a:solidFill>
                  <a:schemeClr val="tx1"/>
                </a:solidFill>
                <a:latin typeface="Calibri" pitchFamily="34" charset="0"/>
              </a:rPr>
              <a:t>OCI</a:t>
            </a:r>
          </a:p>
          <a:p>
            <a:pPr lvl="1"/>
            <a:r>
              <a:rPr lang="fr-FR" sz="1600" dirty="0" smtClean="0">
                <a:solidFill>
                  <a:schemeClr val="tx1"/>
                </a:solidFill>
                <a:latin typeface="Calibri" pitchFamily="34" charset="0"/>
              </a:rPr>
              <a:t>IAS 39 permet un traitement en couverture des intérêts sous réserve que la couverture soit parfaitement efficace. Cette efficacité pourrait être remise en cause sur les lignes en DTS</a:t>
            </a:r>
            <a:r>
              <a:rPr lang="fr-FR" sz="1600" dirty="0" smtClean="0">
                <a:solidFill>
                  <a:schemeClr val="tx1"/>
                </a:solidFill>
                <a:latin typeface="Calibri" pitchFamily="34" charset="0"/>
              </a:rPr>
              <a:t>.</a:t>
            </a:r>
            <a:endParaRPr lang="fr-FR" sz="1600" dirty="0" smtClean="0">
              <a:solidFill>
                <a:schemeClr val="tx1"/>
              </a:solidFill>
              <a:latin typeface="Calibri" pitchFamily="34" charset="0"/>
            </a:endParaRPr>
          </a:p>
          <a:p>
            <a:r>
              <a:rPr lang="fr-FR" sz="1600" dirty="0" smtClean="0">
                <a:solidFill>
                  <a:schemeClr val="tx1"/>
                </a:solidFill>
                <a:latin typeface="Calibri" pitchFamily="34" charset="0"/>
              </a:rPr>
              <a:t>Application au plus </a:t>
            </a:r>
            <a:r>
              <a:rPr lang="fr-FR" sz="1600" dirty="0" smtClean="0">
                <a:solidFill>
                  <a:schemeClr val="tx1"/>
                </a:solidFill>
                <a:latin typeface="Calibri" pitchFamily="34" charset="0"/>
              </a:rPr>
              <a:t>tard en 2018 </a:t>
            </a:r>
            <a:r>
              <a:rPr lang="fr-FR" sz="1600" dirty="0" smtClean="0">
                <a:solidFill>
                  <a:schemeClr val="tx1"/>
                </a:solidFill>
                <a:latin typeface="Calibri" pitchFamily="34" charset="0"/>
              </a:rPr>
              <a:t>de la nouvelle norme IFRS 9 sur les instruments financiers (voir ci-après)</a:t>
            </a:r>
            <a:endParaRPr lang="fr-FR" sz="1600" dirty="0" smtClean="0">
              <a:solidFill>
                <a:schemeClr val="tx1"/>
              </a:solidFill>
              <a:latin typeface="Calibri" pitchFamily="34" charset="0"/>
            </a:endParaRPr>
          </a:p>
          <a:p>
            <a:endParaRPr lang="fr-FR" dirty="0" smtClean="0">
              <a:solidFill>
                <a:schemeClr val="tx1"/>
              </a:solidFill>
              <a:latin typeface="Calibri" pitchFamily="34" charset="0"/>
            </a:endParaRPr>
          </a:p>
          <a:p>
            <a:pPr lvl="1"/>
            <a:endParaRPr lang="fr-FR" b="1" dirty="0">
              <a:solidFill>
                <a:schemeClr val="tx1"/>
              </a:solidFill>
              <a:latin typeface="Calibri" pitchFamily="34" charset="0"/>
            </a:endParaRPr>
          </a:p>
        </p:txBody>
      </p:sp>
      <p:sp>
        <p:nvSpPr>
          <p:cNvPr id="3" name="ZoneTexte 2"/>
          <p:cNvSpPr txBox="1"/>
          <p:nvPr/>
        </p:nvSpPr>
        <p:spPr>
          <a:xfrm>
            <a:off x="2419350" y="495300"/>
            <a:ext cx="4076700" cy="400110"/>
          </a:xfrm>
          <a:prstGeom prst="rect">
            <a:avLst/>
          </a:prstGeom>
          <a:noFill/>
        </p:spPr>
        <p:txBody>
          <a:bodyPr wrap="square" rtlCol="0">
            <a:spAutoFit/>
          </a:bodyPr>
          <a:lstStyle/>
          <a:p>
            <a:r>
              <a:rPr lang="fr-FR" sz="2000" dirty="0" smtClean="0">
                <a:latin typeface="Calibri" pitchFamily="34" charset="0"/>
              </a:rPr>
              <a:t>Comptabilité de </a:t>
            </a:r>
            <a:r>
              <a:rPr lang="fr-FR" sz="2000" dirty="0" smtClean="0">
                <a:latin typeface="Calibri" pitchFamily="34" charset="0"/>
              </a:rPr>
              <a:t>couverture en IFRS</a:t>
            </a:r>
            <a:endParaRPr lang="fr-FR" sz="2000" dirty="0">
              <a:latin typeface="Calibri" pitchFamily="34" charset="0"/>
            </a:endParaRPr>
          </a:p>
        </p:txBody>
      </p:sp>
    </p:spTree>
    <p:extLst>
      <p:ext uri="{BB962C8B-B14F-4D97-AF65-F5344CB8AC3E}">
        <p14:creationId xmlns:p14="http://schemas.microsoft.com/office/powerpoint/2010/main" xmlns="" val="744927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456660"/>
            <a:ext cx="7918402" cy="4678669"/>
          </a:xfrm>
        </p:spPr>
        <p:txBody>
          <a:bodyPr>
            <a:normAutofit/>
          </a:bodyPr>
          <a:lstStyle/>
          <a:p>
            <a:r>
              <a:rPr lang="fr-FR" dirty="0" smtClean="0">
                <a:latin typeface="Calibri" pitchFamily="34" charset="0"/>
              </a:rPr>
              <a:t>La norme IFRS 9 est applicable par anticipation, et obligatoirement à compter de l’année 2018</a:t>
            </a:r>
          </a:p>
          <a:p>
            <a:r>
              <a:rPr lang="fr-FR" dirty="0" smtClean="0">
                <a:latin typeface="Calibri" pitchFamily="34" charset="0"/>
              </a:rPr>
              <a:t>Une application anticipée d’IFRS 9 présente des avantages importants pour la communication financière en IFRS de la BOAD</a:t>
            </a:r>
          </a:p>
          <a:p>
            <a:pPr lvl="1"/>
            <a:r>
              <a:rPr lang="fr-FR" dirty="0" smtClean="0">
                <a:latin typeface="Calibri" pitchFamily="34" charset="0"/>
              </a:rPr>
              <a:t>Comptabilisation des participations financières, et notamment concernant les dépréciations des participations (</a:t>
            </a:r>
            <a:r>
              <a:rPr lang="fr-FR" dirty="0" err="1" smtClean="0">
                <a:latin typeface="Calibri" pitchFamily="34" charset="0"/>
              </a:rPr>
              <a:t>cf</a:t>
            </a:r>
            <a:r>
              <a:rPr lang="fr-FR" dirty="0" smtClean="0">
                <a:latin typeface="Calibri" pitchFamily="34" charset="0"/>
              </a:rPr>
              <a:t> notre proposition technique de juin 2014 concernant la mise en œuvre des IFRS)</a:t>
            </a:r>
          </a:p>
          <a:p>
            <a:pPr lvl="1"/>
            <a:r>
              <a:rPr lang="fr-FR" dirty="0" smtClean="0">
                <a:latin typeface="Calibri" pitchFamily="34" charset="0"/>
              </a:rPr>
              <a:t>Comptabilité de couverture: des couvertures imparfaites ou partielles (en montant et/ou dans le temps) peuvent dans certains cas être qualifiées de couverture selon IFRS 9 alors que la norme IAS 39 ne le permettrai pas.</a:t>
            </a:r>
            <a:br>
              <a:rPr lang="fr-FR" dirty="0" smtClean="0">
                <a:latin typeface="Calibri" pitchFamily="34" charset="0"/>
              </a:rPr>
            </a:br>
            <a:r>
              <a:rPr lang="fr-FR" dirty="0" smtClean="0">
                <a:latin typeface="Calibri" pitchFamily="34" charset="0"/>
              </a:rPr>
              <a:t>Ainsi la comptabilité de couverture du risque de change des intérêts en DTS serait plus aisée en appliquant IFRS 9</a:t>
            </a:r>
            <a:endParaRPr lang="fr-FR" dirty="0" smtClean="0">
              <a:latin typeface="Calibri" pitchFamily="34" charset="0"/>
            </a:endParaRPr>
          </a:p>
          <a:p>
            <a:pPr lvl="1"/>
            <a:r>
              <a:rPr lang="fr-FR" dirty="0" smtClean="0">
                <a:latin typeface="Calibri" pitchFamily="34" charset="0"/>
              </a:rPr>
              <a:t>L’opportunité d’une application anticipée d’IFRS 9 doit être analysée en fonction de la stratégie de couverture retenue</a:t>
            </a:r>
          </a:p>
        </p:txBody>
      </p:sp>
      <p:sp>
        <p:nvSpPr>
          <p:cNvPr id="3" name="ZoneTexte 2"/>
          <p:cNvSpPr txBox="1"/>
          <p:nvPr/>
        </p:nvSpPr>
        <p:spPr>
          <a:xfrm>
            <a:off x="2271256" y="250716"/>
            <a:ext cx="4837471" cy="707886"/>
          </a:xfrm>
          <a:prstGeom prst="rect">
            <a:avLst/>
          </a:prstGeom>
          <a:noFill/>
        </p:spPr>
        <p:txBody>
          <a:bodyPr wrap="square" rtlCol="0">
            <a:spAutoFit/>
          </a:bodyPr>
          <a:lstStyle/>
          <a:p>
            <a:pPr algn="ctr"/>
            <a:r>
              <a:rPr lang="fr-FR" sz="2000" dirty="0" smtClean="0">
                <a:latin typeface="Calibri" pitchFamily="34" charset="0"/>
              </a:rPr>
              <a:t>Comptabilité en IFRS</a:t>
            </a:r>
          </a:p>
          <a:p>
            <a:pPr algn="ctr"/>
            <a:r>
              <a:rPr lang="fr-FR" sz="2000" dirty="0" smtClean="0">
                <a:latin typeface="Calibri" pitchFamily="34" charset="0"/>
              </a:rPr>
              <a:t>Application d’IFRS 9</a:t>
            </a:r>
            <a:endParaRPr lang="fr-FR" sz="2000" dirty="0">
              <a:latin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p:cNvSpPr>
            <a:spLocks noChangeArrowheads="1"/>
          </p:cNvSpPr>
          <p:nvPr/>
        </p:nvSpPr>
        <p:spPr bwMode="auto">
          <a:xfrm>
            <a:off x="657225" y="2674978"/>
            <a:ext cx="7934325" cy="10464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4800" b="1" dirty="0">
                <a:solidFill>
                  <a:srgbClr val="302421"/>
                </a:solidFill>
                <a:latin typeface="Calibri" panose="020F0502020204030204" pitchFamily="34" charset="0"/>
              </a:rPr>
              <a:t>ANNEXE </a:t>
            </a:r>
            <a:r>
              <a:rPr lang="fr-FR" sz="4800" b="1" dirty="0" smtClean="0">
                <a:solidFill>
                  <a:srgbClr val="302421"/>
                </a:solidFill>
                <a:latin typeface="Calibri" panose="020F0502020204030204" pitchFamily="34" charset="0"/>
              </a:rPr>
              <a:t>1</a:t>
            </a:r>
            <a:endParaRPr lang="fr-FR" sz="1100" b="1" dirty="0">
              <a:solidFill>
                <a:srgbClr val="302421"/>
              </a:solidFill>
              <a:latin typeface="Calibri" panose="020F0502020204030204" pitchFamily="34" charset="0"/>
            </a:endParaRPr>
          </a:p>
          <a:p>
            <a:pPr algn="ctr" eaLnBrk="1" hangingPunct="1"/>
            <a:endParaRPr lang="en-US" altLang="fr-FR" sz="1400" dirty="0">
              <a:solidFill>
                <a:srgbClr val="302421"/>
              </a:solidFill>
              <a:latin typeface="Calibri" panose="020F0502020204030204" pitchFamily="34" charset="0"/>
            </a:endParaRPr>
          </a:p>
        </p:txBody>
      </p:sp>
    </p:spTree>
    <p:extLst>
      <p:ext uri="{BB962C8B-B14F-4D97-AF65-F5344CB8AC3E}">
        <p14:creationId xmlns:p14="http://schemas.microsoft.com/office/powerpoint/2010/main" xmlns="" val="7308647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326649"/>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Détail des financements</a:t>
            </a:r>
          </a:p>
        </p:txBody>
      </p:sp>
      <p:graphicFrame>
        <p:nvGraphicFramePr>
          <p:cNvPr id="2" name="Tableau 1"/>
          <p:cNvGraphicFramePr>
            <a:graphicFrameLocks noGrp="1"/>
          </p:cNvGraphicFramePr>
          <p:nvPr>
            <p:extLst>
              <p:ext uri="{D42A27DB-BD31-4B8C-83A1-F6EECF244321}">
                <p14:modId xmlns:p14="http://schemas.microsoft.com/office/powerpoint/2010/main" xmlns="" val="2429232244"/>
              </p:ext>
            </p:extLst>
          </p:nvPr>
        </p:nvGraphicFramePr>
        <p:xfrm>
          <a:off x="514350" y="1609724"/>
          <a:ext cx="8124824" cy="4225513"/>
        </p:xfrm>
        <a:graphic>
          <a:graphicData uri="http://schemas.openxmlformats.org/drawingml/2006/table">
            <a:tbl>
              <a:tblPr firstRow="1" firstCol="1">
                <a:tableStyleId>{F5AB1C69-6EDB-4FF4-983F-18BD219EF322}</a:tableStyleId>
              </a:tblPr>
              <a:tblGrid>
                <a:gridCol w="872181"/>
                <a:gridCol w="985194"/>
                <a:gridCol w="942975"/>
                <a:gridCol w="971550"/>
                <a:gridCol w="638175"/>
                <a:gridCol w="1533525"/>
                <a:gridCol w="809625"/>
                <a:gridCol w="1371599"/>
              </a:tblGrid>
              <a:tr h="301860">
                <a:tc>
                  <a:txBody>
                    <a:bodyPr/>
                    <a:lstStyle/>
                    <a:p>
                      <a:pPr algn="ctr" fontAlgn="ctr"/>
                      <a:r>
                        <a:rPr lang="fr-FR" sz="1000" u="none" strike="noStrike" dirty="0">
                          <a:effectLst/>
                        </a:rPr>
                        <a:t>au 31/12/14</a:t>
                      </a:r>
                      <a:endParaRPr lang="fr-FR" sz="1000" b="1" i="0" u="none" strike="noStrike" dirty="0">
                        <a:solidFill>
                          <a:srgbClr val="000000"/>
                        </a:solidFill>
                        <a:effectLst/>
                        <a:latin typeface="Calibri"/>
                      </a:endParaRPr>
                    </a:p>
                  </a:txBody>
                  <a:tcPr marL="0" marR="0" marT="0" marB="0" anchor="ctr"/>
                </a:tc>
                <a:tc>
                  <a:txBody>
                    <a:bodyPr/>
                    <a:lstStyle/>
                    <a:p>
                      <a:pPr algn="ctr" fontAlgn="ctr"/>
                      <a:r>
                        <a:rPr lang="fr-FR" sz="1000" u="none" strike="noStrike">
                          <a:effectLst/>
                        </a:rPr>
                        <a:t>DTS</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USD</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CHF</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Rate</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Index</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dirty="0">
                          <a:effectLst/>
                        </a:rPr>
                        <a:t>Basis</a:t>
                      </a:r>
                      <a:endParaRPr lang="fr-FR" sz="1000" b="1" i="0" u="none" strike="noStrike" dirty="0">
                        <a:solidFill>
                          <a:srgbClr val="000000"/>
                        </a:solidFill>
                        <a:effectLst/>
                        <a:latin typeface="Calibri"/>
                      </a:endParaRPr>
                    </a:p>
                  </a:txBody>
                  <a:tcPr marL="0" marR="0" marT="0" marB="0" anchor="ctr"/>
                </a:tc>
                <a:tc>
                  <a:txBody>
                    <a:bodyPr/>
                    <a:lstStyle/>
                    <a:p>
                      <a:pPr algn="ctr" fontAlgn="ctr"/>
                      <a:r>
                        <a:rPr lang="fr-FR" sz="1000" u="none" strike="noStrike">
                          <a:effectLst/>
                        </a:rPr>
                        <a:t>Roll</a:t>
                      </a:r>
                      <a:endParaRPr lang="fr-FR" sz="1000" b="1" i="0" u="none" strike="noStrike">
                        <a:solidFill>
                          <a:srgbClr val="000000"/>
                        </a:solidFill>
                        <a:effectLst/>
                        <a:latin typeface="Calibri"/>
                      </a:endParaRPr>
                    </a:p>
                  </a:txBody>
                  <a:tcPr marL="0" marR="0" marT="0" marB="0" anchor="ctr"/>
                </a:tc>
              </a:tr>
              <a:tr h="301860">
                <a:tc>
                  <a:txBody>
                    <a:bodyPr/>
                    <a:lstStyle/>
                    <a:p>
                      <a:pPr algn="l" fontAlgn="ctr"/>
                      <a:r>
                        <a:rPr lang="fr-FR" sz="1000" u="none" strike="noStrike">
                          <a:effectLst/>
                        </a:rPr>
                        <a:t>IDA 1</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5,549,548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0.75%</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dirty="0">
                          <a:effectLst/>
                        </a:rPr>
                        <a:t>ACT/360</a:t>
                      </a:r>
                      <a:endParaRPr lang="fr-FR" sz="1000" b="0" i="0" u="none" strike="noStrike" dirty="0">
                        <a:solidFill>
                          <a:srgbClr val="000000"/>
                        </a:solidFill>
                        <a:effectLst/>
                        <a:latin typeface="Calibri"/>
                      </a:endParaRPr>
                    </a:p>
                  </a:txBody>
                  <a:tcPr marL="0" marR="0" marT="0" marB="0" anchor="ctr"/>
                </a:tc>
                <a:tc>
                  <a:txBody>
                    <a:bodyPr/>
                    <a:lstStyle/>
                    <a:p>
                      <a:pPr algn="ctr" fontAlgn="ctr"/>
                      <a:r>
                        <a:rPr lang="fr-FR" sz="1000" u="none" strike="noStrike">
                          <a:effectLst/>
                        </a:rPr>
                        <a:t>June 1, December 1</a:t>
                      </a:r>
                      <a:endParaRPr lang="fr-FR" sz="1000" b="0" i="0" u="none" strike="noStrike">
                        <a:solidFill>
                          <a:srgbClr val="000000"/>
                        </a:solidFill>
                        <a:effectLst/>
                        <a:latin typeface="Calibri"/>
                      </a:endParaRPr>
                    </a:p>
                  </a:txBody>
                  <a:tcPr marL="0" marR="0" marT="0" marB="0" anchor="ctr"/>
                </a:tc>
              </a:tr>
              <a:tr h="754651">
                <a:tc>
                  <a:txBody>
                    <a:bodyPr/>
                    <a:lstStyle/>
                    <a:p>
                      <a:pPr algn="l" fontAlgn="ctr"/>
                      <a:r>
                        <a:rPr lang="fr-FR" sz="1000" u="none" strike="noStrike">
                          <a:effectLst/>
                        </a:rPr>
                        <a:t>IDA 2</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15,362,485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dirty="0">
                          <a:solidFill>
                            <a:schemeClr val="tx1"/>
                          </a:solidFill>
                          <a:effectLst/>
                        </a:rPr>
                        <a:t>0.75%</a:t>
                      </a:r>
                      <a:endParaRPr lang="fr-FR" sz="1000" b="0" i="0" u="none" strike="noStrike" dirty="0">
                        <a:solidFill>
                          <a:schemeClr val="tx1"/>
                        </a:solidFill>
                        <a:effectLst/>
                        <a:latin typeface="Calibri"/>
                      </a:endParaRPr>
                    </a:p>
                  </a:txBody>
                  <a:tcPr marL="0" marR="0" marT="0" marB="0" anchor="ctr"/>
                </a:tc>
                <a:tc>
                  <a:txBody>
                    <a:bodyPr/>
                    <a:lstStyle/>
                    <a:p>
                      <a:pPr algn="ctr" fontAlgn="ctr"/>
                      <a:r>
                        <a:rPr lang="en-US" sz="1000" u="none" strike="noStrike">
                          <a:effectLst/>
                        </a:rPr>
                        <a:t>Cost of Qualified Borrowing of preceding semester (given by the bank at each period) + 0.5%</a:t>
                      </a:r>
                      <a:endParaRPr lang="en-US"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dirty="0">
                          <a:effectLst/>
                        </a:rPr>
                        <a:t>ACT/360</a:t>
                      </a:r>
                      <a:endParaRPr lang="fr-FR" sz="1000" b="0" i="0" u="none" strike="noStrike" dirty="0">
                        <a:solidFill>
                          <a:srgbClr val="000000"/>
                        </a:solidFill>
                        <a:effectLst/>
                        <a:latin typeface="Calibri"/>
                      </a:endParaRPr>
                    </a:p>
                  </a:txBody>
                  <a:tcPr marL="0" marR="0" marT="0" marB="0" anchor="ctr"/>
                </a:tc>
                <a:tc>
                  <a:txBody>
                    <a:bodyPr/>
                    <a:lstStyle/>
                    <a:p>
                      <a:pPr algn="ctr" fontAlgn="ctr"/>
                      <a:r>
                        <a:rPr lang="fr-FR" sz="1000" u="none" strike="noStrike">
                          <a:effectLst/>
                        </a:rPr>
                        <a:t>June 1, December 1</a:t>
                      </a:r>
                      <a:endParaRPr lang="fr-FR" sz="1000" b="0" i="0" u="none" strike="noStrike">
                        <a:solidFill>
                          <a:srgbClr val="000000"/>
                        </a:solidFill>
                        <a:effectLst/>
                        <a:latin typeface="Calibri"/>
                      </a:endParaRPr>
                    </a:p>
                  </a:txBody>
                  <a:tcPr marL="0" marR="0" marT="0" marB="0" anchor="ctr"/>
                </a:tc>
              </a:tr>
              <a:tr h="568771">
                <a:tc>
                  <a:txBody>
                    <a:bodyPr/>
                    <a:lstStyle/>
                    <a:p>
                      <a:pPr algn="l" fontAlgn="ctr"/>
                      <a:r>
                        <a:rPr lang="fr-FR" sz="1000" u="none" strike="noStrike">
                          <a:effectLst/>
                        </a:rPr>
                        <a:t>IDA 4</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64,416,728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0.75%</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dirty="0" smtClean="0">
                          <a:solidFill>
                            <a:srgbClr val="FF0000"/>
                          </a:solidFill>
                          <a:effectLst/>
                        </a:rPr>
                        <a:t>ACT/360</a:t>
                      </a:r>
                      <a:r>
                        <a:rPr lang="fr-FR" sz="1000" u="none" strike="noStrike" dirty="0">
                          <a:solidFill>
                            <a:srgbClr val="FF0000"/>
                          </a:solidFill>
                          <a:effectLst/>
                        </a:rPr>
                        <a:t/>
                      </a:r>
                      <a:br>
                        <a:rPr lang="fr-FR" sz="1000" u="none" strike="noStrike" dirty="0">
                          <a:solidFill>
                            <a:srgbClr val="FF0000"/>
                          </a:solidFill>
                          <a:effectLst/>
                        </a:rPr>
                      </a:br>
                      <a:r>
                        <a:rPr lang="fr-FR" sz="1000" u="none" strike="noStrike" dirty="0">
                          <a:effectLst/>
                        </a:rPr>
                        <a:t>30/360 (</a:t>
                      </a:r>
                      <a:r>
                        <a:rPr lang="fr-FR" sz="1000" u="none" strike="noStrike" dirty="0" err="1">
                          <a:effectLst/>
                        </a:rPr>
                        <a:t>used</a:t>
                      </a:r>
                      <a:r>
                        <a:rPr lang="fr-FR" sz="1000" u="none" strike="noStrike" dirty="0">
                          <a:effectLst/>
                        </a:rPr>
                        <a:t>)</a:t>
                      </a:r>
                      <a:endParaRPr lang="fr-FR" sz="1000" b="0" i="0" u="none" strike="noStrike" dirty="0">
                        <a:solidFill>
                          <a:srgbClr val="FF0000"/>
                        </a:solidFill>
                        <a:effectLst/>
                        <a:latin typeface="Calibri"/>
                      </a:endParaRPr>
                    </a:p>
                  </a:txBody>
                  <a:tcPr marL="0" marR="0" marT="0" marB="0" anchor="ctr"/>
                </a:tc>
                <a:tc>
                  <a:txBody>
                    <a:bodyPr/>
                    <a:lstStyle/>
                    <a:p>
                      <a:pPr algn="ctr" fontAlgn="ctr"/>
                      <a:r>
                        <a:rPr lang="fr-FR" sz="1000" u="none" strike="noStrike" dirty="0">
                          <a:effectLst/>
                        </a:rPr>
                        <a:t>March 1, </a:t>
                      </a:r>
                      <a:r>
                        <a:rPr lang="fr-FR" sz="1000" u="none" strike="noStrike" dirty="0" err="1">
                          <a:effectLst/>
                        </a:rPr>
                        <a:t>September</a:t>
                      </a:r>
                      <a:r>
                        <a:rPr lang="fr-FR" sz="1000" u="none" strike="noStrike" dirty="0">
                          <a:effectLst/>
                        </a:rPr>
                        <a:t> 1</a:t>
                      </a:r>
                      <a:endParaRPr lang="fr-FR" sz="1000" b="0" i="0" u="none" strike="noStrike" dirty="0">
                        <a:solidFill>
                          <a:srgbClr val="000000"/>
                        </a:solidFill>
                        <a:effectLst/>
                        <a:latin typeface="Calibri"/>
                      </a:endParaRPr>
                    </a:p>
                  </a:txBody>
                  <a:tcPr marL="0" marR="0" marT="0" marB="0" anchor="ctr"/>
                </a:tc>
              </a:tr>
              <a:tr h="452790">
                <a:tc>
                  <a:txBody>
                    <a:bodyPr/>
                    <a:lstStyle/>
                    <a:p>
                      <a:pPr algn="l" fontAlgn="ctr"/>
                      <a:r>
                        <a:rPr lang="fr-FR" sz="1000" u="none" strike="noStrike">
                          <a:effectLst/>
                        </a:rPr>
                        <a:t>IDA Etudes</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1,261,156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0.75%</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dirty="0" smtClean="0">
                          <a:solidFill>
                            <a:srgbClr val="FF0000"/>
                          </a:solidFill>
                          <a:effectLst/>
                        </a:rPr>
                        <a:t>ACT/360</a:t>
                      </a:r>
                      <a:br>
                        <a:rPr lang="fr-FR" sz="1000" u="none" strike="noStrike" dirty="0" smtClean="0">
                          <a:solidFill>
                            <a:srgbClr val="FF0000"/>
                          </a:solidFill>
                          <a:effectLst/>
                        </a:rPr>
                      </a:br>
                      <a:r>
                        <a:rPr lang="fr-FR" sz="1000" u="none" strike="noStrike" dirty="0" smtClean="0">
                          <a:effectLst/>
                        </a:rPr>
                        <a:t>30/360 (</a:t>
                      </a:r>
                      <a:r>
                        <a:rPr lang="fr-FR" sz="1000" u="none" strike="noStrike" dirty="0" err="1" smtClean="0">
                          <a:effectLst/>
                        </a:rPr>
                        <a:t>used</a:t>
                      </a:r>
                      <a:r>
                        <a:rPr lang="fr-FR" sz="1000" u="none" strike="noStrike" dirty="0" smtClean="0">
                          <a:effectLst/>
                        </a:rPr>
                        <a:t>)</a:t>
                      </a:r>
                      <a:endParaRPr lang="fr-FR" sz="1000" b="0" i="0" u="none" strike="noStrike" dirty="0">
                        <a:solidFill>
                          <a:srgbClr val="FF0000"/>
                        </a:solidFill>
                        <a:effectLst/>
                        <a:latin typeface="Calibri"/>
                      </a:endParaRPr>
                    </a:p>
                  </a:txBody>
                  <a:tcPr marL="0" marR="0" marT="0" marB="0" anchor="ctr"/>
                </a:tc>
                <a:tc>
                  <a:txBody>
                    <a:bodyPr/>
                    <a:lstStyle/>
                    <a:p>
                      <a:pPr algn="ctr" fontAlgn="ctr"/>
                      <a:r>
                        <a:rPr lang="fr-FR" sz="1000" u="none" strike="noStrike">
                          <a:effectLst/>
                        </a:rPr>
                        <a:t>June 1, December 1</a:t>
                      </a:r>
                      <a:endParaRPr lang="fr-FR" sz="1000" b="0" i="0" u="none" strike="noStrike">
                        <a:solidFill>
                          <a:srgbClr val="000000"/>
                        </a:solidFill>
                        <a:effectLst/>
                        <a:latin typeface="Calibri"/>
                      </a:endParaRPr>
                    </a:p>
                  </a:txBody>
                  <a:tcPr marL="0" marR="0" marT="0" marB="0" anchor="ctr"/>
                </a:tc>
              </a:tr>
              <a:tr h="311292">
                <a:tc>
                  <a:txBody>
                    <a:bodyPr/>
                    <a:lstStyle/>
                    <a:p>
                      <a:pPr algn="l" fontAlgn="ctr"/>
                      <a:r>
                        <a:rPr lang="fr-FR" sz="1000" u="none" strike="noStrike">
                          <a:effectLst/>
                        </a:rPr>
                        <a:t>BADEA 1</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4,000,000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4.00%</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30/360</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February 1, August 1</a:t>
                      </a:r>
                      <a:endParaRPr lang="fr-FR" sz="1000" b="0" i="0" u="none" strike="noStrike">
                        <a:solidFill>
                          <a:srgbClr val="000000"/>
                        </a:solidFill>
                        <a:effectLst/>
                        <a:latin typeface="Calibri"/>
                      </a:endParaRPr>
                    </a:p>
                  </a:txBody>
                  <a:tcPr marL="0" marR="0" marT="0" marB="0" anchor="ctr"/>
                </a:tc>
              </a:tr>
              <a:tr h="247475">
                <a:tc>
                  <a:txBody>
                    <a:bodyPr/>
                    <a:lstStyle/>
                    <a:p>
                      <a:pPr algn="l" fontAlgn="ctr"/>
                      <a:r>
                        <a:rPr lang="fr-FR" sz="1000" u="none" strike="noStrike">
                          <a:effectLst/>
                        </a:rPr>
                        <a:t>BADEA 2</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r>
              <a:tr h="301860">
                <a:tc>
                  <a:txBody>
                    <a:bodyPr/>
                    <a:lstStyle/>
                    <a:p>
                      <a:pPr algn="l" fontAlgn="ctr"/>
                      <a:r>
                        <a:rPr lang="fr-FR" sz="1000" u="none" strike="noStrike">
                          <a:effectLst/>
                        </a:rPr>
                        <a:t>ITFC</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3,382,550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4.50%</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NA</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1 period</a:t>
                      </a:r>
                      <a:endParaRPr lang="fr-FR" sz="1000" b="0" i="0" u="none" strike="noStrike">
                        <a:solidFill>
                          <a:srgbClr val="000000"/>
                        </a:solidFill>
                        <a:effectLst/>
                        <a:latin typeface="Calibri"/>
                      </a:endParaRPr>
                    </a:p>
                  </a:txBody>
                  <a:tcPr marL="0" marR="0" marT="0" marB="0" anchor="ctr"/>
                </a:tc>
              </a:tr>
              <a:tr h="452790">
                <a:tc>
                  <a:txBody>
                    <a:bodyPr/>
                    <a:lstStyle/>
                    <a:p>
                      <a:pPr algn="l" fontAlgn="ctr"/>
                      <a:r>
                        <a:rPr lang="fr-FR" sz="1000" u="none" strike="noStrike">
                          <a:effectLst/>
                        </a:rPr>
                        <a:t>SUISSE A</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83,051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4.38%</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Taux émission bons de caisse 8Y de l'Agent Suisse + 1.625%</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ACT/360</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June 30, December 30</a:t>
                      </a:r>
                      <a:endParaRPr lang="fr-FR" sz="1000" b="0" i="0" u="none" strike="noStrike">
                        <a:solidFill>
                          <a:srgbClr val="000000"/>
                        </a:solidFill>
                        <a:effectLst/>
                        <a:latin typeface="Calibri"/>
                      </a:endParaRPr>
                    </a:p>
                  </a:txBody>
                  <a:tcPr marL="0" marR="0" marT="0" marB="0" anchor="ctr"/>
                </a:tc>
              </a:tr>
              <a:tr h="452790">
                <a:tc>
                  <a:txBody>
                    <a:bodyPr/>
                    <a:lstStyle/>
                    <a:p>
                      <a:pPr algn="l" fontAlgn="ctr"/>
                      <a:r>
                        <a:rPr lang="fr-FR" sz="1000" u="none" strike="noStrike">
                          <a:effectLst/>
                        </a:rPr>
                        <a:t>SUISSE B</a:t>
                      </a:r>
                      <a:endParaRPr lang="fr-FR" sz="1000" b="1"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                        43,765 </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4.50%</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Taux émission bons de caisse 8Y de l'Agent Suisse + 1.625%</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a:effectLst/>
                        </a:rPr>
                        <a:t>ACT/360</a:t>
                      </a:r>
                      <a:endParaRPr lang="fr-FR" sz="1000" b="0" i="0" u="none" strike="noStrike">
                        <a:solidFill>
                          <a:srgbClr val="000000"/>
                        </a:solidFill>
                        <a:effectLst/>
                        <a:latin typeface="Calibri"/>
                      </a:endParaRPr>
                    </a:p>
                  </a:txBody>
                  <a:tcPr marL="0" marR="0" marT="0" marB="0" anchor="ctr"/>
                </a:tc>
                <a:tc>
                  <a:txBody>
                    <a:bodyPr/>
                    <a:lstStyle/>
                    <a:p>
                      <a:pPr algn="ctr" fontAlgn="ctr"/>
                      <a:r>
                        <a:rPr lang="fr-FR" sz="1000" u="none" strike="noStrike" dirty="0" err="1">
                          <a:effectLst/>
                        </a:rPr>
                        <a:t>June</a:t>
                      </a:r>
                      <a:r>
                        <a:rPr lang="fr-FR" sz="1000" u="none" strike="noStrike" dirty="0">
                          <a:effectLst/>
                        </a:rPr>
                        <a:t> 30, </a:t>
                      </a:r>
                      <a:r>
                        <a:rPr lang="fr-FR" sz="1000" u="none" strike="noStrike" dirty="0" err="1">
                          <a:effectLst/>
                        </a:rPr>
                        <a:t>December</a:t>
                      </a:r>
                      <a:r>
                        <a:rPr lang="fr-FR" sz="1000" u="none" strike="noStrike" dirty="0">
                          <a:effectLst/>
                        </a:rPr>
                        <a:t> 30</a:t>
                      </a:r>
                      <a:endParaRPr lang="fr-FR" sz="1000" b="0" i="0" u="none" strike="noStrike" dirty="0">
                        <a:solidFill>
                          <a:srgbClr val="000000"/>
                        </a:solidFill>
                        <a:effectLst/>
                        <a:latin typeface="Calibri"/>
                      </a:endParaRPr>
                    </a:p>
                  </a:txBody>
                  <a:tcPr marL="0" marR="0" marT="0" marB="0" anchor="ctr"/>
                </a:tc>
              </a:tr>
            </a:tbl>
          </a:graphicData>
        </a:graphic>
      </p:graphicFrame>
      <p:sp>
        <p:nvSpPr>
          <p:cNvPr id="6" name="Rectangle 9"/>
          <p:cNvSpPr>
            <a:spLocks noChangeArrowheads="1"/>
          </p:cNvSpPr>
          <p:nvPr/>
        </p:nvSpPr>
        <p:spPr bwMode="auto">
          <a:xfrm>
            <a:off x="447674" y="5922650"/>
            <a:ext cx="8740945" cy="292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r>
              <a:rPr lang="fr-FR" sz="1300" dirty="0" smtClean="0">
                <a:latin typeface="Calibri" panose="020F0502020204030204" pitchFamily="34" charset="0"/>
              </a:rPr>
              <a:t>Les informations en rouge sont présentes dans les contrats mais pas utilisées.</a:t>
            </a:r>
          </a:p>
        </p:txBody>
      </p:sp>
    </p:spTree>
    <p:extLst>
      <p:ext uri="{BB962C8B-B14F-4D97-AF65-F5344CB8AC3E}">
        <p14:creationId xmlns:p14="http://schemas.microsoft.com/office/powerpoint/2010/main" xmlns="" val="14995198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Echéancier IDA 1</a:t>
            </a:r>
          </a:p>
        </p:txBody>
      </p:sp>
      <p:pic>
        <p:nvPicPr>
          <p:cNvPr id="2049" name="Picture 1"/>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151063" y="1149054"/>
            <a:ext cx="4906962" cy="56359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1755028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Echéancier IDA 2</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162175" y="1162050"/>
            <a:ext cx="4876800" cy="5610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7869090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436865"/>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Contenu et objectif du document</a:t>
            </a:r>
          </a:p>
        </p:txBody>
      </p:sp>
      <p:sp>
        <p:nvSpPr>
          <p:cNvPr id="4" name="Rectangle 9"/>
          <p:cNvSpPr>
            <a:spLocks noChangeArrowheads="1"/>
          </p:cNvSpPr>
          <p:nvPr/>
        </p:nvSpPr>
        <p:spPr bwMode="auto">
          <a:xfrm>
            <a:off x="314981" y="1369608"/>
            <a:ext cx="8448676" cy="4201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marL="285750" indent="-285750" algn="just" eaLnBrk="1" hangingPunct="1">
              <a:spcBef>
                <a:spcPts val="600"/>
              </a:spcBef>
              <a:buFont typeface="Arial" panose="020B0604020202020204" pitchFamily="34" charset="0"/>
              <a:buChar char="•"/>
            </a:pPr>
            <a:r>
              <a:rPr lang="fr-FR" dirty="0" smtClean="0">
                <a:solidFill>
                  <a:srgbClr val="302421"/>
                </a:solidFill>
                <a:latin typeface="Calibri" panose="020F0502020204030204" pitchFamily="34" charset="0"/>
              </a:rPr>
              <a:t>La BOAD a mandaté les cabinets FinHarmony et KERIUS Finance en consortium afin de recevoir une assistance dans la mise en place des couvertures de change liées à la dette en devises présentée en page suivante.</a:t>
            </a:r>
          </a:p>
          <a:p>
            <a:pPr marL="285750" indent="-285750" algn="just" eaLnBrk="1" hangingPunct="1">
              <a:spcBef>
                <a:spcPts val="600"/>
              </a:spcBef>
              <a:buFont typeface="Arial" panose="020B0604020202020204" pitchFamily="34" charset="0"/>
              <a:buChar char="•"/>
            </a:pPr>
            <a:r>
              <a:rPr lang="fr-FR" dirty="0" smtClean="0">
                <a:solidFill>
                  <a:srgbClr val="302421"/>
                </a:solidFill>
                <a:latin typeface="Calibri" panose="020F0502020204030204" pitchFamily="34" charset="0"/>
              </a:rPr>
              <a:t>Ce premier rapport résume les informations reçues de la BOAD et constituent le diagnostic de la situation.</a:t>
            </a:r>
          </a:p>
          <a:p>
            <a:pPr marL="285750" indent="-285750" algn="just" eaLnBrk="1" hangingPunct="1">
              <a:spcBef>
                <a:spcPts val="600"/>
              </a:spcBef>
              <a:buFont typeface="Arial" panose="020B0604020202020204" pitchFamily="34" charset="0"/>
              <a:buChar char="•"/>
            </a:pPr>
            <a:r>
              <a:rPr lang="fr-FR" dirty="0" smtClean="0">
                <a:solidFill>
                  <a:srgbClr val="302421"/>
                </a:solidFill>
                <a:latin typeface="Calibri" panose="020F0502020204030204" pitchFamily="34" charset="0"/>
              </a:rPr>
              <a:t>Sur cette base</a:t>
            </a:r>
            <a:r>
              <a:rPr lang="fr-FR" dirty="0">
                <a:solidFill>
                  <a:srgbClr val="302421"/>
                </a:solidFill>
                <a:latin typeface="Calibri" panose="020F0502020204030204" pitchFamily="34" charset="0"/>
              </a:rPr>
              <a:t>, </a:t>
            </a:r>
            <a:r>
              <a:rPr lang="fr-FR" dirty="0" smtClean="0">
                <a:solidFill>
                  <a:srgbClr val="302421"/>
                </a:solidFill>
                <a:latin typeface="Calibri" panose="020F0502020204030204" pitchFamily="34" charset="0"/>
              </a:rPr>
              <a:t>FinHarmony </a:t>
            </a:r>
            <a:r>
              <a:rPr lang="fr-FR" dirty="0">
                <a:solidFill>
                  <a:srgbClr val="302421"/>
                </a:solidFill>
                <a:latin typeface="Calibri" panose="020F0502020204030204" pitchFamily="34" charset="0"/>
              </a:rPr>
              <a:t>et KERIUS Finance </a:t>
            </a:r>
            <a:r>
              <a:rPr lang="fr-FR" dirty="0" smtClean="0">
                <a:solidFill>
                  <a:srgbClr val="302421"/>
                </a:solidFill>
                <a:latin typeface="Calibri" panose="020F0502020204030204" pitchFamily="34" charset="0"/>
              </a:rPr>
              <a:t>vont étudier les couvertures possibles et consulter des banques pour déterminer à quelles conditions, financières et administratives,  ces couvertures sont envisageables.</a:t>
            </a:r>
          </a:p>
          <a:p>
            <a:pPr marL="285750" indent="-285750" algn="just" eaLnBrk="1" hangingPunct="1">
              <a:spcBef>
                <a:spcPts val="600"/>
              </a:spcBef>
              <a:buFont typeface="Arial" panose="020B0604020202020204" pitchFamily="34" charset="0"/>
              <a:buChar char="•"/>
            </a:pPr>
            <a:r>
              <a:rPr lang="fr-FR" dirty="0" smtClean="0">
                <a:solidFill>
                  <a:srgbClr val="302421"/>
                </a:solidFill>
                <a:latin typeface="Calibri" panose="020F0502020204030204" pitchFamily="34" charset="0"/>
              </a:rPr>
              <a:t>L’objectif de cette étape est de recevoir une validation de la BOAD du contenu de ce document. Les tableaux d’amortissement seront utilisés pour structurer les couvertures avec une banque. Il est donc important que ces chiffres représentent la réalité des opérations comptabilisées par la BOAD.</a:t>
            </a:r>
            <a:endParaRPr lang="fr-FR" dirty="0">
              <a:solidFill>
                <a:srgbClr val="302421"/>
              </a:solidFill>
              <a:latin typeface="Calibri" panose="020F0502020204030204" pitchFamily="34" charset="0"/>
            </a:endParaRPr>
          </a:p>
          <a:p>
            <a:pPr marL="285750" indent="-285750" eaLnBrk="1" hangingPunct="1">
              <a:buFont typeface="Arial" panose="020B0604020202020204" pitchFamily="34" charset="0"/>
              <a:buChar char="•"/>
            </a:pPr>
            <a:endParaRPr lang="fr-FR" dirty="0" smtClean="0">
              <a:solidFill>
                <a:srgbClr val="302421"/>
              </a:solidFill>
              <a:latin typeface="Calibri" panose="020F0502020204030204" pitchFamily="34" charset="0"/>
            </a:endParaRPr>
          </a:p>
          <a:p>
            <a:pPr algn="ctr" eaLnBrk="1" hangingPunct="1"/>
            <a:endParaRPr lang="en-US" altLang="fr-FR" dirty="0">
              <a:solidFill>
                <a:srgbClr val="302421"/>
              </a:solidFill>
              <a:latin typeface="Calibri" panose="020F0502020204030204" pitchFamily="34" charset="0"/>
            </a:endParaRPr>
          </a:p>
        </p:txBody>
      </p:sp>
    </p:spTree>
    <p:extLst>
      <p:ext uri="{BB962C8B-B14F-4D97-AF65-F5344CB8AC3E}">
        <p14:creationId xmlns:p14="http://schemas.microsoft.com/office/powerpoint/2010/main" xmlns="" val="25826504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Echéancier IDA 4</a:t>
            </a: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162175" y="1162049"/>
            <a:ext cx="4876800" cy="5610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5970589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Echéancier IDA Etudes</a:t>
            </a: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162175" y="1162049"/>
            <a:ext cx="4876800" cy="561022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9890993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BADEA 1</a:t>
            </a:r>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06412" y="1598613"/>
            <a:ext cx="8131175" cy="4213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3488841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Echéancier Suisse Tranche A</a:t>
            </a: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96888" y="1609726"/>
            <a:ext cx="8142287" cy="420052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1129195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Echéancier Suisse Tranche B</a:t>
            </a: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01650" y="1609725"/>
            <a:ext cx="8137525" cy="4200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884627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a:solidFill>
                  <a:srgbClr val="302421"/>
                </a:solidFill>
                <a:latin typeface="Calibri" panose="020F0502020204030204" pitchFamily="34" charset="0"/>
              </a:rPr>
              <a:t>Cours historique </a:t>
            </a:r>
            <a:r>
              <a:rPr lang="fr-FR" sz="2400" dirty="0" smtClean="0">
                <a:solidFill>
                  <a:srgbClr val="302421"/>
                </a:solidFill>
                <a:latin typeface="Calibri" panose="020F0502020204030204" pitchFamily="34" charset="0"/>
              </a:rPr>
              <a:t>du DTS</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14350" y="2308224"/>
            <a:ext cx="4019535" cy="24161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613275" y="2308225"/>
            <a:ext cx="4035425" cy="242572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6976181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p:cNvSpPr>
            <a:spLocks noChangeArrowheads="1"/>
          </p:cNvSpPr>
          <p:nvPr/>
        </p:nvSpPr>
        <p:spPr bwMode="auto">
          <a:xfrm>
            <a:off x="657225" y="2674978"/>
            <a:ext cx="7934325" cy="10464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4800" b="1" dirty="0" smtClean="0">
                <a:solidFill>
                  <a:srgbClr val="302421"/>
                </a:solidFill>
                <a:latin typeface="Calibri" panose="020F0502020204030204" pitchFamily="34" charset="0"/>
              </a:rPr>
              <a:t>ANNEXE 2</a:t>
            </a:r>
            <a:endParaRPr lang="fr-FR" sz="1100" b="1" dirty="0" smtClean="0">
              <a:solidFill>
                <a:srgbClr val="302421"/>
              </a:solidFill>
              <a:latin typeface="Calibri" panose="020F0502020204030204" pitchFamily="34" charset="0"/>
            </a:endParaRPr>
          </a:p>
          <a:p>
            <a:pPr algn="ctr" eaLnBrk="1" hangingPunct="1"/>
            <a:endParaRPr lang="en-US" altLang="fr-FR" sz="1400" dirty="0">
              <a:solidFill>
                <a:srgbClr val="302421"/>
              </a:solidFill>
              <a:latin typeface="Calibri" panose="020F0502020204030204" pitchFamily="34" charset="0"/>
            </a:endParaRPr>
          </a:p>
        </p:txBody>
      </p:sp>
    </p:spTree>
    <p:extLst>
      <p:ext uri="{BB962C8B-B14F-4D97-AF65-F5344CB8AC3E}">
        <p14:creationId xmlns:p14="http://schemas.microsoft.com/office/powerpoint/2010/main" xmlns="" val="181942536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21943" y="1456660"/>
            <a:ext cx="8735626" cy="4105275"/>
          </a:xfrm>
        </p:spPr>
        <p:txBody>
          <a:bodyPr>
            <a:normAutofit fontScale="92500" lnSpcReduction="10000"/>
          </a:bodyPr>
          <a:lstStyle/>
          <a:p>
            <a:r>
              <a:rPr lang="fr-FR" b="1" dirty="0" smtClean="0">
                <a:solidFill>
                  <a:schemeClr val="tx1"/>
                </a:solidFill>
                <a:latin typeface="Calibri" pitchFamily="34" charset="0"/>
              </a:rPr>
              <a:t>Approche envisagée</a:t>
            </a:r>
            <a:r>
              <a:rPr lang="fr-FR" dirty="0" smtClean="0">
                <a:solidFill>
                  <a:schemeClr val="tx1"/>
                </a:solidFill>
                <a:latin typeface="Calibri" pitchFamily="34" charset="0"/>
              </a:rPr>
              <a:t/>
            </a:r>
            <a:br>
              <a:rPr lang="fr-FR" dirty="0" smtClean="0">
                <a:solidFill>
                  <a:schemeClr val="tx1"/>
                </a:solidFill>
                <a:latin typeface="Calibri" pitchFamily="34" charset="0"/>
              </a:rPr>
            </a:br>
            <a:r>
              <a:rPr lang="fr-FR" dirty="0" smtClean="0">
                <a:solidFill>
                  <a:schemeClr val="tx1"/>
                </a:solidFill>
                <a:latin typeface="Calibri" pitchFamily="34" charset="0"/>
              </a:rPr>
              <a:t>Nous avons identifié un certain nombre de départements de la BOAD qui seraient impactés directement ou indirectement par la mise en œuvre d’une stratégie de couverture.</a:t>
            </a:r>
          </a:p>
          <a:p>
            <a:pPr algn="just"/>
            <a:r>
              <a:rPr lang="fr-FR" dirty="0" smtClean="0">
                <a:solidFill>
                  <a:schemeClr val="tx1"/>
                </a:solidFill>
                <a:latin typeface="Calibri" pitchFamily="34" charset="0"/>
              </a:rPr>
              <a:t>Nous avons identifié trois axes de formation à déployer :</a:t>
            </a:r>
          </a:p>
          <a:p>
            <a:pPr lvl="1" algn="just"/>
            <a:r>
              <a:rPr lang="fr-FR" dirty="0" smtClean="0">
                <a:solidFill>
                  <a:schemeClr val="tx1"/>
                </a:solidFill>
                <a:latin typeface="Calibri" pitchFamily="34" charset="0"/>
              </a:rPr>
              <a:t>Axe 1 - Vision stratégique. Plutôt à destination des membres du Conseil de Présidence, cette formation a pour but de sensibiliser au risque de change, présenter les enjeux en termes de résultat puis d’exposer les avantages et les contraintes d’une couverture de change à base d’instruments financiers dérivés.</a:t>
            </a:r>
          </a:p>
          <a:p>
            <a:pPr lvl="1" algn="just"/>
            <a:r>
              <a:rPr lang="fr-FR" dirty="0" smtClean="0">
                <a:solidFill>
                  <a:schemeClr val="tx1"/>
                </a:solidFill>
                <a:latin typeface="Calibri" pitchFamily="34" charset="0"/>
              </a:rPr>
              <a:t>Axe 2 – Vision mise en œuvre. Cette formation technique est à destination des équipes trésorerie, comptabilité, risques et stratégie et études. Elle a pour objectif d’expliquer très concrètement la nature du risque de change sur l’endettement et le fonctionnement des instruments financiers dérivés de couverture.</a:t>
            </a:r>
          </a:p>
          <a:p>
            <a:pPr lvl="1" algn="just"/>
            <a:r>
              <a:rPr lang="fr-FR" dirty="0" smtClean="0">
                <a:solidFill>
                  <a:schemeClr val="tx1"/>
                </a:solidFill>
                <a:latin typeface="Calibri" pitchFamily="34" charset="0"/>
              </a:rPr>
              <a:t>Axe 3 – Vision comptable. Cette formation technique est à destination des équipes ayant des compétences en comptabilité et qui doivent maitriser les impacts de la couverture dans les états financiers en IFRS.</a:t>
            </a:r>
          </a:p>
          <a:p>
            <a:pPr algn="just"/>
            <a:endParaRPr lang="fr-FR" dirty="0">
              <a:solidFill>
                <a:schemeClr val="tx1"/>
              </a:solidFill>
              <a:latin typeface="Calibri" pitchFamily="34" charset="0"/>
            </a:endParaRPr>
          </a:p>
        </p:txBody>
      </p:sp>
      <p:sp>
        <p:nvSpPr>
          <p:cNvPr id="3" name="Rectangle 2"/>
          <p:cNvSpPr/>
          <p:nvPr/>
        </p:nvSpPr>
        <p:spPr>
          <a:xfrm>
            <a:off x="1905000" y="276225"/>
            <a:ext cx="4572000" cy="646331"/>
          </a:xfrm>
          <a:prstGeom prst="rect">
            <a:avLst/>
          </a:prstGeom>
        </p:spPr>
        <p:txBody>
          <a:bodyPr>
            <a:spAutoFit/>
          </a:bodyPr>
          <a:lstStyle/>
          <a:p>
            <a:pPr algn="ctr"/>
            <a:r>
              <a:rPr lang="fr-FR" dirty="0" smtClean="0"/>
              <a:t>Proposition de formation – Couverture du risque de change</a:t>
            </a:r>
          </a:p>
        </p:txBody>
      </p:sp>
    </p:spTree>
    <p:extLst>
      <p:ext uri="{BB962C8B-B14F-4D97-AF65-F5344CB8AC3E}">
        <p14:creationId xmlns:p14="http://schemas.microsoft.com/office/powerpoint/2010/main" xmlns="" val="19945009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4005263"/>
            <a:ext cx="7918402" cy="1651922"/>
          </a:xfrm>
        </p:spPr>
        <p:txBody>
          <a:bodyPr>
            <a:normAutofit fontScale="85000" lnSpcReduction="10000"/>
          </a:bodyPr>
          <a:lstStyle/>
          <a:p>
            <a:pPr algn="just"/>
            <a:r>
              <a:rPr lang="fr-FR" dirty="0" smtClean="0">
                <a:solidFill>
                  <a:schemeClr val="tx1"/>
                </a:solidFill>
                <a:latin typeface="Calibri" pitchFamily="34" charset="0"/>
              </a:rPr>
              <a:t>Les équipes ayant besoin de formation selon l’axe 2 « Vision mise en œuvre » représentent environ une vingtaine de personnes. Nous proposons de faire deux groupes de taille équivalente. Les groupes peuvent être variés en termes de profils : risque, trésorerie, et comptabilité</a:t>
            </a:r>
          </a:p>
          <a:p>
            <a:pPr algn="just"/>
            <a:r>
              <a:rPr lang="fr-FR" dirty="0" smtClean="0">
                <a:solidFill>
                  <a:schemeClr val="tx1"/>
                </a:solidFill>
                <a:latin typeface="Calibri" pitchFamily="34" charset="0"/>
              </a:rPr>
              <a:t>Les autres interventions, axe 1 « Vision stratégique » et axe 3 « Vision comptable », représentent chacune un groupe plus restreint de personnes et ne requièrent pas de séparation en sous-groupes.</a:t>
            </a:r>
          </a:p>
        </p:txBody>
      </p:sp>
      <p:sp>
        <p:nvSpPr>
          <p:cNvPr id="3" name="Rectangle 2"/>
          <p:cNvSpPr/>
          <p:nvPr/>
        </p:nvSpPr>
        <p:spPr>
          <a:xfrm>
            <a:off x="1905000" y="276225"/>
            <a:ext cx="4572000" cy="646331"/>
          </a:xfrm>
          <a:prstGeom prst="rect">
            <a:avLst/>
          </a:prstGeom>
        </p:spPr>
        <p:txBody>
          <a:bodyPr>
            <a:spAutoFit/>
          </a:bodyPr>
          <a:lstStyle/>
          <a:p>
            <a:pPr algn="ctr"/>
            <a:r>
              <a:rPr lang="fr-FR" dirty="0" smtClean="0"/>
              <a:t>Proposition de formation</a:t>
            </a:r>
            <a:br>
              <a:rPr lang="fr-FR" dirty="0" smtClean="0"/>
            </a:br>
            <a:r>
              <a:rPr lang="fr-FR" dirty="0" smtClean="0"/>
              <a:t>Organisation des sessions</a:t>
            </a:r>
          </a:p>
        </p:txBody>
      </p:sp>
      <p:pic>
        <p:nvPicPr>
          <p:cNvPr id="1026" name="Picture 2"/>
          <p:cNvPicPr>
            <a:picLocks noChangeAspect="1" noChangeArrowheads="1"/>
          </p:cNvPicPr>
          <p:nvPr/>
        </p:nvPicPr>
        <p:blipFill>
          <a:blip r:embed="rId2"/>
          <a:srcRect/>
          <a:stretch>
            <a:fillRect/>
          </a:stretch>
        </p:blipFill>
        <p:spPr bwMode="auto">
          <a:xfrm>
            <a:off x="1198485" y="1415457"/>
            <a:ext cx="6220380" cy="2166081"/>
          </a:xfrm>
          <a:prstGeom prst="rect">
            <a:avLst/>
          </a:prstGeom>
          <a:noFill/>
          <a:ln w="9525">
            <a:noFill/>
            <a:miter lim="800000"/>
            <a:headEnd/>
            <a:tailEnd/>
          </a:ln>
        </p:spPr>
      </p:pic>
    </p:spTree>
    <p:extLst>
      <p:ext uri="{BB962C8B-B14F-4D97-AF65-F5344CB8AC3E}">
        <p14:creationId xmlns:p14="http://schemas.microsoft.com/office/powerpoint/2010/main" xmlns="" val="25939299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180435"/>
            <a:ext cx="7918402" cy="4105275"/>
          </a:xfrm>
        </p:spPr>
        <p:txBody>
          <a:bodyPr/>
          <a:lstStyle/>
          <a:p>
            <a:r>
              <a:rPr lang="fr-FR" b="1" dirty="0" smtClean="0">
                <a:latin typeface="Calibri" pitchFamily="34" charset="0"/>
              </a:rPr>
              <a:t>Axe 1 – Vision stratégique</a:t>
            </a:r>
            <a:br>
              <a:rPr lang="fr-FR" b="1" dirty="0" smtClean="0">
                <a:latin typeface="Calibri" pitchFamily="34" charset="0"/>
              </a:rPr>
            </a:br>
            <a:r>
              <a:rPr lang="fr-FR" dirty="0" smtClean="0">
                <a:latin typeface="Calibri" pitchFamily="34" charset="0"/>
              </a:rPr>
              <a:t>Durée envisagée : 2 heures</a:t>
            </a:r>
          </a:p>
          <a:p>
            <a:endParaRPr lang="fr-FR" dirty="0"/>
          </a:p>
        </p:txBody>
      </p:sp>
      <p:pic>
        <p:nvPicPr>
          <p:cNvPr id="2050" name="Picture 2"/>
          <p:cNvPicPr>
            <a:picLocks noChangeAspect="1" noChangeArrowheads="1"/>
          </p:cNvPicPr>
          <p:nvPr/>
        </p:nvPicPr>
        <p:blipFill>
          <a:blip r:embed="rId2"/>
          <a:srcRect/>
          <a:stretch>
            <a:fillRect/>
          </a:stretch>
        </p:blipFill>
        <p:spPr bwMode="auto">
          <a:xfrm>
            <a:off x="581025" y="1955541"/>
            <a:ext cx="7353300" cy="3864234"/>
          </a:xfrm>
          <a:prstGeom prst="rect">
            <a:avLst/>
          </a:prstGeom>
          <a:noFill/>
          <a:ln w="9525">
            <a:noFill/>
            <a:miter lim="800000"/>
            <a:headEnd/>
            <a:tailEnd/>
          </a:ln>
        </p:spPr>
      </p:pic>
      <p:sp>
        <p:nvSpPr>
          <p:cNvPr id="4" name="Rectangle 3"/>
          <p:cNvSpPr/>
          <p:nvPr/>
        </p:nvSpPr>
        <p:spPr>
          <a:xfrm>
            <a:off x="1905000" y="276225"/>
            <a:ext cx="4572000" cy="646331"/>
          </a:xfrm>
          <a:prstGeom prst="rect">
            <a:avLst/>
          </a:prstGeom>
        </p:spPr>
        <p:txBody>
          <a:bodyPr>
            <a:spAutoFit/>
          </a:bodyPr>
          <a:lstStyle/>
          <a:p>
            <a:pPr algn="ctr"/>
            <a:r>
              <a:rPr lang="fr-FR" dirty="0" smtClean="0"/>
              <a:t>Proposition de formation</a:t>
            </a:r>
            <a:br>
              <a:rPr lang="fr-FR" dirty="0" smtClean="0"/>
            </a:br>
            <a:r>
              <a:rPr lang="fr-FR" dirty="0" smtClean="0"/>
              <a:t>Programmes</a:t>
            </a:r>
          </a:p>
        </p:txBody>
      </p:sp>
    </p:spTree>
    <p:extLst>
      <p:ext uri="{BB962C8B-B14F-4D97-AF65-F5344CB8AC3E}">
        <p14:creationId xmlns:p14="http://schemas.microsoft.com/office/powerpoint/2010/main" xmlns="" val="19125684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27053"/>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Chiffres clés</a:t>
            </a:r>
          </a:p>
        </p:txBody>
      </p:sp>
      <p:graphicFrame>
        <p:nvGraphicFramePr>
          <p:cNvPr id="3" name="Tableau 2"/>
          <p:cNvGraphicFramePr>
            <a:graphicFrameLocks noGrp="1"/>
          </p:cNvGraphicFramePr>
          <p:nvPr>
            <p:extLst>
              <p:ext uri="{D42A27DB-BD31-4B8C-83A1-F6EECF244321}">
                <p14:modId xmlns:p14="http://schemas.microsoft.com/office/powerpoint/2010/main" xmlns="" val="588999557"/>
              </p:ext>
            </p:extLst>
          </p:nvPr>
        </p:nvGraphicFramePr>
        <p:xfrm>
          <a:off x="2784634" y="1548885"/>
          <a:ext cx="3250406" cy="963930"/>
        </p:xfrm>
        <a:graphic>
          <a:graphicData uri="http://schemas.openxmlformats.org/drawingml/2006/table">
            <a:tbl>
              <a:tblPr firstRow="1">
                <a:tableStyleId>{F5AB1C69-6EDB-4FF4-983F-18BD219EF322}</a:tableStyleId>
              </a:tblPr>
              <a:tblGrid>
                <a:gridCol w="1285063"/>
                <a:gridCol w="1965343"/>
              </a:tblGrid>
              <a:tr h="0">
                <a:tc>
                  <a:txBody>
                    <a:bodyPr/>
                    <a:lstStyle/>
                    <a:p>
                      <a:pPr marL="457200" algn="just">
                        <a:lnSpc>
                          <a:spcPct val="115000"/>
                        </a:lnSpc>
                        <a:spcAft>
                          <a:spcPts val="0"/>
                        </a:spcAft>
                      </a:pPr>
                      <a:r>
                        <a:rPr lang="fr-FR" sz="1100" dirty="0">
                          <a:effectLst/>
                          <a:latin typeface="Calibri" panose="020F0502020204030204" pitchFamily="34" charset="0"/>
                        </a:rPr>
                        <a:t>Devises</a:t>
                      </a:r>
                      <a:endParaRPr lang="fr-FR" sz="1100" dirty="0">
                        <a:effectLst/>
                        <a:latin typeface="Calibri" panose="020F0502020204030204" pitchFamily="34" charset="0"/>
                        <a:ea typeface="Times New Roman"/>
                        <a:cs typeface="Times New Roman"/>
                      </a:endParaRPr>
                    </a:p>
                  </a:txBody>
                  <a:tcPr marL="68580" marR="68580" marT="0" marB="0"/>
                </a:tc>
                <a:tc>
                  <a:txBody>
                    <a:bodyPr/>
                    <a:lstStyle/>
                    <a:p>
                      <a:pPr marL="457200" algn="just">
                        <a:lnSpc>
                          <a:spcPct val="115000"/>
                        </a:lnSpc>
                        <a:spcAft>
                          <a:spcPts val="0"/>
                        </a:spcAft>
                      </a:pPr>
                      <a:r>
                        <a:rPr lang="fr-FR" sz="1100" dirty="0">
                          <a:effectLst/>
                          <a:latin typeface="Calibri" panose="020F0502020204030204" pitchFamily="34" charset="0"/>
                        </a:rPr>
                        <a:t>Encours au </a:t>
                      </a:r>
                      <a:r>
                        <a:rPr lang="fr-FR" sz="1100" dirty="0" smtClean="0">
                          <a:effectLst/>
                          <a:latin typeface="Calibri" panose="020F0502020204030204" pitchFamily="34" charset="0"/>
                        </a:rPr>
                        <a:t>31/12/2014 en devises</a:t>
                      </a:r>
                      <a:endParaRPr lang="fr-FR" sz="1100" dirty="0">
                        <a:effectLst/>
                        <a:latin typeface="Calibri" panose="020F0502020204030204" pitchFamily="34" charset="0"/>
                        <a:ea typeface="Times New Roman"/>
                        <a:cs typeface="Times New Roman"/>
                      </a:endParaRPr>
                    </a:p>
                  </a:txBody>
                  <a:tcPr marL="68580" marR="68580" marT="0" marB="0"/>
                </a:tc>
              </a:tr>
              <a:tr h="0">
                <a:tc>
                  <a:txBody>
                    <a:bodyPr/>
                    <a:lstStyle/>
                    <a:p>
                      <a:pPr marL="457200" algn="just">
                        <a:lnSpc>
                          <a:spcPct val="115000"/>
                        </a:lnSpc>
                        <a:spcAft>
                          <a:spcPts val="0"/>
                        </a:spcAft>
                      </a:pPr>
                      <a:r>
                        <a:rPr lang="fr-FR" sz="1100" dirty="0">
                          <a:effectLst/>
                          <a:latin typeface="Calibri" panose="020F0502020204030204" pitchFamily="34" charset="0"/>
                        </a:rPr>
                        <a:t>USD</a:t>
                      </a:r>
                      <a:endParaRPr lang="fr-FR" sz="1100" dirty="0">
                        <a:effectLst/>
                        <a:latin typeface="Calibri" panose="020F0502020204030204" pitchFamily="34" charset="0"/>
                        <a:ea typeface="Times New Roman"/>
                        <a:cs typeface="Times New Roman"/>
                      </a:endParaRPr>
                    </a:p>
                  </a:txBody>
                  <a:tcPr marL="68580" marR="68580" marT="0" marB="0"/>
                </a:tc>
                <a:tc>
                  <a:txBody>
                    <a:bodyPr/>
                    <a:lstStyle/>
                    <a:p>
                      <a:pPr marL="457200" algn="r">
                        <a:lnSpc>
                          <a:spcPct val="115000"/>
                        </a:lnSpc>
                        <a:spcAft>
                          <a:spcPts val="0"/>
                        </a:spcAft>
                      </a:pPr>
                      <a:r>
                        <a:rPr lang="fr-FR" sz="1100">
                          <a:effectLst/>
                          <a:latin typeface="Calibri" panose="020F0502020204030204" pitchFamily="34" charset="0"/>
                        </a:rPr>
                        <a:t>8 643 679,76</a:t>
                      </a:r>
                      <a:endParaRPr lang="fr-FR" sz="1100">
                        <a:effectLst/>
                        <a:latin typeface="Calibri" panose="020F0502020204030204" pitchFamily="34" charset="0"/>
                        <a:ea typeface="Times New Roman"/>
                        <a:cs typeface="Times New Roman"/>
                      </a:endParaRPr>
                    </a:p>
                  </a:txBody>
                  <a:tcPr marL="68580" marR="68580" marT="0" marB="0"/>
                </a:tc>
              </a:tr>
              <a:tr h="0">
                <a:tc>
                  <a:txBody>
                    <a:bodyPr/>
                    <a:lstStyle/>
                    <a:p>
                      <a:pPr marL="457200" algn="just">
                        <a:lnSpc>
                          <a:spcPct val="115000"/>
                        </a:lnSpc>
                        <a:spcAft>
                          <a:spcPts val="0"/>
                        </a:spcAft>
                      </a:pPr>
                      <a:r>
                        <a:rPr lang="fr-FR" sz="1100">
                          <a:effectLst/>
                          <a:latin typeface="Calibri" panose="020F0502020204030204" pitchFamily="34" charset="0"/>
                        </a:rPr>
                        <a:t>DTS</a:t>
                      </a:r>
                      <a:endParaRPr lang="fr-FR" sz="1100">
                        <a:effectLst/>
                        <a:latin typeface="Calibri" panose="020F0502020204030204" pitchFamily="34" charset="0"/>
                        <a:ea typeface="Times New Roman"/>
                        <a:cs typeface="Times New Roman"/>
                      </a:endParaRPr>
                    </a:p>
                  </a:txBody>
                  <a:tcPr marL="68580" marR="68580" marT="0" marB="0"/>
                </a:tc>
                <a:tc>
                  <a:txBody>
                    <a:bodyPr/>
                    <a:lstStyle/>
                    <a:p>
                      <a:pPr marL="457200" algn="r">
                        <a:lnSpc>
                          <a:spcPct val="115000"/>
                        </a:lnSpc>
                        <a:spcAft>
                          <a:spcPts val="0"/>
                        </a:spcAft>
                      </a:pPr>
                      <a:r>
                        <a:rPr lang="fr-FR" sz="1100" dirty="0">
                          <a:effectLst/>
                          <a:latin typeface="Calibri" panose="020F0502020204030204" pitchFamily="34" charset="0"/>
                        </a:rPr>
                        <a:t>85 328 782,01</a:t>
                      </a:r>
                      <a:endParaRPr lang="fr-FR" sz="1100" dirty="0">
                        <a:effectLst/>
                        <a:latin typeface="Calibri" panose="020F0502020204030204" pitchFamily="34" charset="0"/>
                        <a:ea typeface="Times New Roman"/>
                        <a:cs typeface="Times New Roman"/>
                      </a:endParaRPr>
                    </a:p>
                  </a:txBody>
                  <a:tcPr marL="68580" marR="68580" marT="0" marB="0"/>
                </a:tc>
              </a:tr>
              <a:tr h="0">
                <a:tc>
                  <a:txBody>
                    <a:bodyPr/>
                    <a:lstStyle/>
                    <a:p>
                      <a:pPr marL="457200" algn="just">
                        <a:lnSpc>
                          <a:spcPct val="115000"/>
                        </a:lnSpc>
                        <a:spcAft>
                          <a:spcPts val="0"/>
                        </a:spcAft>
                      </a:pPr>
                      <a:r>
                        <a:rPr lang="fr-FR" sz="1100" dirty="0">
                          <a:effectLst/>
                          <a:latin typeface="Calibri" panose="020F0502020204030204" pitchFamily="34" charset="0"/>
                        </a:rPr>
                        <a:t>CHF</a:t>
                      </a:r>
                      <a:endParaRPr lang="fr-FR" sz="1100" dirty="0">
                        <a:effectLst/>
                        <a:latin typeface="Calibri" panose="020F0502020204030204" pitchFamily="34" charset="0"/>
                        <a:ea typeface="Times New Roman"/>
                        <a:cs typeface="Times New Roman"/>
                      </a:endParaRPr>
                    </a:p>
                  </a:txBody>
                  <a:tcPr marL="68580" marR="68580" marT="0" marB="0"/>
                </a:tc>
                <a:tc>
                  <a:txBody>
                    <a:bodyPr/>
                    <a:lstStyle/>
                    <a:p>
                      <a:pPr marL="457200" algn="r">
                        <a:lnSpc>
                          <a:spcPct val="115000"/>
                        </a:lnSpc>
                        <a:spcAft>
                          <a:spcPts val="0"/>
                        </a:spcAft>
                      </a:pPr>
                      <a:r>
                        <a:rPr lang="fr-FR" sz="1100" dirty="0">
                          <a:effectLst/>
                          <a:latin typeface="Calibri" panose="020F0502020204030204" pitchFamily="34" charset="0"/>
                        </a:rPr>
                        <a:t>2 214 541,70</a:t>
                      </a:r>
                      <a:endParaRPr lang="fr-FR" sz="1100" dirty="0">
                        <a:effectLst/>
                        <a:latin typeface="Calibri" panose="020F0502020204030204" pitchFamily="34" charset="0"/>
                        <a:ea typeface="Times New Roman"/>
                        <a:cs typeface="Times New Roman"/>
                      </a:endParaRPr>
                    </a:p>
                  </a:txBody>
                  <a:tcPr marL="68580" marR="68580" marT="0" marB="0"/>
                </a:tc>
              </a:tr>
            </a:tbl>
          </a:graphicData>
        </a:graphic>
      </p:graphicFrame>
      <p:sp>
        <p:nvSpPr>
          <p:cNvPr id="8" name="Rectangle 9"/>
          <p:cNvSpPr>
            <a:spLocks noChangeArrowheads="1"/>
          </p:cNvSpPr>
          <p:nvPr/>
        </p:nvSpPr>
        <p:spPr bwMode="auto">
          <a:xfrm>
            <a:off x="1542353" y="1127721"/>
            <a:ext cx="6520786"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fr-FR" dirty="0" smtClean="0">
                <a:solidFill>
                  <a:srgbClr val="302421"/>
                </a:solidFill>
                <a:latin typeface="Calibri" panose="020F0502020204030204" pitchFamily="34" charset="0"/>
              </a:rPr>
              <a:t>Endettement au 31/12/2014 qui doit faire l’objet d’une couverture :</a:t>
            </a:r>
            <a:endParaRPr lang="en-US" altLang="fr-FR" dirty="0">
              <a:solidFill>
                <a:srgbClr val="302421"/>
              </a:solidFill>
              <a:latin typeface="Calibri" panose="020F0502020204030204" pitchFamily="34" charset="0"/>
            </a:endParaRPr>
          </a:p>
        </p:txBody>
      </p:sp>
      <p:pic>
        <p:nvPicPr>
          <p:cNvPr id="13"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409700" y="2671464"/>
            <a:ext cx="3143250" cy="18894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4"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919889" y="2671464"/>
            <a:ext cx="3143250" cy="188943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4" name="Image 3"/>
          <p:cNvPicPr>
            <a:picLocks noChangeAspect="1"/>
          </p:cNvPicPr>
          <p:nvPr/>
        </p:nvPicPr>
        <p:blipFill>
          <a:blip r:embed="rId4"/>
          <a:stretch>
            <a:fillRect/>
          </a:stretch>
        </p:blipFill>
        <p:spPr>
          <a:xfrm>
            <a:off x="312264" y="4888200"/>
            <a:ext cx="8481371" cy="1519874"/>
          </a:xfrm>
          <a:prstGeom prst="rect">
            <a:avLst/>
          </a:prstGeom>
        </p:spPr>
      </p:pic>
    </p:spTree>
    <p:extLst>
      <p:ext uri="{BB962C8B-B14F-4D97-AF65-F5344CB8AC3E}">
        <p14:creationId xmlns:p14="http://schemas.microsoft.com/office/powerpoint/2010/main" xmlns="" val="133221194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180435"/>
            <a:ext cx="7918402" cy="4105275"/>
          </a:xfrm>
        </p:spPr>
        <p:txBody>
          <a:bodyPr/>
          <a:lstStyle/>
          <a:p>
            <a:r>
              <a:rPr lang="fr-FR" b="1" dirty="0" smtClean="0">
                <a:latin typeface="Calibri" pitchFamily="34" charset="0"/>
              </a:rPr>
              <a:t>Axe 2 – Vision mise en œuvre</a:t>
            </a:r>
            <a:r>
              <a:rPr lang="fr-FR" dirty="0" smtClean="0">
                <a:latin typeface="Calibri" pitchFamily="34" charset="0"/>
              </a:rPr>
              <a:t/>
            </a:r>
            <a:br>
              <a:rPr lang="fr-FR" dirty="0" smtClean="0">
                <a:latin typeface="Calibri" pitchFamily="34" charset="0"/>
              </a:rPr>
            </a:br>
            <a:r>
              <a:rPr lang="fr-FR" dirty="0" smtClean="0">
                <a:latin typeface="Calibri" pitchFamily="34" charset="0"/>
              </a:rPr>
              <a:t>Durée envisagée : 1,5 jour</a:t>
            </a:r>
          </a:p>
          <a:p>
            <a:endParaRPr lang="fr-FR" dirty="0">
              <a:latin typeface="Calibri" pitchFamily="34" charset="0"/>
            </a:endParaRPr>
          </a:p>
        </p:txBody>
      </p:sp>
      <p:sp>
        <p:nvSpPr>
          <p:cNvPr id="4" name="Rectangle 3"/>
          <p:cNvSpPr/>
          <p:nvPr/>
        </p:nvSpPr>
        <p:spPr>
          <a:xfrm>
            <a:off x="1905000" y="276225"/>
            <a:ext cx="4572000" cy="646331"/>
          </a:xfrm>
          <a:prstGeom prst="rect">
            <a:avLst/>
          </a:prstGeom>
        </p:spPr>
        <p:txBody>
          <a:bodyPr>
            <a:spAutoFit/>
          </a:bodyPr>
          <a:lstStyle/>
          <a:p>
            <a:pPr algn="ctr"/>
            <a:r>
              <a:rPr lang="fr-FR" dirty="0" smtClean="0"/>
              <a:t>Proposition de formation</a:t>
            </a:r>
            <a:br>
              <a:rPr lang="fr-FR" dirty="0" smtClean="0"/>
            </a:br>
            <a:r>
              <a:rPr lang="fr-FR" dirty="0" smtClean="0"/>
              <a:t>Programmes</a:t>
            </a:r>
          </a:p>
        </p:txBody>
      </p:sp>
      <p:graphicFrame>
        <p:nvGraphicFramePr>
          <p:cNvPr id="5" name="Tableau 4"/>
          <p:cNvGraphicFramePr>
            <a:graphicFrameLocks noGrp="1"/>
          </p:cNvGraphicFramePr>
          <p:nvPr/>
        </p:nvGraphicFramePr>
        <p:xfrm>
          <a:off x="800100" y="1944500"/>
          <a:ext cx="7575502" cy="3955586"/>
        </p:xfrm>
        <a:graphic>
          <a:graphicData uri="http://schemas.openxmlformats.org/drawingml/2006/table">
            <a:tbl>
              <a:tblPr/>
              <a:tblGrid>
                <a:gridCol w="1259146"/>
                <a:gridCol w="6316356"/>
              </a:tblGrid>
              <a:tr h="194009">
                <a:tc>
                  <a:txBody>
                    <a:bodyPr/>
                    <a:lstStyle/>
                    <a:p>
                      <a:pPr>
                        <a:lnSpc>
                          <a:spcPct val="115000"/>
                        </a:lnSpc>
                        <a:spcAft>
                          <a:spcPts val="0"/>
                        </a:spcAft>
                      </a:pPr>
                      <a:r>
                        <a:rPr lang="fr-FR" sz="1400" b="1">
                          <a:latin typeface="Calibri"/>
                          <a:ea typeface="Calibri"/>
                          <a:cs typeface="Times New Roman"/>
                        </a:rPr>
                        <a:t>Durée</a:t>
                      </a:r>
                      <a:endParaRPr lang="fr-F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b="1">
                          <a:latin typeface="Calibri"/>
                          <a:ea typeface="Calibri"/>
                          <a:cs typeface="Times New Roman"/>
                        </a:rPr>
                        <a:t>Thèmes abordés</a:t>
                      </a:r>
                      <a:endParaRPr lang="fr-FR" sz="1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01499">
                <a:tc>
                  <a:txBody>
                    <a:bodyPr/>
                    <a:lstStyle/>
                    <a:p>
                      <a:pPr>
                        <a:lnSpc>
                          <a:spcPct val="115000"/>
                        </a:lnSpc>
                        <a:spcAft>
                          <a:spcPts val="0"/>
                        </a:spcAft>
                      </a:pPr>
                      <a:r>
                        <a:rPr lang="fr-FR" sz="1400">
                          <a:latin typeface="Calibri"/>
                          <a:ea typeface="Calibri"/>
                          <a:cs typeface="Times New Roman"/>
                        </a:rPr>
                        <a:t>1</a:t>
                      </a:r>
                      <a:r>
                        <a:rPr lang="fr-FR" sz="1400" baseline="30000">
                          <a:latin typeface="Calibri"/>
                          <a:ea typeface="Calibri"/>
                          <a:cs typeface="Times New Roman"/>
                        </a:rPr>
                        <a:t>ère</a:t>
                      </a:r>
                      <a:r>
                        <a:rPr lang="fr-FR" sz="1400">
                          <a:latin typeface="Calibri"/>
                          <a:ea typeface="Calibri"/>
                          <a:cs typeface="Times New Roman"/>
                        </a:rPr>
                        <a:t> demi journée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 Risque de change sur les dettes : Explication et cas pratique</a:t>
                      </a:r>
                    </a:p>
                    <a:p>
                      <a:pPr>
                        <a:lnSpc>
                          <a:spcPct val="115000"/>
                        </a:lnSpc>
                        <a:spcAft>
                          <a:spcPts val="0"/>
                        </a:spcAft>
                      </a:pPr>
                      <a:r>
                        <a:rPr lang="fr-FR" sz="1400">
                          <a:latin typeface="Calibri"/>
                          <a:ea typeface="Calibri"/>
                          <a:cs typeface="Times New Roman"/>
                        </a:rPr>
                        <a:t>- Gestion du risque de change à la BOAD : augmentation des intérêts facturés pour compenser le risque de change. Une couverture de change réajustable au fil de l’eau mais imparfaite. Explications et cas pratique avec une situation simple</a:t>
                      </a:r>
                    </a:p>
                    <a:p>
                      <a:pPr>
                        <a:lnSpc>
                          <a:spcPct val="115000"/>
                        </a:lnSpc>
                        <a:spcAft>
                          <a:spcPts val="0"/>
                        </a:spcAft>
                      </a:pPr>
                      <a:r>
                        <a:rPr lang="fr-FR" sz="1400">
                          <a:latin typeface="Calibri"/>
                          <a:ea typeface="Calibri"/>
                          <a:cs typeface="Times New Roman"/>
                        </a:rPr>
                        <a:t>- Le fonctionnement d’un achat à terme de devises en couverture d’un paiement d’échéance en devises. Explications et cas pratique</a:t>
                      </a:r>
                    </a:p>
                    <a:p>
                      <a:pPr>
                        <a:lnSpc>
                          <a:spcPct val="115000"/>
                        </a:lnSpc>
                        <a:spcAft>
                          <a:spcPts val="0"/>
                        </a:spcAft>
                      </a:pPr>
                      <a:r>
                        <a:rPr lang="fr-FR" sz="1400">
                          <a:latin typeface="Calibri"/>
                          <a:ea typeface="Calibri"/>
                          <a:cs typeface="Times New Roman"/>
                        </a:rPr>
                        <a:t>- Le taux forward et le taux spot. Explications et quiz</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39050">
                <a:tc>
                  <a:txBody>
                    <a:bodyPr/>
                    <a:lstStyle/>
                    <a:p>
                      <a:pPr>
                        <a:lnSpc>
                          <a:spcPct val="115000"/>
                        </a:lnSpc>
                        <a:spcAft>
                          <a:spcPts val="0"/>
                        </a:spcAft>
                      </a:pPr>
                      <a:r>
                        <a:rPr lang="fr-FR" sz="1400">
                          <a:latin typeface="Calibri"/>
                          <a:ea typeface="Calibri"/>
                          <a:cs typeface="Times New Roman"/>
                        </a:rPr>
                        <a:t>2</a:t>
                      </a:r>
                      <a:r>
                        <a:rPr lang="fr-FR" sz="1400" baseline="30000">
                          <a:latin typeface="Calibri"/>
                          <a:ea typeface="Calibri"/>
                          <a:cs typeface="Times New Roman"/>
                        </a:rPr>
                        <a:t>ème</a:t>
                      </a:r>
                      <a:r>
                        <a:rPr lang="fr-FR" sz="1400">
                          <a:latin typeface="Calibri"/>
                          <a:ea typeface="Calibri"/>
                          <a:cs typeface="Times New Roman"/>
                        </a:rPr>
                        <a:t> demi journée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a:latin typeface="Calibri"/>
                          <a:ea typeface="Calibri"/>
                          <a:cs typeface="Times New Roman"/>
                        </a:rPr>
                        <a:t>- Principe de valorisation d’un achat à terme de devises. Explications et cas pratique</a:t>
                      </a:r>
                    </a:p>
                    <a:p>
                      <a:pPr>
                        <a:lnSpc>
                          <a:spcPct val="115000"/>
                        </a:lnSpc>
                        <a:spcAft>
                          <a:spcPts val="0"/>
                        </a:spcAft>
                      </a:pPr>
                      <a:r>
                        <a:rPr lang="fr-FR" sz="1400">
                          <a:latin typeface="Calibri"/>
                          <a:ea typeface="Calibri"/>
                          <a:cs typeface="Times New Roman"/>
                        </a:rPr>
                        <a:t>- Le risque de crédit lié à l’utilisation des dérivés : comment les banques le couvrent (ligne de crédit ? collatéral ?)</a:t>
                      </a:r>
                    </a:p>
                    <a:p>
                      <a:pPr>
                        <a:lnSpc>
                          <a:spcPct val="115000"/>
                        </a:lnSpc>
                        <a:spcAft>
                          <a:spcPts val="0"/>
                        </a:spcAft>
                      </a:pPr>
                      <a:r>
                        <a:rPr lang="fr-FR" sz="1400">
                          <a:latin typeface="Calibri"/>
                          <a:ea typeface="Calibri"/>
                          <a:cs typeface="Times New Roman"/>
                        </a:rPr>
                        <a:t>- Le fonctionnement d’une option et principes de valorisation (si nécessaire). Explications et cas pratique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5854">
                <a:tc>
                  <a:txBody>
                    <a:bodyPr/>
                    <a:lstStyle/>
                    <a:p>
                      <a:pPr>
                        <a:lnSpc>
                          <a:spcPct val="115000"/>
                        </a:lnSpc>
                        <a:spcAft>
                          <a:spcPts val="0"/>
                        </a:spcAft>
                      </a:pPr>
                      <a:r>
                        <a:rPr lang="fr-FR" sz="1400">
                          <a:latin typeface="Calibri"/>
                          <a:ea typeface="Calibri"/>
                          <a:cs typeface="Times New Roman"/>
                        </a:rPr>
                        <a:t>3</a:t>
                      </a:r>
                      <a:r>
                        <a:rPr lang="fr-FR" sz="1400" baseline="30000">
                          <a:latin typeface="Calibri"/>
                          <a:ea typeface="Calibri"/>
                          <a:cs typeface="Times New Roman"/>
                        </a:rPr>
                        <a:t>ème</a:t>
                      </a:r>
                      <a:r>
                        <a:rPr lang="fr-FR" sz="1400">
                          <a:latin typeface="Calibri"/>
                          <a:ea typeface="Calibri"/>
                          <a:cs typeface="Times New Roman"/>
                        </a:rPr>
                        <a:t> demi journée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400" dirty="0">
                          <a:latin typeface="Calibri"/>
                          <a:ea typeface="Calibri"/>
                          <a:cs typeface="Times New Roman"/>
                        </a:rPr>
                        <a:t>- quiz, vérification des connaissances acquises</a:t>
                      </a:r>
                    </a:p>
                    <a:p>
                      <a:pPr>
                        <a:lnSpc>
                          <a:spcPct val="115000"/>
                        </a:lnSpc>
                        <a:spcAft>
                          <a:spcPts val="0"/>
                        </a:spcAft>
                      </a:pPr>
                      <a:r>
                        <a:rPr lang="fr-FR" sz="1400" dirty="0">
                          <a:latin typeface="Calibri"/>
                          <a:ea typeface="Calibri"/>
                          <a:cs typeface="Times New Roman"/>
                        </a:rPr>
                        <a:t>- Cross </a:t>
                      </a:r>
                      <a:r>
                        <a:rPr lang="fr-FR" sz="1400" dirty="0" err="1">
                          <a:latin typeface="Calibri"/>
                          <a:ea typeface="Calibri"/>
                          <a:cs typeface="Times New Roman"/>
                        </a:rPr>
                        <a:t>currency</a:t>
                      </a:r>
                      <a:r>
                        <a:rPr lang="fr-FR" sz="1400" dirty="0">
                          <a:latin typeface="Calibri"/>
                          <a:ea typeface="Calibri"/>
                          <a:cs typeface="Times New Roman"/>
                        </a:rPr>
                        <a:t> swap, fonctionnement et principes de valorisation. Explications et cas pratique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352348939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1180435"/>
            <a:ext cx="7918402" cy="4105275"/>
          </a:xfrm>
        </p:spPr>
        <p:txBody>
          <a:bodyPr/>
          <a:lstStyle/>
          <a:p>
            <a:r>
              <a:rPr lang="fr-FR" b="1" dirty="0" smtClean="0">
                <a:latin typeface="Calibri" pitchFamily="34" charset="0"/>
              </a:rPr>
              <a:t>Axe 3 – Vision comptable</a:t>
            </a:r>
            <a:br>
              <a:rPr lang="fr-FR" b="1" dirty="0" smtClean="0">
                <a:latin typeface="Calibri" pitchFamily="34" charset="0"/>
              </a:rPr>
            </a:br>
            <a:r>
              <a:rPr lang="fr-FR" dirty="0" smtClean="0">
                <a:latin typeface="Calibri" pitchFamily="34" charset="0"/>
              </a:rPr>
              <a:t>Durée envisagée : 1 jour</a:t>
            </a:r>
          </a:p>
          <a:p>
            <a:endParaRPr lang="fr-FR" dirty="0"/>
          </a:p>
        </p:txBody>
      </p:sp>
      <p:sp>
        <p:nvSpPr>
          <p:cNvPr id="4" name="Rectangle 3"/>
          <p:cNvSpPr/>
          <p:nvPr/>
        </p:nvSpPr>
        <p:spPr>
          <a:xfrm>
            <a:off x="1905000" y="276225"/>
            <a:ext cx="4572000" cy="646331"/>
          </a:xfrm>
          <a:prstGeom prst="rect">
            <a:avLst/>
          </a:prstGeom>
        </p:spPr>
        <p:txBody>
          <a:bodyPr>
            <a:spAutoFit/>
          </a:bodyPr>
          <a:lstStyle/>
          <a:p>
            <a:pPr algn="ctr"/>
            <a:r>
              <a:rPr lang="fr-FR" dirty="0" smtClean="0"/>
              <a:t>Proposition de formation</a:t>
            </a:r>
            <a:br>
              <a:rPr lang="fr-FR" dirty="0" smtClean="0"/>
            </a:br>
            <a:r>
              <a:rPr lang="fr-FR" dirty="0" smtClean="0"/>
              <a:t>Programmes</a:t>
            </a:r>
          </a:p>
        </p:txBody>
      </p:sp>
      <p:graphicFrame>
        <p:nvGraphicFramePr>
          <p:cNvPr id="5" name="Tableau 4"/>
          <p:cNvGraphicFramePr>
            <a:graphicFrameLocks noGrp="1"/>
          </p:cNvGraphicFramePr>
          <p:nvPr/>
        </p:nvGraphicFramePr>
        <p:xfrm>
          <a:off x="457200" y="1866900"/>
          <a:ext cx="7918402" cy="3653041"/>
        </p:xfrm>
        <a:graphic>
          <a:graphicData uri="http://schemas.openxmlformats.org/drawingml/2006/table">
            <a:tbl>
              <a:tblPr/>
              <a:tblGrid>
                <a:gridCol w="1316139"/>
                <a:gridCol w="6602263"/>
              </a:tblGrid>
              <a:tr h="232747">
                <a:tc>
                  <a:txBody>
                    <a:bodyPr/>
                    <a:lstStyle/>
                    <a:p>
                      <a:pPr>
                        <a:lnSpc>
                          <a:spcPct val="115000"/>
                        </a:lnSpc>
                        <a:spcAft>
                          <a:spcPts val="0"/>
                        </a:spcAft>
                      </a:pPr>
                      <a:r>
                        <a:rPr lang="fr-FR" sz="1600" b="1" dirty="0">
                          <a:latin typeface="Calibri"/>
                          <a:ea typeface="Calibri"/>
                          <a:cs typeface="Times New Roman"/>
                        </a:rPr>
                        <a:t>Durée</a:t>
                      </a:r>
                      <a:endParaRPr lang="fr-FR" sz="16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600" b="1">
                          <a:latin typeface="Calibri"/>
                          <a:ea typeface="Calibri"/>
                          <a:cs typeface="Times New Roman"/>
                        </a:rPr>
                        <a:t>Thèmes abordés</a:t>
                      </a:r>
                      <a:endParaRPr lang="fr-F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54104">
                <a:tc>
                  <a:txBody>
                    <a:bodyPr/>
                    <a:lstStyle/>
                    <a:p>
                      <a:pPr>
                        <a:lnSpc>
                          <a:spcPct val="115000"/>
                        </a:lnSpc>
                        <a:spcAft>
                          <a:spcPts val="0"/>
                        </a:spcAft>
                      </a:pPr>
                      <a:r>
                        <a:rPr lang="fr-FR" sz="1600">
                          <a:latin typeface="Calibri"/>
                          <a:ea typeface="Calibri"/>
                          <a:cs typeface="Times New Roman"/>
                        </a:rPr>
                        <a:t>1</a:t>
                      </a:r>
                      <a:r>
                        <a:rPr lang="fr-FR" sz="1600" baseline="30000">
                          <a:latin typeface="Calibri"/>
                          <a:ea typeface="Calibri"/>
                          <a:cs typeface="Times New Roman"/>
                        </a:rPr>
                        <a:t>ère</a:t>
                      </a:r>
                      <a:r>
                        <a:rPr lang="fr-FR" sz="1600">
                          <a:latin typeface="Calibri"/>
                          <a:ea typeface="Calibri"/>
                          <a:cs typeface="Times New Roman"/>
                        </a:rPr>
                        <a:t> demi journée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600">
                          <a:latin typeface="Calibri"/>
                          <a:ea typeface="Calibri"/>
                          <a:cs typeface="Times New Roman"/>
                        </a:rPr>
                        <a:t>- Comptabilisation des écarts de change sur les dettes : écart de change latent et réalisé sur le capital, et sur les intérêts. Explications et cas pratique</a:t>
                      </a:r>
                    </a:p>
                    <a:p>
                      <a:pPr>
                        <a:lnSpc>
                          <a:spcPct val="115000"/>
                        </a:lnSpc>
                        <a:spcAft>
                          <a:spcPts val="0"/>
                        </a:spcAft>
                      </a:pPr>
                      <a:r>
                        <a:rPr lang="fr-FR" sz="1600">
                          <a:latin typeface="Calibri"/>
                          <a:ea typeface="Calibri"/>
                          <a:cs typeface="Times New Roman"/>
                        </a:rPr>
                        <a:t>- Comptabilité de couverture simple : la couverture du capital. Toutes les étapes de la couverture : mise en place, clôture comptable, règlement. Explications et cas pratique</a:t>
                      </a:r>
                    </a:p>
                    <a:p>
                      <a:pPr>
                        <a:lnSpc>
                          <a:spcPct val="115000"/>
                        </a:lnSpc>
                        <a:spcAft>
                          <a:spcPts val="0"/>
                        </a:spcAft>
                      </a:pPr>
                      <a:r>
                        <a:rPr lang="fr-FR" sz="1600">
                          <a:latin typeface="Calibri"/>
                          <a:ea typeface="Calibri"/>
                          <a:cs typeface="Times New Roman"/>
                        </a:rPr>
                        <a:t>- Comptabilisation de déposits ou de collatéral (si nécessaire)</a:t>
                      </a:r>
                    </a:p>
                    <a:p>
                      <a:pPr>
                        <a:lnSpc>
                          <a:spcPct val="115000"/>
                        </a:lnSpc>
                        <a:spcAft>
                          <a:spcPts val="0"/>
                        </a:spcAft>
                      </a:pPr>
                      <a:r>
                        <a:rPr lang="fr-FR" sz="1600">
                          <a:latin typeface="Calibri"/>
                          <a:ea typeface="Calibri"/>
                          <a:cs typeface="Times New Roman"/>
                        </a:rPr>
                        <a:t>- La difficulté de la comptabilité de couverture du risque de change sur les intérêts. La solution de la comptabilité de couverture (Cash Flow Hedge). Explications et cas pratique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48881">
                <a:tc>
                  <a:txBody>
                    <a:bodyPr/>
                    <a:lstStyle/>
                    <a:p>
                      <a:pPr>
                        <a:lnSpc>
                          <a:spcPct val="115000"/>
                        </a:lnSpc>
                        <a:spcAft>
                          <a:spcPts val="0"/>
                        </a:spcAft>
                      </a:pPr>
                      <a:r>
                        <a:rPr lang="fr-FR" sz="1600">
                          <a:latin typeface="Calibri"/>
                          <a:ea typeface="Calibri"/>
                          <a:cs typeface="Times New Roman"/>
                        </a:rPr>
                        <a:t>2</a:t>
                      </a:r>
                      <a:r>
                        <a:rPr lang="fr-FR" sz="1600" baseline="30000">
                          <a:latin typeface="Calibri"/>
                          <a:ea typeface="Calibri"/>
                          <a:cs typeface="Times New Roman"/>
                        </a:rPr>
                        <a:t>ème</a:t>
                      </a:r>
                      <a:r>
                        <a:rPr lang="fr-FR" sz="1600">
                          <a:latin typeface="Calibri"/>
                          <a:ea typeface="Calibri"/>
                          <a:cs typeface="Times New Roman"/>
                        </a:rPr>
                        <a:t> demi journée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fr-FR" sz="1600" dirty="0">
                          <a:latin typeface="Calibri"/>
                          <a:ea typeface="Calibri"/>
                          <a:cs typeface="Times New Roman"/>
                        </a:rPr>
                        <a:t>- Le cross </a:t>
                      </a:r>
                      <a:r>
                        <a:rPr lang="fr-FR" sz="1600" dirty="0" err="1">
                          <a:latin typeface="Calibri"/>
                          <a:ea typeface="Calibri"/>
                          <a:cs typeface="Times New Roman"/>
                        </a:rPr>
                        <a:t>currency</a:t>
                      </a:r>
                      <a:r>
                        <a:rPr lang="fr-FR" sz="1600" dirty="0">
                          <a:latin typeface="Calibri"/>
                          <a:ea typeface="Calibri"/>
                          <a:cs typeface="Times New Roman"/>
                        </a:rPr>
                        <a:t> swap : couverture du capital et des intérêts simultanément</a:t>
                      </a:r>
                    </a:p>
                    <a:p>
                      <a:pPr>
                        <a:lnSpc>
                          <a:spcPct val="115000"/>
                        </a:lnSpc>
                        <a:spcAft>
                          <a:spcPts val="0"/>
                        </a:spcAft>
                      </a:pPr>
                      <a:r>
                        <a:rPr lang="fr-FR" sz="1600" dirty="0">
                          <a:latin typeface="Calibri"/>
                          <a:ea typeface="Calibri"/>
                          <a:cs typeface="Times New Roman"/>
                        </a:rPr>
                        <a:t>- Comptabilisation d’une couverture à base d’option (si nécessaire)</a:t>
                      </a:r>
                    </a:p>
                    <a:p>
                      <a:pPr>
                        <a:lnSpc>
                          <a:spcPct val="115000"/>
                        </a:lnSpc>
                        <a:spcAft>
                          <a:spcPts val="0"/>
                        </a:spcAft>
                      </a:pPr>
                      <a:r>
                        <a:rPr lang="fr-FR" sz="1600" dirty="0">
                          <a:latin typeface="Calibri"/>
                          <a:ea typeface="Calibri"/>
                          <a:cs typeface="Times New Roman"/>
                        </a:rPr>
                        <a:t>- Les contraintes d’efficacité d’IAS 39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xmlns="" val="264080025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05000" y="276225"/>
            <a:ext cx="4572000" cy="646331"/>
          </a:xfrm>
          <a:prstGeom prst="rect">
            <a:avLst/>
          </a:prstGeom>
        </p:spPr>
        <p:txBody>
          <a:bodyPr>
            <a:spAutoFit/>
          </a:bodyPr>
          <a:lstStyle/>
          <a:p>
            <a:pPr algn="ctr"/>
            <a:r>
              <a:rPr lang="fr-FR" dirty="0" smtClean="0"/>
              <a:t>Proposition de formation</a:t>
            </a:r>
            <a:br>
              <a:rPr lang="fr-FR" dirty="0" smtClean="0"/>
            </a:br>
            <a:r>
              <a:rPr lang="fr-FR" dirty="0" smtClean="0"/>
              <a:t>Planning</a:t>
            </a:r>
          </a:p>
        </p:txBody>
      </p:sp>
      <p:pic>
        <p:nvPicPr>
          <p:cNvPr id="73730" name="Picture 2"/>
          <p:cNvPicPr>
            <a:picLocks noChangeAspect="1" noChangeArrowheads="1"/>
          </p:cNvPicPr>
          <p:nvPr/>
        </p:nvPicPr>
        <p:blipFill>
          <a:blip r:embed="rId2"/>
          <a:srcRect/>
          <a:stretch>
            <a:fillRect/>
          </a:stretch>
        </p:blipFill>
        <p:spPr bwMode="auto">
          <a:xfrm>
            <a:off x="200025" y="1919288"/>
            <a:ext cx="8743950" cy="3019425"/>
          </a:xfrm>
          <a:prstGeom prst="rect">
            <a:avLst/>
          </a:prstGeom>
          <a:noFill/>
          <a:ln w="9525">
            <a:noFill/>
            <a:miter lim="800000"/>
            <a:headEnd/>
            <a:tailEnd/>
          </a:ln>
        </p:spPr>
      </p:pic>
    </p:spTree>
    <p:extLst>
      <p:ext uri="{BB962C8B-B14F-4D97-AF65-F5344CB8AC3E}">
        <p14:creationId xmlns:p14="http://schemas.microsoft.com/office/powerpoint/2010/main" xmlns="" val="7248678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05000" y="276225"/>
            <a:ext cx="4572000" cy="646331"/>
          </a:xfrm>
          <a:prstGeom prst="rect">
            <a:avLst/>
          </a:prstGeom>
        </p:spPr>
        <p:txBody>
          <a:bodyPr>
            <a:spAutoFit/>
          </a:bodyPr>
          <a:lstStyle/>
          <a:p>
            <a:pPr algn="ctr"/>
            <a:r>
              <a:rPr lang="fr-FR" dirty="0" smtClean="0"/>
              <a:t>Proposition de formation</a:t>
            </a:r>
            <a:br>
              <a:rPr lang="fr-FR" dirty="0" smtClean="0"/>
            </a:br>
            <a:r>
              <a:rPr lang="fr-FR" dirty="0" smtClean="0"/>
              <a:t>Groupes</a:t>
            </a:r>
          </a:p>
        </p:txBody>
      </p:sp>
      <p:pic>
        <p:nvPicPr>
          <p:cNvPr id="74754" name="Picture 2"/>
          <p:cNvPicPr>
            <a:picLocks noChangeAspect="1" noChangeArrowheads="1"/>
          </p:cNvPicPr>
          <p:nvPr/>
        </p:nvPicPr>
        <p:blipFill>
          <a:blip r:embed="rId2"/>
          <a:srcRect/>
          <a:stretch>
            <a:fillRect/>
          </a:stretch>
        </p:blipFill>
        <p:spPr bwMode="auto">
          <a:xfrm>
            <a:off x="219075" y="1456660"/>
            <a:ext cx="8677275" cy="3311579"/>
          </a:xfrm>
          <a:prstGeom prst="rect">
            <a:avLst/>
          </a:prstGeom>
          <a:noFill/>
          <a:ln w="9525">
            <a:noFill/>
            <a:miter lim="800000"/>
            <a:headEnd/>
            <a:tailEnd/>
          </a:ln>
        </p:spPr>
      </p:pic>
    </p:spTree>
    <p:extLst>
      <p:ext uri="{BB962C8B-B14F-4D97-AF65-F5344CB8AC3E}">
        <p14:creationId xmlns:p14="http://schemas.microsoft.com/office/powerpoint/2010/main" xmlns="" val="33321676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05000" y="276225"/>
            <a:ext cx="4572000" cy="646331"/>
          </a:xfrm>
          <a:prstGeom prst="rect">
            <a:avLst/>
          </a:prstGeom>
        </p:spPr>
        <p:txBody>
          <a:bodyPr>
            <a:spAutoFit/>
          </a:bodyPr>
          <a:lstStyle/>
          <a:p>
            <a:pPr algn="ctr"/>
            <a:r>
              <a:rPr lang="fr-FR" dirty="0" smtClean="0"/>
              <a:t>Proposition de formation</a:t>
            </a:r>
            <a:br>
              <a:rPr lang="fr-FR" dirty="0" smtClean="0"/>
            </a:br>
            <a:r>
              <a:rPr lang="fr-FR" dirty="0" smtClean="0"/>
              <a:t>Groupes</a:t>
            </a:r>
          </a:p>
        </p:txBody>
      </p:sp>
      <p:pic>
        <p:nvPicPr>
          <p:cNvPr id="75778" name="Picture 2"/>
          <p:cNvPicPr>
            <a:picLocks noChangeAspect="1" noChangeArrowheads="1"/>
          </p:cNvPicPr>
          <p:nvPr/>
        </p:nvPicPr>
        <p:blipFill>
          <a:blip r:embed="rId2"/>
          <a:srcRect/>
          <a:stretch>
            <a:fillRect/>
          </a:stretch>
        </p:blipFill>
        <p:spPr bwMode="auto">
          <a:xfrm>
            <a:off x="1833563" y="1443038"/>
            <a:ext cx="5476875" cy="4048125"/>
          </a:xfrm>
          <a:prstGeom prst="rect">
            <a:avLst/>
          </a:prstGeom>
          <a:noFill/>
          <a:ln w="9525">
            <a:noFill/>
            <a:miter lim="800000"/>
            <a:headEnd/>
            <a:tailEnd/>
          </a:ln>
        </p:spPr>
      </p:pic>
    </p:spTree>
    <p:extLst>
      <p:ext uri="{BB962C8B-B14F-4D97-AF65-F5344CB8AC3E}">
        <p14:creationId xmlns:p14="http://schemas.microsoft.com/office/powerpoint/2010/main" xmlns="" val="17668008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fr-FR" sz="2400" b="1">
                <a:solidFill>
                  <a:srgbClr val="302421"/>
                </a:solidFill>
                <a:latin typeface="Calibri" panose="020F0502020204030204" pitchFamily="34" charset="0"/>
              </a:rPr>
              <a:t>AVERTISSEMENT - DISCLAIMER</a:t>
            </a:r>
            <a:endParaRPr lang="en-US" altLang="fr-FR" sz="1200" b="1">
              <a:solidFill>
                <a:srgbClr val="302421"/>
              </a:solidFill>
              <a:latin typeface="Calibri" panose="020F0502020204030204" pitchFamily="34" charset="0"/>
            </a:endParaRPr>
          </a:p>
        </p:txBody>
      </p:sp>
      <p:sp>
        <p:nvSpPr>
          <p:cNvPr id="6" name="Rectangle 2"/>
          <p:cNvSpPr txBox="1">
            <a:spLocks noChangeArrowheads="1"/>
          </p:cNvSpPr>
          <p:nvPr/>
        </p:nvSpPr>
        <p:spPr>
          <a:xfrm>
            <a:off x="514349" y="1609724"/>
            <a:ext cx="8124826" cy="3697999"/>
          </a:xfrm>
          <a:prstGeom prst="rect">
            <a:avLst/>
          </a:prstGeom>
          <a:noFill/>
          <a:ln>
            <a:solidFill>
              <a:schemeClr val="bg2"/>
            </a:solidFill>
          </a:ln>
        </p:spPr>
        <p:txBody>
          <a:bodyPr>
            <a:noAutofit/>
          </a:bodyPr>
          <a:lstStyle/>
          <a:p>
            <a:pPr algn="just" defTabSz="914400" fontAlgn="auto">
              <a:spcBef>
                <a:spcPct val="20000"/>
              </a:spcBef>
              <a:spcAft>
                <a:spcPts val="0"/>
              </a:spcAft>
              <a:defRPr/>
            </a:pPr>
            <a:r>
              <a:rPr lang="fr-FR" sz="1400" b="1" dirty="0">
                <a:solidFill>
                  <a:schemeClr val="bg2">
                    <a:lumMod val="50000"/>
                  </a:scheme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a:t>
            </a:r>
            <a:r>
              <a:rPr lang="fr-FR" sz="1400" b="1" dirty="0" smtClean="0">
                <a:solidFill>
                  <a:schemeClr val="bg2">
                    <a:lumMod val="50000"/>
                  </a:schemeClr>
                </a:solidFill>
                <a:latin typeface="Calibri" pitchFamily="34" charset="0"/>
                <a:cs typeface="Calibri" pitchFamily="34" charset="0"/>
              </a:rPr>
              <a:t>du consortium KERIUS </a:t>
            </a:r>
            <a:r>
              <a:rPr lang="fr-FR" sz="1400" b="1" dirty="0">
                <a:solidFill>
                  <a:schemeClr val="bg2">
                    <a:lumMod val="50000"/>
                  </a:schemeClr>
                </a:solidFill>
                <a:latin typeface="Calibri" pitchFamily="34" charset="0"/>
                <a:cs typeface="Calibri" pitchFamily="34" charset="0"/>
              </a:rPr>
              <a:t>FINANCE </a:t>
            </a:r>
            <a:r>
              <a:rPr lang="fr-FR" sz="1400" b="1" dirty="0" smtClean="0">
                <a:solidFill>
                  <a:schemeClr val="bg2">
                    <a:lumMod val="50000"/>
                  </a:schemeClr>
                </a:solidFill>
                <a:latin typeface="Calibri" pitchFamily="34" charset="0"/>
                <a:cs typeface="Calibri" pitchFamily="34" charset="0"/>
              </a:rPr>
              <a:t>et FinHarmony .</a:t>
            </a:r>
            <a:endParaRPr lang="fr-FR" sz="1400" dirty="0">
              <a:solidFill>
                <a:schemeClr val="bg2">
                  <a:lumMod val="50000"/>
                </a:schemeClr>
              </a:solidFill>
              <a:latin typeface="Calibri" pitchFamily="34" charset="0"/>
              <a:cs typeface="Calibri" pitchFamily="34" charset="0"/>
            </a:endParaRPr>
          </a:p>
          <a:p>
            <a:pPr algn="just" defTabSz="914400" fontAlgn="auto">
              <a:spcBef>
                <a:spcPct val="20000"/>
              </a:spcBef>
              <a:spcAft>
                <a:spcPts val="0"/>
              </a:spcAft>
              <a:defRPr/>
            </a:pPr>
            <a:endParaRPr lang="fr-FR" sz="1400" dirty="0">
              <a:solidFill>
                <a:schemeClr val="bg2">
                  <a:lumMod val="50000"/>
                </a:schemeClr>
              </a:solidFill>
              <a:latin typeface="Calibri" pitchFamily="34" charset="0"/>
              <a:cs typeface="Calibri" pitchFamily="34" charset="0"/>
            </a:endParaRPr>
          </a:p>
          <a:p>
            <a:pPr algn="just" defTabSz="914400" fontAlgn="auto">
              <a:spcBef>
                <a:spcPct val="20000"/>
              </a:spcBef>
              <a:spcAft>
                <a:spcPts val="0"/>
              </a:spcAft>
              <a:defRPr/>
            </a:pPr>
            <a:r>
              <a:rPr lang="fr-FR" sz="1400" dirty="0">
                <a:solidFill>
                  <a:schemeClr val="bg2">
                    <a:lumMod val="50000"/>
                  </a:schemeClr>
                </a:solidFill>
                <a:latin typeface="Calibri" pitchFamily="34" charset="0"/>
                <a:cs typeface="Calibri" pitchFamily="34" charset="0"/>
              </a:rPr>
              <a:t>Pour ce document, </a:t>
            </a:r>
            <a:r>
              <a:rPr lang="fr-FR" sz="1400" dirty="0" smtClean="0">
                <a:solidFill>
                  <a:schemeClr val="bg2">
                    <a:lumMod val="50000"/>
                  </a:schemeClr>
                </a:solidFill>
                <a:latin typeface="Calibri" pitchFamily="34" charset="0"/>
                <a:cs typeface="Calibri" pitchFamily="34" charset="0"/>
              </a:rPr>
              <a:t>le consortium a </a:t>
            </a:r>
            <a:r>
              <a:rPr lang="fr-FR" sz="1400" dirty="0">
                <a:solidFill>
                  <a:schemeClr val="bg2">
                    <a:lumMod val="50000"/>
                  </a:schemeClr>
                </a:solidFill>
                <a:latin typeface="Calibri" pitchFamily="34" charset="0"/>
                <a:cs typeface="Calibri" pitchFamily="34" charset="0"/>
              </a:rPr>
              <a:t>été amenée à utiliser des informations et données chiffrées fournies par le Client. </a:t>
            </a:r>
            <a:r>
              <a:rPr lang="fr-FR" sz="1400" dirty="0" smtClean="0">
                <a:solidFill>
                  <a:schemeClr val="bg2">
                    <a:lumMod val="50000"/>
                  </a:schemeClr>
                </a:solidFill>
                <a:latin typeface="Calibri" pitchFamily="34" charset="0"/>
                <a:cs typeface="Calibri" pitchFamily="34" charset="0"/>
              </a:rPr>
              <a:t>Le consortium </a:t>
            </a:r>
            <a:r>
              <a:rPr lang="fr-FR" sz="1400" dirty="0">
                <a:solidFill>
                  <a:schemeClr val="bg2">
                    <a:lumMod val="50000"/>
                  </a:schemeClr>
                </a:solidFill>
                <a:latin typeface="Calibri" pitchFamily="34" charset="0"/>
                <a:cs typeface="Calibri" pitchFamily="34" charset="0"/>
              </a:rPr>
              <a:t>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400" dirty="0">
                <a:solidFill>
                  <a:schemeClr val="bg2">
                    <a:lumMod val="50000"/>
                  </a:schemeClr>
                </a:solidFill>
                <a:latin typeface="Calibri" pitchFamily="34" charset="0"/>
                <a:cs typeface="Calibri" pitchFamily="34" charset="0"/>
              </a:rPr>
              <a:t>Ni </a:t>
            </a:r>
            <a:r>
              <a:rPr lang="fr-FR" sz="1400" dirty="0" smtClean="0">
                <a:solidFill>
                  <a:schemeClr val="bg2">
                    <a:lumMod val="50000"/>
                  </a:schemeClr>
                </a:solidFill>
                <a:latin typeface="Calibri" pitchFamily="34" charset="0"/>
                <a:cs typeface="Calibri" pitchFamily="34" charset="0"/>
              </a:rPr>
              <a:t>le consortium </a:t>
            </a:r>
            <a:r>
              <a:rPr lang="fr-FR" sz="1400" dirty="0">
                <a:solidFill>
                  <a:schemeClr val="bg2">
                    <a:lumMod val="50000"/>
                  </a:schemeClr>
                </a:solidFill>
                <a:latin typeface="Calibri" pitchFamily="34" charset="0"/>
                <a:cs typeface="Calibri" pitchFamily="34" charset="0"/>
              </a:rPr>
              <a:t>ou ses administrateurs ou employés ne pourront être tenus responsables des conséquences de l’utilisation de ce document ou de la mise en place, totale ou partielle, par le client, des idées ou opérations décrites.</a:t>
            </a:r>
            <a:endParaRPr lang="fr-CH" sz="1400" dirty="0">
              <a:solidFill>
                <a:schemeClr val="bg2">
                  <a:lumMod val="50000"/>
                </a:schemeClr>
              </a:solidFill>
              <a:latin typeface="Calibri" pitchFamily="34" charset="0"/>
              <a:cs typeface="Calibri" pitchFamily="34" charset="0"/>
            </a:endParaRPr>
          </a:p>
          <a:p>
            <a:pPr defTabSz="914400" fontAlgn="auto">
              <a:spcBef>
                <a:spcPct val="20000"/>
              </a:spcBef>
              <a:spcAft>
                <a:spcPts val="0"/>
              </a:spcAft>
              <a:defRPr/>
            </a:pPr>
            <a:endParaRPr lang="fr-FR" sz="1400" dirty="0">
              <a:solidFill>
                <a:schemeClr val="bg2">
                  <a:lumMod val="50000"/>
                </a:scheme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400" dirty="0">
              <a:solidFill>
                <a:schemeClr val="bg2">
                  <a:lumMod val="50000"/>
                </a:schemeClr>
              </a:solidFill>
              <a:latin typeface="Calibri" pitchFamily="34" charset="0"/>
              <a:cs typeface="Calibri" pitchFamily="34" charset="0"/>
            </a:endParaRPr>
          </a:p>
        </p:txBody>
      </p:sp>
    </p:spTree>
    <p:extLst>
      <p:ext uri="{BB962C8B-B14F-4D97-AF65-F5344CB8AC3E}">
        <p14:creationId xmlns:p14="http://schemas.microsoft.com/office/powerpoint/2010/main" xmlns="" val="30909129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912937" y="1034503"/>
            <a:ext cx="5602287" cy="19145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050"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916908" y="4918463"/>
            <a:ext cx="5598317" cy="19260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Cartographie des dettes par devises</a:t>
            </a:r>
          </a:p>
        </p:txBody>
      </p:sp>
      <p:pic>
        <p:nvPicPr>
          <p:cNvPr id="2" name="Picture 2"/>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1916907" y="2975799"/>
            <a:ext cx="5598317" cy="191992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6526146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Points d’attention</a:t>
            </a:r>
          </a:p>
        </p:txBody>
      </p:sp>
      <p:sp>
        <p:nvSpPr>
          <p:cNvPr id="5" name="Rectangle 9"/>
          <p:cNvSpPr>
            <a:spLocks noChangeArrowheads="1"/>
          </p:cNvSpPr>
          <p:nvPr/>
        </p:nvSpPr>
        <p:spPr bwMode="auto">
          <a:xfrm>
            <a:off x="106532" y="1351003"/>
            <a:ext cx="9037467" cy="47089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marL="285750" indent="-285750" algn="just">
              <a:spcBef>
                <a:spcPts val="600"/>
              </a:spcBef>
              <a:buFont typeface="Wingdings" panose="05000000000000000000" pitchFamily="2" charset="2"/>
              <a:buChar char="q"/>
            </a:pPr>
            <a:r>
              <a:rPr lang="fr-FR" sz="1500" dirty="0" smtClean="0">
                <a:latin typeface="Calibri" panose="020F0502020204030204" pitchFamily="34" charset="0"/>
              </a:rPr>
              <a:t>Une couverture ne permet de neutraliser les risques de change qu’à partir de sa mise en place.</a:t>
            </a:r>
          </a:p>
          <a:p>
            <a:pPr marL="541338" lvl="1" indent="-185738" algn="just">
              <a:spcBef>
                <a:spcPts val="0"/>
              </a:spcBef>
              <a:buFont typeface="Arial" panose="020B0604020202020204" pitchFamily="34" charset="0"/>
              <a:buChar char="•"/>
            </a:pPr>
            <a:r>
              <a:rPr lang="fr-FR" sz="1500" dirty="0" smtClean="0">
                <a:latin typeface="Calibri" panose="020F0502020204030204" pitchFamily="34" charset="0"/>
              </a:rPr>
              <a:t>L’année 2015 ne sera donc pas intégralement protégée;</a:t>
            </a:r>
          </a:p>
          <a:p>
            <a:pPr marL="541338" lvl="1" indent="-185738" algn="just">
              <a:spcBef>
                <a:spcPts val="0"/>
              </a:spcBef>
              <a:buFont typeface="Arial" panose="020B0604020202020204" pitchFamily="34" charset="0"/>
              <a:buChar char="•"/>
            </a:pPr>
            <a:r>
              <a:rPr lang="fr-FR" sz="1500" dirty="0" smtClean="0">
                <a:latin typeface="Calibri" panose="020F0502020204030204" pitchFamily="34" charset="0"/>
              </a:rPr>
              <a:t>L’année 2016 et les suivantes pourront l’être. </a:t>
            </a:r>
          </a:p>
          <a:p>
            <a:pPr marL="541338" lvl="1" indent="-185738" algn="just">
              <a:spcBef>
                <a:spcPts val="0"/>
              </a:spcBef>
              <a:buFont typeface="Arial" panose="020B0604020202020204" pitchFamily="34" charset="0"/>
              <a:buChar char="•"/>
            </a:pPr>
            <a:r>
              <a:rPr lang="fr-FR" sz="1500" dirty="0" smtClean="0">
                <a:latin typeface="Calibri" panose="020F0502020204030204" pitchFamily="34" charset="0"/>
              </a:rPr>
              <a:t>Une couverture de ce type n’est jamais totalement efficace du fait (i) de petits écarts liés aux modalités de calculs (</a:t>
            </a:r>
            <a:r>
              <a:rPr lang="fr-FR" sz="1500" dirty="0" err="1" smtClean="0">
                <a:latin typeface="Calibri" panose="020F0502020204030204" pitchFamily="34" charset="0"/>
              </a:rPr>
              <a:t>cf</a:t>
            </a:r>
            <a:r>
              <a:rPr lang="fr-FR" sz="1500" dirty="0" smtClean="0">
                <a:latin typeface="Calibri" panose="020F0502020204030204" pitchFamily="34" charset="0"/>
              </a:rPr>
              <a:t> pages « hypothèses retenues et commentaires ») et (ii) des produits utilisés et du sous-jacent DTS.</a:t>
            </a:r>
          </a:p>
          <a:p>
            <a:pPr marL="285750" indent="-285750" algn="just">
              <a:spcBef>
                <a:spcPts val="1200"/>
              </a:spcBef>
              <a:buFont typeface="Wingdings" panose="05000000000000000000" pitchFamily="2" charset="2"/>
              <a:buChar char="q"/>
            </a:pPr>
            <a:r>
              <a:rPr lang="fr-FR" sz="1500" dirty="0" smtClean="0">
                <a:latin typeface="Calibri" panose="020F0502020204030204" pitchFamily="34" charset="0"/>
              </a:rPr>
              <a:t>Le cas du DTS:</a:t>
            </a:r>
          </a:p>
          <a:p>
            <a:pPr marL="541338" lvl="1" indent="-185738" algn="just">
              <a:spcBef>
                <a:spcPts val="0"/>
              </a:spcBef>
              <a:buFont typeface="Arial" panose="020B0604020202020204" pitchFamily="34" charset="0"/>
              <a:buChar char="•"/>
            </a:pPr>
            <a:r>
              <a:rPr lang="fr-FR" sz="1500" dirty="0">
                <a:latin typeface="Calibri" panose="020F0502020204030204" pitchFamily="34" charset="0"/>
              </a:rPr>
              <a:t>Le DTS n’est pas un support de couvertures: il faut </a:t>
            </a:r>
            <a:r>
              <a:rPr lang="fr-FR" sz="1500" dirty="0" smtClean="0">
                <a:latin typeface="Calibri" panose="020F0502020204030204" pitchFamily="34" charset="0"/>
              </a:rPr>
              <a:t>répliquer </a:t>
            </a:r>
            <a:r>
              <a:rPr lang="fr-FR" sz="1500" dirty="0">
                <a:latin typeface="Calibri" panose="020F0502020204030204" pitchFamily="34" charset="0"/>
              </a:rPr>
              <a:t>des couvertures contre les 3 devises sous-jacentes autres que l’euro pour leurs pourcentages respectifs dans le panier DTS.</a:t>
            </a:r>
          </a:p>
          <a:p>
            <a:pPr marL="541338" lvl="1" indent="-185738" algn="just">
              <a:spcBef>
                <a:spcPts val="0"/>
              </a:spcBef>
              <a:buFont typeface="Arial" panose="020B0604020202020204" pitchFamily="34" charset="0"/>
              <a:buChar char="•"/>
            </a:pPr>
            <a:r>
              <a:rPr lang="fr-FR" sz="1500" dirty="0">
                <a:latin typeface="Calibri" panose="020F0502020204030204" pitchFamily="34" charset="0"/>
              </a:rPr>
              <a:t>Un changement de composition du panier peut intervenir tous les 5 </a:t>
            </a:r>
            <a:r>
              <a:rPr lang="fr-FR" sz="1500" dirty="0" smtClean="0">
                <a:latin typeface="Calibri" panose="020F0502020204030204" pitchFamily="34" charset="0"/>
              </a:rPr>
              <a:t>ans, </a:t>
            </a:r>
            <a:r>
              <a:rPr lang="fr-FR" sz="1500" dirty="0">
                <a:latin typeface="Calibri" panose="020F0502020204030204" pitchFamily="34" charset="0"/>
              </a:rPr>
              <a:t>dont fin 2015 avec effet début 2016, </a:t>
            </a:r>
            <a:r>
              <a:rPr lang="fr-FR" sz="1500" dirty="0" smtClean="0">
                <a:latin typeface="Calibri" panose="020F0502020204030204" pitchFamily="34" charset="0"/>
              </a:rPr>
              <a:t>et </a:t>
            </a:r>
            <a:r>
              <a:rPr lang="fr-FR" sz="1500" dirty="0">
                <a:latin typeface="Calibri" panose="020F0502020204030204" pitchFamily="34" charset="0"/>
              </a:rPr>
              <a:t>plus fréquemment si jugé utile par le </a:t>
            </a:r>
            <a:r>
              <a:rPr lang="fr-FR" sz="1500" dirty="0" smtClean="0">
                <a:latin typeface="Calibri" panose="020F0502020204030204" pitchFamily="34" charset="0"/>
              </a:rPr>
              <a:t>FMI.</a:t>
            </a:r>
            <a:endParaRPr lang="fr-FR" sz="1500" dirty="0">
              <a:latin typeface="Calibri" panose="020F0502020204030204" pitchFamily="34" charset="0"/>
            </a:endParaRPr>
          </a:p>
          <a:p>
            <a:pPr marL="541338" lvl="1" indent="-185738" algn="just">
              <a:spcBef>
                <a:spcPts val="0"/>
              </a:spcBef>
              <a:buFont typeface="Arial" panose="020B0604020202020204" pitchFamily="34" charset="0"/>
              <a:buChar char="•"/>
            </a:pPr>
            <a:r>
              <a:rPr lang="fr-FR" sz="1500" dirty="0">
                <a:latin typeface="Calibri" panose="020F0502020204030204" pitchFamily="34" charset="0"/>
              </a:rPr>
              <a:t>La modification de 2015 pourrait intégrer le </a:t>
            </a:r>
            <a:r>
              <a:rPr lang="fr-FR" sz="1500" dirty="0" smtClean="0">
                <a:latin typeface="Calibri" panose="020F0502020204030204" pitchFamily="34" charset="0"/>
              </a:rPr>
              <a:t>Yuan / Renminbi Chinois </a:t>
            </a:r>
            <a:r>
              <a:rPr lang="fr-FR" sz="1500" dirty="0">
                <a:latin typeface="Calibri" panose="020F0502020204030204" pitchFamily="34" charset="0"/>
              </a:rPr>
              <a:t>(</a:t>
            </a:r>
            <a:r>
              <a:rPr lang="fr-FR" sz="1500" dirty="0" smtClean="0">
                <a:latin typeface="Calibri" panose="020F0502020204030204" pitchFamily="34" charset="0"/>
              </a:rPr>
              <a:t>CNH/CNY) </a:t>
            </a:r>
            <a:r>
              <a:rPr lang="fr-FR" sz="1500" dirty="0">
                <a:latin typeface="Calibri" panose="020F0502020204030204" pitchFamily="34" charset="0"/>
              </a:rPr>
              <a:t>au détriment d’une </a:t>
            </a:r>
            <a:r>
              <a:rPr lang="fr-FR" sz="1500" dirty="0" smtClean="0">
                <a:latin typeface="Calibri" panose="020F0502020204030204" pitchFamily="34" charset="0"/>
              </a:rPr>
              <a:t>ou plusieurs autres devises.</a:t>
            </a:r>
            <a:endParaRPr lang="fr-FR" sz="1500" dirty="0">
              <a:latin typeface="Calibri" panose="020F0502020204030204" pitchFamily="34" charset="0"/>
            </a:endParaRPr>
          </a:p>
          <a:p>
            <a:pPr marL="541338" lvl="1" indent="-185738" algn="just">
              <a:spcBef>
                <a:spcPts val="0"/>
              </a:spcBef>
              <a:buFont typeface="Arial" panose="020B0604020202020204" pitchFamily="34" charset="0"/>
              <a:buChar char="•"/>
            </a:pPr>
            <a:r>
              <a:rPr lang="fr-FR" sz="1500" dirty="0">
                <a:latin typeface="Calibri" panose="020F0502020204030204" pitchFamily="34" charset="0"/>
              </a:rPr>
              <a:t>Tout changement du panier DTS non connu au moment de la mise en place de la couverture </a:t>
            </a:r>
            <a:r>
              <a:rPr lang="fr-FR" sz="1500" dirty="0" smtClean="0">
                <a:latin typeface="Calibri" panose="020F0502020204030204" pitchFamily="34" charset="0"/>
              </a:rPr>
              <a:t>serait susceptible de remettre en cause son efficacité et pourrait nécessiter </a:t>
            </a:r>
            <a:r>
              <a:rPr lang="fr-FR" sz="1500" dirty="0">
                <a:latin typeface="Calibri" panose="020F0502020204030204" pitchFamily="34" charset="0"/>
              </a:rPr>
              <a:t>de </a:t>
            </a:r>
            <a:r>
              <a:rPr lang="fr-FR" sz="1500" dirty="0" smtClean="0">
                <a:latin typeface="Calibri" panose="020F0502020204030204" pitchFamily="34" charset="0"/>
              </a:rPr>
              <a:t>la restructurer. </a:t>
            </a:r>
          </a:p>
          <a:p>
            <a:pPr marL="541338" lvl="1" indent="-185738" algn="just">
              <a:spcBef>
                <a:spcPts val="0"/>
              </a:spcBef>
              <a:buFont typeface="Arial" panose="020B0604020202020204" pitchFamily="34" charset="0"/>
              <a:buChar char="•"/>
            </a:pPr>
            <a:endParaRPr lang="fr-FR" sz="1500" dirty="0" smtClean="0">
              <a:latin typeface="Calibri" panose="020F0502020204030204" pitchFamily="34" charset="0"/>
            </a:endParaRPr>
          </a:p>
          <a:p>
            <a:pPr marL="266700" lvl="1" indent="-266700" algn="just">
              <a:spcBef>
                <a:spcPts val="0"/>
              </a:spcBef>
              <a:buFont typeface="Wingdings" panose="05000000000000000000" pitchFamily="2" charset="2"/>
              <a:buChar char="q"/>
            </a:pPr>
            <a:r>
              <a:rPr lang="fr-FR" sz="1500" dirty="0" smtClean="0">
                <a:latin typeface="Calibri" panose="020F0502020204030204" pitchFamily="34" charset="0"/>
              </a:rPr>
              <a:t>Des </a:t>
            </a:r>
            <a:r>
              <a:rPr lang="fr-FR" sz="1500" dirty="0">
                <a:latin typeface="Calibri" panose="020F0502020204030204" pitchFamily="34" charset="0"/>
              </a:rPr>
              <a:t>discussions sont engagées avec Nomura et HSBC pour étudier les </a:t>
            </a:r>
            <a:r>
              <a:rPr lang="fr-FR" sz="1500" dirty="0" smtClean="0">
                <a:latin typeface="Calibri" panose="020F0502020204030204" pitchFamily="34" charset="0"/>
              </a:rPr>
              <a:t>solutions envisageables. </a:t>
            </a:r>
          </a:p>
          <a:p>
            <a:pPr marL="273050" algn="just">
              <a:spcBef>
                <a:spcPts val="600"/>
              </a:spcBef>
            </a:pPr>
            <a:r>
              <a:rPr lang="fr-FR" sz="1500" dirty="0">
                <a:latin typeface="Calibri" panose="020F0502020204030204" pitchFamily="34" charset="0"/>
              </a:rPr>
              <a:t>Des banques françaises seront aussi </a:t>
            </a:r>
            <a:r>
              <a:rPr lang="fr-FR" sz="1500" dirty="0" smtClean="0">
                <a:latin typeface="Calibri" panose="020F0502020204030204" pitchFamily="34" charset="0"/>
              </a:rPr>
              <a:t>contactées. Il </a:t>
            </a:r>
            <a:r>
              <a:rPr lang="fr-FR" sz="1500" dirty="0">
                <a:latin typeface="Calibri" panose="020F0502020204030204" pitchFamily="34" charset="0"/>
              </a:rPr>
              <a:t>serait intéressant d’intégrer </a:t>
            </a:r>
            <a:r>
              <a:rPr lang="fr-FR" sz="1500" dirty="0" smtClean="0">
                <a:latin typeface="Calibri" panose="020F0502020204030204" pitchFamily="34" charset="0"/>
              </a:rPr>
              <a:t>également des </a:t>
            </a:r>
            <a:r>
              <a:rPr lang="fr-FR" sz="1500" dirty="0">
                <a:latin typeface="Calibri" panose="020F0502020204030204" pitchFamily="34" charset="0"/>
              </a:rPr>
              <a:t>banques basées en Afrique ou au Moyen Orient. </a:t>
            </a:r>
            <a:endParaRPr lang="en-US" altLang="fr-FR" sz="1500" dirty="0">
              <a:solidFill>
                <a:srgbClr val="302421"/>
              </a:solidFill>
              <a:latin typeface="Calibri" panose="020F0502020204030204" pitchFamily="34" charset="0"/>
            </a:endParaRPr>
          </a:p>
        </p:txBody>
      </p:sp>
    </p:spTree>
    <p:extLst>
      <p:ext uri="{BB962C8B-B14F-4D97-AF65-F5344CB8AC3E}">
        <p14:creationId xmlns:p14="http://schemas.microsoft.com/office/powerpoint/2010/main" xmlns="" val="4860033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Etapes suivantes</a:t>
            </a:r>
          </a:p>
        </p:txBody>
      </p:sp>
      <p:sp>
        <p:nvSpPr>
          <p:cNvPr id="5" name="Rectangle 9"/>
          <p:cNvSpPr>
            <a:spLocks noChangeArrowheads="1"/>
          </p:cNvSpPr>
          <p:nvPr/>
        </p:nvSpPr>
        <p:spPr bwMode="auto">
          <a:xfrm>
            <a:off x="409575" y="1351003"/>
            <a:ext cx="8272786" cy="230832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marL="285750" indent="-285750" algn="just" eaLnBrk="1" hangingPunct="1">
              <a:buFont typeface="Arial" panose="020B0604020202020204" pitchFamily="34" charset="0"/>
              <a:buChar char="•"/>
            </a:pPr>
            <a:r>
              <a:rPr lang="fr-FR" dirty="0" smtClean="0">
                <a:latin typeface="Calibri" panose="020F0502020204030204" pitchFamily="34" charset="0"/>
              </a:rPr>
              <a:t>Validation par la BOAD du contenu du présent document: détail des financements et informations récupérées</a:t>
            </a:r>
            <a:r>
              <a:rPr lang="fr-FR" dirty="0">
                <a:latin typeface="Calibri" panose="020F0502020204030204" pitchFamily="34" charset="0"/>
              </a:rPr>
              <a:t>, validation des flux à couvrir (capital </a:t>
            </a:r>
            <a:r>
              <a:rPr lang="fr-FR" dirty="0" smtClean="0">
                <a:latin typeface="Calibri" panose="020F0502020204030204" pitchFamily="34" charset="0"/>
              </a:rPr>
              <a:t>exclu des couvertures, </a:t>
            </a:r>
            <a:r>
              <a:rPr lang="fr-FR" dirty="0">
                <a:latin typeface="Calibri" panose="020F0502020204030204" pitchFamily="34" charset="0"/>
              </a:rPr>
              <a:t>arrondis effectué sur les calculs, etc</a:t>
            </a:r>
            <a:r>
              <a:rPr lang="fr-FR" dirty="0" smtClean="0">
                <a:latin typeface="Calibri" panose="020F0502020204030204" pitchFamily="34" charset="0"/>
              </a:rPr>
              <a:t>.) ainsi que commentaires et  réserves;</a:t>
            </a:r>
          </a:p>
          <a:p>
            <a:pPr marL="285750" indent="-285750" algn="just" eaLnBrk="1" hangingPunct="1">
              <a:buFont typeface="Arial" panose="020B0604020202020204" pitchFamily="34" charset="0"/>
              <a:buChar char="•"/>
            </a:pPr>
            <a:endParaRPr lang="fr-FR" dirty="0" smtClean="0">
              <a:latin typeface="Calibri" panose="020F0502020204030204" pitchFamily="34" charset="0"/>
            </a:endParaRPr>
          </a:p>
          <a:p>
            <a:pPr marL="285750" indent="-285750" algn="just" eaLnBrk="1" hangingPunct="1">
              <a:buFont typeface="Arial" panose="020B0604020202020204" pitchFamily="34" charset="0"/>
              <a:buChar char="•"/>
            </a:pPr>
            <a:r>
              <a:rPr lang="fr-FR" dirty="0" smtClean="0">
                <a:latin typeface="Calibri" panose="020F0502020204030204" pitchFamily="34" charset="0"/>
              </a:rPr>
              <a:t>Validation </a:t>
            </a:r>
            <a:r>
              <a:rPr lang="fr-FR" dirty="0">
                <a:latin typeface="Calibri" panose="020F0502020204030204" pitchFamily="34" charset="0"/>
              </a:rPr>
              <a:t>par la BOAD du </a:t>
            </a:r>
            <a:r>
              <a:rPr lang="fr-FR" dirty="0" smtClean="0">
                <a:latin typeface="Calibri" panose="020F0502020204030204" pitchFamily="34" charset="0"/>
              </a:rPr>
              <a:t>plan </a:t>
            </a:r>
            <a:r>
              <a:rPr lang="fr-FR" dirty="0">
                <a:latin typeface="Calibri" panose="020F0502020204030204" pitchFamily="34" charset="0"/>
              </a:rPr>
              <a:t>de formation de la semaine du 23 août (</a:t>
            </a:r>
            <a:r>
              <a:rPr lang="fr-FR" dirty="0" err="1">
                <a:latin typeface="Calibri" panose="020F0502020204030204" pitchFamily="34" charset="0"/>
              </a:rPr>
              <a:t>cf</a:t>
            </a:r>
            <a:r>
              <a:rPr lang="fr-FR" dirty="0">
                <a:latin typeface="Calibri" panose="020F0502020204030204" pitchFamily="34" charset="0"/>
              </a:rPr>
              <a:t> annexe 2)</a:t>
            </a:r>
          </a:p>
          <a:p>
            <a:pPr marL="285750" indent="-285750" algn="just" eaLnBrk="1" hangingPunct="1">
              <a:buFont typeface="Arial" panose="020B0604020202020204" pitchFamily="34" charset="0"/>
              <a:buChar char="•"/>
            </a:pPr>
            <a:endParaRPr lang="fr-FR" dirty="0" smtClean="0">
              <a:latin typeface="Calibri" panose="020F0502020204030204" pitchFamily="34" charset="0"/>
            </a:endParaRPr>
          </a:p>
          <a:p>
            <a:pPr algn="just" eaLnBrk="1" hangingPunct="1"/>
            <a:endParaRPr lang="en-US" altLang="fr-FR" dirty="0">
              <a:latin typeface="Calibri" panose="020F0502020204030204" pitchFamily="34" charset="0"/>
            </a:endParaRPr>
          </a:p>
        </p:txBody>
      </p:sp>
    </p:spTree>
    <p:extLst>
      <p:ext uri="{BB962C8B-B14F-4D97-AF65-F5344CB8AC3E}">
        <p14:creationId xmlns:p14="http://schemas.microsoft.com/office/powerpoint/2010/main" xmlns="" val="41856869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smtClean="0">
                <a:solidFill>
                  <a:srgbClr val="302421"/>
                </a:solidFill>
                <a:latin typeface="Calibri" panose="020F0502020204030204" pitchFamily="34" charset="0"/>
              </a:rPr>
              <a:t>Hypothèses retenues et commentaires</a:t>
            </a:r>
          </a:p>
        </p:txBody>
      </p:sp>
      <p:sp>
        <p:nvSpPr>
          <p:cNvPr id="5" name="Rectangle 9"/>
          <p:cNvSpPr>
            <a:spLocks noChangeArrowheads="1"/>
          </p:cNvSpPr>
          <p:nvPr/>
        </p:nvSpPr>
        <p:spPr bwMode="auto">
          <a:xfrm>
            <a:off x="275208" y="1162975"/>
            <a:ext cx="8583041" cy="50475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marL="285750" indent="-285750" algn="just" eaLnBrk="1" hangingPunct="1">
              <a:buFont typeface="Arial" panose="020B0604020202020204" pitchFamily="34" charset="0"/>
              <a:buChar char="•"/>
            </a:pPr>
            <a:r>
              <a:rPr lang="fr-FR" sz="1400" b="1" dirty="0" smtClean="0">
                <a:latin typeface="Calibri" panose="020F0502020204030204" pitchFamily="34" charset="0"/>
              </a:rPr>
              <a:t>IDA 1, 2 , 4 et Etudes : </a:t>
            </a:r>
          </a:p>
          <a:p>
            <a:pPr marL="285750" indent="-285750" algn="just" eaLnBrk="1" hangingPunct="1">
              <a:buFont typeface="Arial" panose="020B0604020202020204" pitchFamily="34" charset="0"/>
              <a:buChar char="•"/>
            </a:pPr>
            <a:endParaRPr lang="fr-FR" sz="1400" b="1" dirty="0" smtClean="0">
              <a:latin typeface="Calibri" panose="020F0502020204030204" pitchFamily="34" charset="0"/>
            </a:endParaRPr>
          </a:p>
          <a:p>
            <a:pPr marL="0" lvl="1" indent="0" algn="just" eaLnBrk="1" hangingPunct="1"/>
            <a:r>
              <a:rPr lang="fr-FR" sz="1400" dirty="0">
                <a:latin typeface="Calibri" panose="020F0502020204030204" pitchFamily="34" charset="0"/>
              </a:rPr>
              <a:t>Les contrats IDA 1, 2 et 4 sont remboursables en DTS et le contrat IDA Etudes en USD.</a:t>
            </a:r>
          </a:p>
          <a:p>
            <a:pPr algn="just" eaLnBrk="1" hangingPunct="1"/>
            <a:endParaRPr lang="fr-FR" sz="1400" dirty="0" smtClean="0">
              <a:latin typeface="Calibri" panose="020F0502020204030204" pitchFamily="34" charset="0"/>
            </a:endParaRPr>
          </a:p>
          <a:p>
            <a:pPr algn="just" eaLnBrk="1" hangingPunct="1"/>
            <a:r>
              <a:rPr lang="fr-FR" sz="1400" dirty="0" smtClean="0">
                <a:latin typeface="Calibri" panose="020F0502020204030204" pitchFamily="34" charset="0"/>
              </a:rPr>
              <a:t>Légers écarts entre notre calcul des intérêts théoriques calculés à partir de la convention et ceux donnés dans le fichier Excel avec les échéanciers.</a:t>
            </a:r>
          </a:p>
          <a:p>
            <a:pPr algn="just" eaLnBrk="1" hangingPunct="1"/>
            <a:endParaRPr lang="fr-FR" sz="1400" dirty="0" smtClean="0">
              <a:latin typeface="Calibri" panose="020F0502020204030204" pitchFamily="34" charset="0"/>
            </a:endParaRPr>
          </a:p>
          <a:p>
            <a:pPr algn="just" eaLnBrk="1" hangingPunct="1"/>
            <a:r>
              <a:rPr lang="fr-FR" sz="1400" dirty="0" smtClean="0">
                <a:latin typeface="Calibri" panose="020F0502020204030204" pitchFamily="34" charset="0"/>
              </a:rPr>
              <a:t>Ces écarts sont causés par :</a:t>
            </a:r>
          </a:p>
          <a:p>
            <a:pPr marL="630238" lvl="1" indent="-185738" algn="just" eaLnBrk="1" hangingPunct="1">
              <a:buFont typeface="Arial" panose="020B0604020202020204" pitchFamily="34" charset="0"/>
              <a:buChar char="•"/>
            </a:pPr>
            <a:r>
              <a:rPr lang="fr-FR" sz="1400" dirty="0" smtClean="0">
                <a:latin typeface="Calibri" panose="020F0502020204030204" pitchFamily="34" charset="0"/>
              </a:rPr>
              <a:t>le nombre </a:t>
            </a:r>
            <a:r>
              <a:rPr lang="fr-FR" sz="1400" dirty="0">
                <a:latin typeface="Calibri" panose="020F0502020204030204" pitchFamily="34" charset="0"/>
              </a:rPr>
              <a:t>constaté de </a:t>
            </a:r>
            <a:r>
              <a:rPr lang="fr-FR" sz="1400" dirty="0" smtClean="0">
                <a:latin typeface="Calibri" panose="020F0502020204030204" pitchFamily="34" charset="0"/>
              </a:rPr>
              <a:t>jours dans la période;</a:t>
            </a:r>
          </a:p>
          <a:p>
            <a:pPr marL="630238" lvl="1" indent="-185738" algn="just" eaLnBrk="1" hangingPunct="1">
              <a:buFont typeface="Arial" panose="020B0604020202020204" pitchFamily="34" charset="0"/>
              <a:buChar char="•"/>
            </a:pPr>
            <a:r>
              <a:rPr lang="fr-FR" sz="1400" dirty="0" smtClean="0">
                <a:latin typeface="Calibri" panose="020F0502020204030204" pitchFamily="34" charset="0"/>
              </a:rPr>
              <a:t>la régularisation liée au cours du DTS entre l’émission de la facture et le paiement;</a:t>
            </a:r>
          </a:p>
          <a:p>
            <a:pPr marL="630238" lvl="1" indent="-185738" algn="just" eaLnBrk="1" hangingPunct="1">
              <a:buFont typeface="Arial" panose="020B0604020202020204" pitchFamily="34" charset="0"/>
              <a:buChar char="•"/>
            </a:pPr>
            <a:r>
              <a:rPr lang="fr-FR" sz="1400" dirty="0" smtClean="0">
                <a:latin typeface="Calibri" panose="020F0502020204030204" pitchFamily="34" charset="0"/>
              </a:rPr>
              <a:t>le montant retenu.</a:t>
            </a:r>
          </a:p>
          <a:p>
            <a:pPr marL="0" lvl="1" indent="0" algn="just" eaLnBrk="1" hangingPunct="1"/>
            <a:endParaRPr lang="fr-FR" sz="1400" dirty="0" smtClean="0">
              <a:latin typeface="Calibri" panose="020F0502020204030204" pitchFamily="34" charset="0"/>
            </a:endParaRPr>
          </a:p>
          <a:p>
            <a:pPr marL="0" lvl="1" indent="0" algn="just" eaLnBrk="1" hangingPunct="1"/>
            <a:r>
              <a:rPr lang="fr-FR" sz="1400" dirty="0" smtClean="0">
                <a:latin typeface="Calibri" panose="020F0502020204030204" pitchFamily="34" charset="0"/>
              </a:rPr>
              <a:t>Ces écarts sont inférieurs à 1% du montant des échéances et nous proposons de garder comme base de travail les valeurs communiquées par la BOAD dans </a:t>
            </a:r>
            <a:r>
              <a:rPr lang="fr-FR" sz="1400" dirty="0">
                <a:latin typeface="Calibri" panose="020F0502020204030204" pitchFamily="34" charset="0"/>
              </a:rPr>
              <a:t>le fichier Excel </a:t>
            </a:r>
            <a:r>
              <a:rPr lang="fr-FR" sz="1400" dirty="0" smtClean="0">
                <a:latin typeface="Calibri" panose="020F0502020204030204" pitchFamily="34" charset="0"/>
              </a:rPr>
              <a:t>des échéanciers. </a:t>
            </a:r>
          </a:p>
          <a:p>
            <a:pPr marL="0" lvl="1" indent="0" algn="just" eaLnBrk="1" hangingPunct="1"/>
            <a:r>
              <a:rPr lang="fr-FR" sz="1400" dirty="0" smtClean="0">
                <a:latin typeface="Calibri" panose="020F0502020204030204" pitchFamily="34" charset="0"/>
              </a:rPr>
              <a:t>En ce qui concerne les ajustements de cours du DTS, ceux-ci ne sont pas prévisibles et nous ne pourrons pas les prendre en compte dans la structuration de la couverture. Nous signalons toutefois qu’un écart important entre les cours DTS au moment de l’émission de la facture et du paiement de celle-ci pourrait avoir un impact sur l’efficacité comptable de la couvertures (écarts de change résiduels).</a:t>
            </a:r>
          </a:p>
          <a:p>
            <a:pPr marL="0" lvl="1" indent="0" algn="just" eaLnBrk="1" hangingPunct="1"/>
            <a:endParaRPr lang="fr-FR" sz="1400" dirty="0" smtClean="0">
              <a:latin typeface="Calibri" panose="020F0502020204030204" pitchFamily="34" charset="0"/>
            </a:endParaRPr>
          </a:p>
          <a:p>
            <a:pPr marL="0" lvl="1" indent="0" algn="just" eaLnBrk="1" hangingPunct="1"/>
            <a:endParaRPr lang="fr-FR" sz="1400" dirty="0">
              <a:latin typeface="Calibri" panose="020F0502020204030204" pitchFamily="34" charset="0"/>
            </a:endParaRPr>
          </a:p>
          <a:p>
            <a:pPr algn="just" eaLnBrk="1" hangingPunct="1"/>
            <a:r>
              <a:rPr lang="fr-FR" sz="1400" dirty="0" smtClean="0">
                <a:latin typeface="Calibri" panose="020F0502020204030204" pitchFamily="34" charset="0"/>
              </a:rPr>
              <a:t>Par ailleurs, nous comprenons que les intérêts sont calculés sur l’encours de la période précédente et payés en début de période (schéma peu classique car les intérêts sont en général calculés sur le montant de la période).</a:t>
            </a:r>
          </a:p>
          <a:p>
            <a:pPr algn="just" eaLnBrk="1" hangingPunct="1"/>
            <a:r>
              <a:rPr lang="fr-FR" altLang="fr-FR" sz="1400" dirty="0">
                <a:latin typeface="Calibri" panose="020F0502020204030204" pitchFamily="34" charset="0"/>
              </a:rPr>
              <a:t>Aucun autre tirage sur ces lignes n’est prévu. Ainsi aucune commission d’engagement n’est due</a:t>
            </a:r>
            <a:r>
              <a:rPr lang="fr-FR" altLang="fr-FR" sz="1400" dirty="0" smtClean="0">
                <a:latin typeface="Calibri" panose="020F0502020204030204" pitchFamily="34" charset="0"/>
              </a:rPr>
              <a:t>.</a:t>
            </a:r>
            <a:endParaRPr lang="en-US" altLang="fr-FR" sz="1400" dirty="0">
              <a:latin typeface="Calibri" panose="020F0502020204030204" pitchFamily="34" charset="0"/>
            </a:endParaRPr>
          </a:p>
        </p:txBody>
      </p:sp>
    </p:spTree>
    <p:extLst>
      <p:ext uri="{BB962C8B-B14F-4D97-AF65-F5344CB8AC3E}">
        <p14:creationId xmlns:p14="http://schemas.microsoft.com/office/powerpoint/2010/main" xmlns="" val="27838052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a:solidFill>
                  <a:srgbClr val="302421"/>
                </a:solidFill>
                <a:latin typeface="Calibri" panose="020F0502020204030204" pitchFamily="34" charset="0"/>
              </a:rPr>
              <a:t>Hypothèses retenues et commentaires</a:t>
            </a:r>
          </a:p>
        </p:txBody>
      </p:sp>
      <p:sp>
        <p:nvSpPr>
          <p:cNvPr id="5" name="Rectangle 9"/>
          <p:cNvSpPr>
            <a:spLocks noChangeArrowheads="1"/>
          </p:cNvSpPr>
          <p:nvPr/>
        </p:nvSpPr>
        <p:spPr bwMode="auto">
          <a:xfrm>
            <a:off x="409575" y="1235593"/>
            <a:ext cx="8448675" cy="34009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marL="285750" indent="-285750" algn="just" eaLnBrk="1" hangingPunct="1">
              <a:buFont typeface="Arial" panose="020B0604020202020204" pitchFamily="34" charset="0"/>
              <a:buChar char="•"/>
            </a:pPr>
            <a:r>
              <a:rPr lang="fr-FR" sz="1400" b="1" dirty="0" smtClean="0">
                <a:solidFill>
                  <a:srgbClr val="302421"/>
                </a:solidFill>
                <a:latin typeface="Calibri" panose="020F0502020204030204" pitchFamily="34" charset="0"/>
              </a:rPr>
              <a:t>Suisse Tranche A et B :</a:t>
            </a:r>
          </a:p>
          <a:p>
            <a:pPr marL="285750" indent="-285750" algn="just" eaLnBrk="1" hangingPunct="1">
              <a:buFont typeface="Arial" panose="020B0604020202020204" pitchFamily="34" charset="0"/>
              <a:buChar char="•"/>
            </a:pPr>
            <a:endParaRPr lang="fr-FR" sz="1400" b="1" dirty="0" smtClean="0">
              <a:solidFill>
                <a:srgbClr val="302421"/>
              </a:solidFill>
              <a:latin typeface="Calibri" panose="020F0502020204030204" pitchFamily="34" charset="0"/>
            </a:endParaRPr>
          </a:p>
          <a:p>
            <a:pPr marL="0" lvl="1" indent="0" algn="just" eaLnBrk="1" hangingPunct="1"/>
            <a:r>
              <a:rPr lang="fr-FR" sz="1400" dirty="0" smtClean="0">
                <a:solidFill>
                  <a:srgbClr val="302421"/>
                </a:solidFill>
                <a:latin typeface="Calibri" panose="020F0502020204030204" pitchFamily="34" charset="0"/>
              </a:rPr>
              <a:t>Pour la Tranche A il nous a été communiqué un taux de 4.38% fixe sur toute la durée de la période et de 4.50% pour la Tranche B. Les paiements ont lieu en fin de période.</a:t>
            </a:r>
            <a:endParaRPr lang="fr-FR" sz="1400" dirty="0">
              <a:solidFill>
                <a:srgbClr val="302421"/>
              </a:solidFill>
              <a:latin typeface="Calibri" panose="020F0502020204030204" pitchFamily="34" charset="0"/>
            </a:endParaRPr>
          </a:p>
          <a:p>
            <a:pPr marL="0" lvl="1" indent="0" algn="just" eaLnBrk="1" hangingPunct="1"/>
            <a:endParaRPr lang="fr-FR" sz="1400" dirty="0" smtClean="0">
              <a:solidFill>
                <a:srgbClr val="302421"/>
              </a:solidFill>
              <a:latin typeface="Calibri" panose="020F0502020204030204" pitchFamily="34" charset="0"/>
            </a:endParaRPr>
          </a:p>
          <a:p>
            <a:pPr algn="just" eaLnBrk="1" hangingPunct="1"/>
            <a:r>
              <a:rPr lang="fr-FR" sz="1400" dirty="0" smtClean="0">
                <a:solidFill>
                  <a:srgbClr val="302421"/>
                </a:solidFill>
                <a:latin typeface="Calibri" panose="020F0502020204030204" pitchFamily="34" charset="0"/>
              </a:rPr>
              <a:t>Nous trouvons également de petits écarts entre nos calculs des intérêts et ceux communiqués par la BOAD.  Les écarts sont non-significatifs et nous proposons de garder nos calculs comme base de décision pour la mise en place des couvertures.</a:t>
            </a:r>
          </a:p>
          <a:p>
            <a:pPr algn="just" eaLnBrk="1" hangingPunct="1"/>
            <a:endParaRPr lang="fr-FR" sz="1400" dirty="0">
              <a:solidFill>
                <a:srgbClr val="302421"/>
              </a:solidFill>
              <a:latin typeface="Calibri" panose="020F0502020204030204" pitchFamily="34" charset="0"/>
            </a:endParaRPr>
          </a:p>
          <a:p>
            <a:pPr algn="just" eaLnBrk="1" hangingPunct="1"/>
            <a:r>
              <a:rPr lang="fr-FR" sz="1400" dirty="0" smtClean="0">
                <a:solidFill>
                  <a:srgbClr val="302421"/>
                </a:solidFill>
                <a:latin typeface="Calibri" panose="020F0502020204030204" pitchFamily="34" charset="0"/>
              </a:rPr>
              <a:t>Nous notons que l’encours en CHF communiqué pour le 31/12/2014 ne correspond pas au montant des financements en vie. La BOAD nous a informés que l’écart provenait d’une dette non remboursable envers </a:t>
            </a:r>
            <a:r>
              <a:rPr lang="fr-FR" sz="1400" dirty="0" err="1" smtClean="0">
                <a:solidFill>
                  <a:srgbClr val="302421"/>
                </a:solidFill>
                <a:latin typeface="Calibri" panose="020F0502020204030204" pitchFamily="34" charset="0"/>
              </a:rPr>
              <a:t>Creditmixte</a:t>
            </a:r>
            <a:r>
              <a:rPr lang="fr-FR" sz="1400" dirty="0" smtClean="0">
                <a:solidFill>
                  <a:srgbClr val="302421"/>
                </a:solidFill>
                <a:latin typeface="Calibri" panose="020F0502020204030204" pitchFamily="34" charset="0"/>
              </a:rPr>
              <a:t> Suisse à hauteur de 2 087 726 CHF. Aucune échéance n’est due par la BOAD sur cette dette </a:t>
            </a:r>
            <a:r>
              <a:rPr lang="fr-FR" sz="1400" dirty="0">
                <a:solidFill>
                  <a:srgbClr val="302421"/>
                </a:solidFill>
                <a:latin typeface="Calibri" panose="020F0502020204030204" pitchFamily="34" charset="0"/>
              </a:rPr>
              <a:t>par conséquent </a:t>
            </a:r>
            <a:r>
              <a:rPr lang="fr-FR" sz="1400" dirty="0" smtClean="0">
                <a:solidFill>
                  <a:srgbClr val="302421"/>
                </a:solidFill>
                <a:latin typeface="Calibri" panose="020F0502020204030204" pitchFamily="34" charset="0"/>
              </a:rPr>
              <a:t>aucune couverture </a:t>
            </a:r>
            <a:r>
              <a:rPr lang="fr-FR" sz="1400" dirty="0">
                <a:solidFill>
                  <a:srgbClr val="302421"/>
                </a:solidFill>
                <a:latin typeface="Calibri" panose="020F0502020204030204" pitchFamily="34" charset="0"/>
              </a:rPr>
              <a:t>de flux n’est </a:t>
            </a:r>
            <a:r>
              <a:rPr lang="fr-FR" sz="1400" dirty="0" smtClean="0">
                <a:solidFill>
                  <a:srgbClr val="302421"/>
                </a:solidFill>
                <a:latin typeface="Calibri" panose="020F0502020204030204" pitchFamily="34" charset="0"/>
              </a:rPr>
              <a:t>à </a:t>
            </a:r>
            <a:r>
              <a:rPr lang="fr-FR" sz="1400" dirty="0">
                <a:solidFill>
                  <a:srgbClr val="302421"/>
                </a:solidFill>
                <a:latin typeface="Calibri" panose="020F0502020204030204" pitchFamily="34" charset="0"/>
              </a:rPr>
              <a:t>mettre en place sur cette partie de l’encours en CHF</a:t>
            </a:r>
            <a:r>
              <a:rPr lang="fr-FR" sz="1400" dirty="0" smtClean="0">
                <a:solidFill>
                  <a:srgbClr val="302421"/>
                </a:solidFill>
                <a:latin typeface="Calibri" panose="020F0502020204030204" pitchFamily="34" charset="0"/>
              </a:rPr>
              <a:t>.</a:t>
            </a:r>
          </a:p>
          <a:p>
            <a:pPr marL="285750" indent="69850" algn="just" eaLnBrk="1" hangingPunct="1">
              <a:spcBef>
                <a:spcPts val="600"/>
              </a:spcBef>
              <a:buFont typeface="Arial" panose="020B0604020202020204" pitchFamily="34" charset="0"/>
              <a:buChar char="•"/>
            </a:pPr>
            <a:r>
              <a:rPr lang="fr-FR" sz="1400" dirty="0">
                <a:solidFill>
                  <a:srgbClr val="302421"/>
                </a:solidFill>
                <a:latin typeface="Calibri" panose="020F0502020204030204" pitchFamily="34" charset="0"/>
              </a:rPr>
              <a:t>	</a:t>
            </a:r>
            <a:r>
              <a:rPr lang="fr-FR" sz="1400" dirty="0" smtClean="0">
                <a:solidFill>
                  <a:srgbClr val="302421"/>
                </a:solidFill>
                <a:latin typeface="Calibri" panose="020F0502020204030204" pitchFamily="34" charset="0"/>
              </a:rPr>
              <a:t>Voir page suivante pour les impacts comptables de cette situation soulevée durant la mission.</a:t>
            </a:r>
          </a:p>
          <a:p>
            <a:pPr algn="just" eaLnBrk="1" hangingPunct="1"/>
            <a:endParaRPr lang="en-US" altLang="fr-FR" sz="1400" dirty="0">
              <a:solidFill>
                <a:srgbClr val="302421"/>
              </a:solidFill>
              <a:latin typeface="Calibri" panose="020F0502020204030204" pitchFamily="34" charset="0"/>
            </a:endParaRPr>
          </a:p>
        </p:txBody>
      </p:sp>
      <p:pic>
        <p:nvPicPr>
          <p:cNvPr id="1025" name="Picture 1"/>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124682" y="4788161"/>
            <a:ext cx="4770437" cy="5794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5125218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9"/>
          <p:cNvSpPr>
            <a:spLocks noChangeArrowheads="1"/>
          </p:cNvSpPr>
          <p:nvPr/>
        </p:nvSpPr>
        <p:spPr bwMode="auto">
          <a:xfrm>
            <a:off x="571500" y="255628"/>
            <a:ext cx="82867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fr-FR" sz="2400" dirty="0">
                <a:solidFill>
                  <a:srgbClr val="302421"/>
                </a:solidFill>
                <a:latin typeface="Calibri" panose="020F0502020204030204" pitchFamily="34" charset="0"/>
              </a:rPr>
              <a:t>Hypothèses retenues et commentaires</a:t>
            </a:r>
          </a:p>
        </p:txBody>
      </p:sp>
      <p:sp>
        <p:nvSpPr>
          <p:cNvPr id="5" name="Rectangle 9"/>
          <p:cNvSpPr>
            <a:spLocks noChangeArrowheads="1"/>
          </p:cNvSpPr>
          <p:nvPr/>
        </p:nvSpPr>
        <p:spPr bwMode="auto">
          <a:xfrm>
            <a:off x="409575" y="1351003"/>
            <a:ext cx="7934325" cy="48320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marL="285750" indent="-285750" algn="just" eaLnBrk="1" hangingPunct="1">
              <a:buFont typeface="Arial" panose="020B0604020202020204" pitchFamily="34" charset="0"/>
              <a:buChar char="•"/>
            </a:pPr>
            <a:r>
              <a:rPr lang="fr-FR" sz="1400" b="1" dirty="0" smtClean="0">
                <a:latin typeface="Calibri" panose="020F0502020204030204" pitchFamily="34" charset="0"/>
              </a:rPr>
              <a:t>BADEA 1 :</a:t>
            </a:r>
          </a:p>
          <a:p>
            <a:pPr marL="285750" indent="-285750" algn="just" eaLnBrk="1" hangingPunct="1">
              <a:buFont typeface="Arial" panose="020B0604020202020204" pitchFamily="34" charset="0"/>
              <a:buChar char="•"/>
            </a:pPr>
            <a:endParaRPr lang="fr-FR" sz="1400" b="1" dirty="0" smtClean="0">
              <a:latin typeface="Calibri" panose="020F0502020204030204" pitchFamily="34" charset="0"/>
            </a:endParaRPr>
          </a:p>
          <a:p>
            <a:pPr marL="0" lvl="1" indent="0" algn="just" eaLnBrk="1" hangingPunct="1"/>
            <a:r>
              <a:rPr lang="fr-FR" sz="1400" dirty="0" smtClean="0">
                <a:latin typeface="Calibri" panose="020F0502020204030204" pitchFamily="34" charset="0"/>
              </a:rPr>
              <a:t>Les 2 tranches du contrat ont été tirées et sont remboursables en USD.</a:t>
            </a:r>
          </a:p>
          <a:p>
            <a:pPr marL="0" lvl="1" indent="0" algn="just" eaLnBrk="1" hangingPunct="1"/>
            <a:endParaRPr lang="fr-FR" sz="1400" dirty="0">
              <a:latin typeface="Calibri" panose="020F0502020204030204" pitchFamily="34" charset="0"/>
            </a:endParaRPr>
          </a:p>
          <a:p>
            <a:pPr marL="0" lvl="1" indent="0" algn="just" eaLnBrk="1" hangingPunct="1"/>
            <a:r>
              <a:rPr lang="fr-FR" sz="1400" dirty="0" smtClean="0">
                <a:latin typeface="Calibri" panose="020F0502020204030204" pitchFamily="34" charset="0"/>
              </a:rPr>
              <a:t>Nous avons initialement reçu 2 tableaux d’amortissement correspondant aux tranches A et B mais ces tableaux ne correspondaient pas au contrat. Nous avons alors reçu un autre tableau d’amortissement qui comprenait les 2 tranches ensemble. Nous allons donc partir de ce tableau comme base de travail à la mise en place des couvertures.</a:t>
            </a:r>
          </a:p>
          <a:p>
            <a:pPr marL="0" lvl="1" indent="0" algn="just" eaLnBrk="1" hangingPunct="1"/>
            <a:endParaRPr lang="fr-FR" sz="1400" dirty="0">
              <a:latin typeface="Calibri" panose="020F0502020204030204" pitchFamily="34" charset="0"/>
            </a:endParaRPr>
          </a:p>
          <a:p>
            <a:pPr marL="0" lvl="1" indent="0" algn="just" eaLnBrk="1" hangingPunct="1"/>
            <a:r>
              <a:rPr lang="fr-FR" sz="1400" dirty="0" smtClean="0">
                <a:latin typeface="Calibri" panose="020F0502020204030204" pitchFamily="34" charset="0"/>
              </a:rPr>
              <a:t>Nous notons par ailleurs une légère différence de montant tiré : 9 999 940 USD contre 10 000 000 USD dans le contrat.</a:t>
            </a:r>
          </a:p>
          <a:p>
            <a:pPr marL="0" lvl="1" indent="0" algn="just" eaLnBrk="1" hangingPunct="1"/>
            <a:endParaRPr lang="fr-FR" sz="1400" dirty="0">
              <a:latin typeface="Calibri" panose="020F0502020204030204" pitchFamily="34" charset="0"/>
            </a:endParaRPr>
          </a:p>
          <a:p>
            <a:pPr marL="0" lvl="1" indent="0" algn="just" eaLnBrk="1" hangingPunct="1"/>
            <a:endParaRPr lang="fr-FR" sz="1400" dirty="0">
              <a:latin typeface="Calibri" panose="020F0502020204030204" pitchFamily="34" charset="0"/>
            </a:endParaRPr>
          </a:p>
          <a:p>
            <a:pPr marL="285750" indent="-285750" algn="just" eaLnBrk="1" hangingPunct="1">
              <a:buFont typeface="Arial" panose="020B0604020202020204" pitchFamily="34" charset="0"/>
              <a:buChar char="•"/>
            </a:pPr>
            <a:r>
              <a:rPr lang="fr-FR" sz="1400" b="1" dirty="0">
                <a:latin typeface="Calibri" panose="020F0502020204030204" pitchFamily="34" charset="0"/>
              </a:rPr>
              <a:t>BADEA </a:t>
            </a:r>
            <a:r>
              <a:rPr lang="fr-FR" sz="1400" b="1" dirty="0" smtClean="0">
                <a:latin typeface="Calibri" panose="020F0502020204030204" pitchFamily="34" charset="0"/>
              </a:rPr>
              <a:t>2 </a:t>
            </a:r>
            <a:r>
              <a:rPr lang="fr-FR" sz="1400" b="1" dirty="0">
                <a:latin typeface="Calibri" panose="020F0502020204030204" pitchFamily="34" charset="0"/>
              </a:rPr>
              <a:t>:</a:t>
            </a:r>
          </a:p>
          <a:p>
            <a:pPr algn="just" eaLnBrk="1" hangingPunct="1"/>
            <a:endParaRPr lang="fr-FR" sz="1400" dirty="0" smtClean="0">
              <a:latin typeface="Calibri" panose="020F0502020204030204" pitchFamily="34" charset="0"/>
            </a:endParaRPr>
          </a:p>
          <a:p>
            <a:pPr algn="just" eaLnBrk="1" hangingPunct="1"/>
            <a:r>
              <a:rPr lang="fr-FR" sz="1400" dirty="0" smtClean="0">
                <a:latin typeface="Calibri" panose="020F0502020204030204" pitchFamily="34" charset="0"/>
              </a:rPr>
              <a:t>Aucun tirage effectué à ce jour.</a:t>
            </a:r>
          </a:p>
          <a:p>
            <a:pPr algn="just" eaLnBrk="1" hangingPunct="1"/>
            <a:r>
              <a:rPr lang="fr-FR" altLang="fr-FR" sz="1400" dirty="0" smtClean="0">
                <a:latin typeface="Calibri" panose="020F0502020204030204" pitchFamily="34" charset="0"/>
              </a:rPr>
              <a:t>Aucun </a:t>
            </a:r>
            <a:r>
              <a:rPr lang="fr-FR" altLang="fr-FR" sz="1400" dirty="0">
                <a:latin typeface="Calibri" panose="020F0502020204030204" pitchFamily="34" charset="0"/>
              </a:rPr>
              <a:t>autre tirage sur ces lignes n’est prévu. Ainsi aucune commission d’engagement n’est due</a:t>
            </a:r>
            <a:r>
              <a:rPr lang="fr-FR" altLang="fr-FR" sz="1400" dirty="0" smtClean="0">
                <a:latin typeface="Calibri" panose="020F0502020204030204" pitchFamily="34" charset="0"/>
              </a:rPr>
              <a:t>.</a:t>
            </a:r>
          </a:p>
          <a:p>
            <a:pPr algn="just" eaLnBrk="1" hangingPunct="1"/>
            <a:endParaRPr lang="fr-FR" altLang="fr-FR" sz="1400" dirty="0" smtClean="0">
              <a:latin typeface="Calibri" panose="020F0502020204030204" pitchFamily="34" charset="0"/>
            </a:endParaRPr>
          </a:p>
          <a:p>
            <a:pPr marL="285750" indent="-285750" algn="just" eaLnBrk="1" hangingPunct="1">
              <a:buFont typeface="Arial" panose="020B0604020202020204" pitchFamily="34" charset="0"/>
              <a:buChar char="•"/>
            </a:pPr>
            <a:r>
              <a:rPr lang="fr-FR" sz="1400" b="1" dirty="0">
                <a:solidFill>
                  <a:srgbClr val="302421"/>
                </a:solidFill>
                <a:latin typeface="Calibri" panose="020F0502020204030204" pitchFamily="34" charset="0"/>
              </a:rPr>
              <a:t>ITFC :</a:t>
            </a:r>
          </a:p>
          <a:p>
            <a:pPr marL="285750" indent="-285750" algn="just" eaLnBrk="1" hangingPunct="1">
              <a:buFont typeface="Arial" panose="020B0604020202020204" pitchFamily="34" charset="0"/>
              <a:buChar char="•"/>
            </a:pPr>
            <a:endParaRPr lang="fr-FR" sz="1400" b="1" dirty="0">
              <a:solidFill>
                <a:srgbClr val="302421"/>
              </a:solidFill>
              <a:latin typeface="Calibri" panose="020F0502020204030204" pitchFamily="34" charset="0"/>
            </a:endParaRPr>
          </a:p>
          <a:p>
            <a:pPr marL="0" lvl="1" indent="0" algn="just" eaLnBrk="1" hangingPunct="1"/>
            <a:r>
              <a:rPr lang="fr-FR" sz="1400" dirty="0">
                <a:solidFill>
                  <a:srgbClr val="302421"/>
                </a:solidFill>
                <a:latin typeface="Calibri" panose="020F0502020204030204" pitchFamily="34" charset="0"/>
              </a:rPr>
              <a:t>La BOAD nous a informés qu’il n’y aura pas d’autres tirages sur ITFC et par conséquent qu’il n’y aura aucun flux à couvrir</a:t>
            </a:r>
            <a:r>
              <a:rPr lang="fr-FR" sz="1400" dirty="0" smtClean="0">
                <a:solidFill>
                  <a:srgbClr val="302421"/>
                </a:solidFill>
                <a:latin typeface="Calibri" panose="020F0502020204030204" pitchFamily="34" charset="0"/>
              </a:rPr>
              <a:t>.</a:t>
            </a:r>
            <a:endParaRPr lang="en-US" altLang="fr-FR" sz="1400" dirty="0">
              <a:latin typeface="Calibri" panose="020F0502020204030204" pitchFamily="34" charset="0"/>
            </a:endParaRPr>
          </a:p>
        </p:txBody>
      </p:sp>
    </p:spTree>
    <p:extLst>
      <p:ext uri="{BB962C8B-B14F-4D97-AF65-F5344CB8AC3E}">
        <p14:creationId xmlns:p14="http://schemas.microsoft.com/office/powerpoint/2010/main" xmlns="" val="332691089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4023</TotalTime>
  <Words>1954</Words>
  <Application>Microsoft Office PowerPoint</Application>
  <PresentationFormat>Affichage à l'écran (4:3)</PresentationFormat>
  <Paragraphs>292</Paragraphs>
  <Slides>35</Slides>
  <Notes>1</Notes>
  <HiddenSlides>0</HiddenSlides>
  <MMClips>0</MMClips>
  <ScaleCrop>false</ScaleCrop>
  <HeadingPairs>
    <vt:vector size="4" baseType="variant">
      <vt:variant>
        <vt:lpstr>Thème</vt:lpstr>
      </vt:variant>
      <vt:variant>
        <vt:i4>1</vt:i4>
      </vt:variant>
      <vt:variant>
        <vt:lpstr>Titres des diapositives</vt:lpstr>
      </vt:variant>
      <vt:variant>
        <vt:i4>35</vt:i4>
      </vt:variant>
    </vt:vector>
  </HeadingPairs>
  <TitlesOfParts>
    <vt:vector size="36" baseType="lpstr">
      <vt:lpstr>Inspiration</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Leslie Sanchez Morales</dc:creator>
  <cp:lastModifiedBy>anf</cp:lastModifiedBy>
  <cp:revision>548</cp:revision>
  <cp:lastPrinted>2015-02-18T08:29:40Z</cp:lastPrinted>
  <dcterms:created xsi:type="dcterms:W3CDTF">2010-04-23T15:09:35Z</dcterms:created>
  <dcterms:modified xsi:type="dcterms:W3CDTF">2015-07-06T15:35:30Z</dcterms:modified>
</cp:coreProperties>
</file>