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27" r:id="rId4"/>
    <p:sldId id="433" r:id="rId5"/>
    <p:sldId id="446" r:id="rId6"/>
    <p:sldId id="434" r:id="rId7"/>
    <p:sldId id="429" r:id="rId8"/>
    <p:sldId id="436" r:id="rId9"/>
    <p:sldId id="447" r:id="rId10"/>
    <p:sldId id="431" r:id="rId11"/>
    <p:sldId id="439" r:id="rId12"/>
    <p:sldId id="440" r:id="rId13"/>
    <p:sldId id="441" r:id="rId14"/>
    <p:sldId id="442" r:id="rId15"/>
    <p:sldId id="443" r:id="rId16"/>
    <p:sldId id="444" r:id="rId17"/>
    <p:sldId id="445"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p:scale>
          <a:sx n="100" d="100"/>
          <a:sy n="100" d="100"/>
        </p:scale>
        <p:origin x="-2094" y="-4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24/06/2014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6/24/2014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6/24/2014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6/24/2014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6/24/2014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6/24/2014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6/24/2014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6/24/2014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6/24/2014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6/24/2014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6/24/2014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6/24/2014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6/24/2014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6/24/2014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6/24/2014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6/24/2014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6/24/2014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6/24/2014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smtClean="0">
                <a:solidFill>
                  <a:srgbClr val="302421"/>
                </a:solidFill>
                <a:latin typeface="Calibri" pitchFamily="34" charset="0"/>
              </a:rPr>
              <a:t>24/06/2014</a:t>
            </a:r>
            <a:endParaRPr lang="fr-FR" dirty="0">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41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61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66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93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62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25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39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Synthesis</a:t>
            </a:r>
            <a:endParaRPr lang="en-GB" sz="2400" dirty="0">
              <a:latin typeface="Calibri" panose="020F0502020204030204" pitchFamily="34" charset="0"/>
            </a:endParaRPr>
          </a:p>
        </p:txBody>
      </p:sp>
    </p:spTree>
    <p:extLst>
      <p:ext uri="{BB962C8B-B14F-4D97-AF65-F5344CB8AC3E}">
        <p14:creationId xmlns:p14="http://schemas.microsoft.com/office/powerpoint/2010/main" val="162617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93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371126"/>
            <a:ext cx="74088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smtClean="0">
                <a:solidFill>
                  <a:srgbClr val="000000"/>
                </a:solidFill>
                <a:latin typeface="Calibri" pitchFamily="34" charset="0"/>
              </a:rPr>
              <a:t>USDCLP</a:t>
            </a:r>
            <a:endParaRPr lang="en-US" sz="2400" dirty="0">
              <a:solidFill>
                <a:srgbClr val="000000"/>
              </a:solidFill>
              <a:latin typeface="Calibri" pitchFamily="34" charset="0"/>
            </a:endParaRPr>
          </a:p>
        </p:txBody>
      </p:sp>
      <p:sp>
        <p:nvSpPr>
          <p:cNvPr id="5" name="ZoneTexte 4"/>
          <p:cNvSpPr txBox="1"/>
          <p:nvPr/>
        </p:nvSpPr>
        <p:spPr>
          <a:xfrm>
            <a:off x="4831555" y="4758897"/>
            <a:ext cx="892970" cy="276999"/>
          </a:xfrm>
          <a:prstGeom prst="rect">
            <a:avLst/>
          </a:prstGeom>
          <a:noFill/>
        </p:spPr>
        <p:txBody>
          <a:bodyPr wrap="square" rtlCol="0">
            <a:spAutoFit/>
          </a:bodyPr>
          <a:lstStyle/>
          <a:p>
            <a:pPr algn="ctr"/>
            <a:r>
              <a:rPr lang="fr-FR" sz="1200" dirty="0" smtClean="0">
                <a:latin typeface="Calibri" panose="020F0502020204030204" pitchFamily="34" charset="0"/>
              </a:rPr>
              <a:t>Chile-2014</a:t>
            </a:r>
            <a:endParaRPr lang="en-US" sz="1200" dirty="0">
              <a:latin typeface="Calibri" panose="020F0502020204030204" pitchFamily="34" charset="0"/>
            </a:endParaRPr>
          </a:p>
        </p:txBody>
      </p:sp>
      <p:sp>
        <p:nvSpPr>
          <p:cNvPr id="6" name="ZoneTexte 5"/>
          <p:cNvSpPr txBox="1"/>
          <p:nvPr/>
        </p:nvSpPr>
        <p:spPr>
          <a:xfrm>
            <a:off x="4838700" y="4486274"/>
            <a:ext cx="425053" cy="276999"/>
          </a:xfrm>
          <a:prstGeom prst="rect">
            <a:avLst/>
          </a:prstGeom>
          <a:noFill/>
        </p:spPr>
        <p:txBody>
          <a:bodyPr wrap="square" rtlCol="0">
            <a:spAutoFit/>
          </a:bodyPr>
          <a:lstStyle/>
          <a:p>
            <a:pPr algn="ctr"/>
            <a:r>
              <a:rPr lang="fr-FR" sz="1200" dirty="0">
                <a:latin typeface="Calibri" panose="020F0502020204030204" pitchFamily="34" charset="0"/>
              </a:rPr>
              <a:t>Q</a:t>
            </a:r>
            <a:r>
              <a:rPr lang="fr-FR" sz="1200" dirty="0" smtClean="0">
                <a:latin typeface="Calibri" panose="020F0502020204030204" pitchFamily="34" charset="0"/>
              </a:rPr>
              <a:t>1</a:t>
            </a:r>
            <a:endParaRPr lang="en-US" sz="1200" dirty="0">
              <a:latin typeface="Calibri" panose="020F0502020204030204" pitchFamily="34" charset="0"/>
            </a:endParaRPr>
          </a:p>
        </p:txBody>
      </p:sp>
      <p:sp>
        <p:nvSpPr>
          <p:cNvPr id="7" name="ZoneTexte 6"/>
          <p:cNvSpPr txBox="1"/>
          <p:nvPr/>
        </p:nvSpPr>
        <p:spPr>
          <a:xfrm>
            <a:off x="5306615" y="4491423"/>
            <a:ext cx="452437" cy="276999"/>
          </a:xfrm>
          <a:prstGeom prst="rect">
            <a:avLst/>
          </a:prstGeom>
          <a:noFill/>
        </p:spPr>
        <p:txBody>
          <a:bodyPr wrap="square" rtlCol="0">
            <a:spAutoFit/>
          </a:bodyPr>
          <a:lstStyle/>
          <a:p>
            <a:pPr algn="ctr"/>
            <a:r>
              <a:rPr lang="fr-FR" sz="1200" dirty="0" smtClean="0">
                <a:latin typeface="Calibri" panose="020F0502020204030204" pitchFamily="34" charset="0"/>
              </a:rPr>
              <a:t>Q3</a:t>
            </a:r>
            <a:endParaRPr lang="en-US" sz="1200" dirty="0">
              <a:latin typeface="Calibri" panose="020F0502020204030204" pitchFamily="34" charset="0"/>
            </a:endParaRPr>
          </a:p>
        </p:txBody>
      </p:sp>
      <p:sp>
        <p:nvSpPr>
          <p:cNvPr id="8" name="ZoneTexte 7"/>
          <p:cNvSpPr txBox="1"/>
          <p:nvPr/>
        </p:nvSpPr>
        <p:spPr>
          <a:xfrm>
            <a:off x="5076825" y="4486274"/>
            <a:ext cx="429815" cy="276999"/>
          </a:xfrm>
          <a:prstGeom prst="rect">
            <a:avLst/>
          </a:prstGeom>
          <a:noFill/>
        </p:spPr>
        <p:txBody>
          <a:bodyPr wrap="square" rtlCol="0">
            <a:spAutoFit/>
          </a:bodyPr>
          <a:lstStyle/>
          <a:p>
            <a:pPr algn="ctr"/>
            <a:r>
              <a:rPr lang="fr-FR" sz="1200" dirty="0" smtClean="0">
                <a:latin typeface="Calibri" panose="020F0502020204030204" pitchFamily="34" charset="0"/>
              </a:rPr>
              <a:t>Q2</a:t>
            </a:r>
            <a:endParaRPr lang="en-US" sz="1200" dirty="0">
              <a:latin typeface="Calibri" panose="020F0502020204030204" pitchFamily="34" charset="0"/>
            </a:endParaRPr>
          </a:p>
        </p:txBody>
      </p:sp>
    </p:spTree>
    <p:extLst>
      <p:ext uri="{BB962C8B-B14F-4D97-AF65-F5344CB8AC3E}">
        <p14:creationId xmlns:p14="http://schemas.microsoft.com/office/powerpoint/2010/main" val="89236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solidFill>
                  <a:srgbClr val="000000"/>
                </a:solidFill>
                <a:latin typeface="Calibri" pitchFamily="34" charset="0"/>
              </a:rPr>
              <a:t>Hedging Summary</a:t>
            </a:r>
          </a:p>
        </p:txBody>
      </p:sp>
      <p:sp>
        <p:nvSpPr>
          <p:cNvPr id="6" name="ZoneTexte 5"/>
          <p:cNvSpPr txBox="1"/>
          <p:nvPr/>
        </p:nvSpPr>
        <p:spPr>
          <a:xfrm>
            <a:off x="291875" y="1290414"/>
            <a:ext cx="8262465" cy="2862322"/>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latin typeface="Calibri" panose="020F0502020204030204" pitchFamily="34" charset="0"/>
              </a:rPr>
              <a:t>BATA-Chile</a:t>
            </a:r>
          </a:p>
          <a:p>
            <a:pPr marL="285750" indent="-285750">
              <a:buFont typeface="Arial" panose="020B0604020202020204" pitchFamily="34" charset="0"/>
              <a:buChar char="•"/>
            </a:pPr>
            <a:endParaRPr lang="fr-FR" sz="2000" dirty="0">
              <a:latin typeface="Calibri" panose="020F0502020204030204" pitchFamily="34" charset="0"/>
            </a:endParaRPr>
          </a:p>
          <a:p>
            <a:pPr marL="285750" indent="-285750">
              <a:buFont typeface="Arial" panose="020B0604020202020204" pitchFamily="34" charset="0"/>
              <a:buChar char="•"/>
            </a:pPr>
            <a:endParaRPr lang="fr-FR" sz="2000" dirty="0" smtClean="0">
              <a:latin typeface="Calibri" panose="020F0502020204030204" pitchFamily="34" charset="0"/>
            </a:endParaRPr>
          </a:p>
          <a:p>
            <a:pPr marL="285750" indent="-285750">
              <a:buFont typeface="Arial" panose="020B0604020202020204" pitchFamily="34" charset="0"/>
              <a:buChar char="•"/>
            </a:pPr>
            <a:endParaRPr lang="fr-FR" sz="2000" dirty="0">
              <a:latin typeface="Calibri" panose="020F0502020204030204" pitchFamily="34" charset="0"/>
            </a:endParaRPr>
          </a:p>
          <a:p>
            <a:pPr marL="285750" indent="-285750">
              <a:buFont typeface="Arial" panose="020B0604020202020204" pitchFamily="34" charset="0"/>
              <a:buChar char="•"/>
            </a:pPr>
            <a:endParaRPr lang="fr-FR" sz="2000" dirty="0" smtClean="0">
              <a:latin typeface="Calibri" panose="020F0502020204030204" pitchFamily="34" charset="0"/>
            </a:endParaRPr>
          </a:p>
          <a:p>
            <a:pPr marL="285750" indent="-285750">
              <a:buFont typeface="Arial" panose="020B0604020202020204" pitchFamily="34" charset="0"/>
              <a:buChar char="•"/>
            </a:pPr>
            <a:endParaRPr lang="fr-FR" sz="2000" dirty="0">
              <a:latin typeface="Calibri" panose="020F0502020204030204" pitchFamily="34" charset="0"/>
            </a:endParaRPr>
          </a:p>
          <a:p>
            <a:pPr marL="285750" indent="-285750">
              <a:buFont typeface="Arial" panose="020B0604020202020204" pitchFamily="34" charset="0"/>
              <a:buChar char="•"/>
            </a:pPr>
            <a:endParaRPr lang="fr-FR" sz="2000" dirty="0" smtClean="0">
              <a:latin typeface="Calibri" panose="020F0502020204030204" pitchFamily="34" charset="0"/>
            </a:endParaRPr>
          </a:p>
          <a:p>
            <a:pPr marL="285750" indent="-285750">
              <a:buFont typeface="Arial" panose="020B0604020202020204" pitchFamily="34" charset="0"/>
              <a:buChar char="•"/>
            </a:pPr>
            <a:endParaRPr lang="fr-FR" sz="2000" dirty="0" smtClean="0">
              <a:latin typeface="Calibri" panose="020F0502020204030204" pitchFamily="34" charset="0"/>
            </a:endParaRPr>
          </a:p>
          <a:p>
            <a:pPr marL="285750" indent="-285750">
              <a:buFont typeface="Arial" panose="020B0604020202020204" pitchFamily="34" charset="0"/>
              <a:buChar char="•"/>
            </a:pPr>
            <a:endParaRPr lang="fr-FR" sz="2000" dirty="0">
              <a:latin typeface="Calibri" panose="020F050202020403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2142127"/>
            <a:ext cx="71532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23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solidFill>
                  <a:srgbClr val="000000"/>
                </a:solidFill>
                <a:latin typeface="Calibri" pitchFamily="34" charset="0"/>
              </a:rPr>
              <a:t>Hedging </a:t>
            </a:r>
            <a:r>
              <a:rPr lang="en-US" sz="2400" dirty="0" smtClean="0">
                <a:solidFill>
                  <a:srgbClr val="000000"/>
                </a:solidFill>
                <a:latin typeface="Calibri" pitchFamily="34" charset="0"/>
              </a:rPr>
              <a:t> Performance</a:t>
            </a:r>
            <a:endParaRPr lang="en-US" sz="2400" dirty="0">
              <a:solidFill>
                <a:srgbClr val="000000"/>
              </a:solidFill>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667000"/>
            <a:ext cx="84677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119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txBox="1">
            <a:spLocks noChangeArrowheads="1"/>
          </p:cNvSpPr>
          <p:nvPr/>
        </p:nvSpPr>
        <p:spPr bwMode="auto">
          <a:xfrm>
            <a:off x="1664902" y="392757"/>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fr-FR" sz="2400" dirty="0" smtClean="0">
                <a:solidFill>
                  <a:srgbClr val="000000"/>
                </a:solidFill>
                <a:latin typeface="Calibri" pitchFamily="34" charset="0"/>
              </a:rPr>
              <a:t>P&amp;L</a:t>
            </a:r>
            <a:endParaRPr lang="en-US" sz="2400" dirty="0">
              <a:solidFill>
                <a:srgbClr val="000000"/>
              </a:solidFill>
              <a:latin typeface="Calibri" pitchFamily="34" charset="0"/>
            </a:endParaRP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12" y="1409699"/>
            <a:ext cx="8792339" cy="46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455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txBox="1">
            <a:spLocks noChangeArrowheads="1"/>
          </p:cNvSpPr>
          <p:nvPr/>
        </p:nvSpPr>
        <p:spPr bwMode="auto">
          <a:xfrm>
            <a:off x="1664902" y="392757"/>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fr-FR" sz="2400" dirty="0" smtClean="0">
                <a:solidFill>
                  <a:srgbClr val="000000"/>
                </a:solidFill>
                <a:latin typeface="Calibri" pitchFamily="34" charset="0"/>
              </a:rPr>
              <a:t>P&amp;L</a:t>
            </a:r>
            <a:endParaRPr lang="en-US" sz="2400" dirty="0">
              <a:solidFill>
                <a:srgbClr val="000000"/>
              </a:solidFill>
              <a:latin typeface="Calibri"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12" y="1609725"/>
            <a:ext cx="8792339" cy="436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229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smtClean="0">
                <a:latin typeface="Calibri" panose="020F0502020204030204" pitchFamily="34" charset="0"/>
              </a:rPr>
              <a:t>Detailed analysis by subsidiary</a:t>
            </a:r>
            <a:endParaRPr lang="en-GB" sz="2400" dirty="0">
              <a:latin typeface="Calibri" panose="020F0502020204030204" pitchFamily="34" charset="0"/>
            </a:endParaRPr>
          </a:p>
        </p:txBody>
      </p:sp>
    </p:spTree>
    <p:extLst>
      <p:ext uri="{BB962C8B-B14F-4D97-AF65-F5344CB8AC3E}">
        <p14:creationId xmlns:p14="http://schemas.microsoft.com/office/powerpoint/2010/main" val="313516707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5929</TotalTime>
  <Words>463</Words>
  <Application>Microsoft Office PowerPoint</Application>
  <PresentationFormat>Affichage à l'écran (4:3)</PresentationFormat>
  <Paragraphs>65</Paragraphs>
  <Slides>18</Slides>
  <Notes>0</Notes>
  <HiddenSlides>0</HiddenSlides>
  <MMClips>0</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Inspiration</vt:lpstr>
      <vt:lpstr>1_Inspiration</vt:lpstr>
      <vt:lpstr> Global Hedge 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2</cp:lastModifiedBy>
  <cp:revision>713</cp:revision>
  <cp:lastPrinted>2012-02-01T10:00:25Z</cp:lastPrinted>
  <dcterms:created xsi:type="dcterms:W3CDTF">2010-04-23T15:09:35Z</dcterms:created>
  <dcterms:modified xsi:type="dcterms:W3CDTF">2014-06-24T16:23:38Z</dcterms:modified>
</cp:coreProperties>
</file>