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1"/>
  </p:notesMasterIdLst>
  <p:sldIdLst>
    <p:sldId id="256" r:id="rId3"/>
    <p:sldId id="428" r:id="rId4"/>
    <p:sldId id="436" r:id="rId5"/>
    <p:sldId id="430" r:id="rId6"/>
    <p:sldId id="431" r:id="rId7"/>
    <p:sldId id="432" r:id="rId8"/>
    <p:sldId id="433" r:id="rId9"/>
    <p:sldId id="434" r:id="rId10"/>
    <p:sldId id="435" r:id="rId11"/>
    <p:sldId id="427" r:id="rId12"/>
    <p:sldId id="421" r:id="rId13"/>
    <p:sldId id="422" r:id="rId14"/>
    <p:sldId id="423" r:id="rId15"/>
    <p:sldId id="424" r:id="rId16"/>
    <p:sldId id="425" r:id="rId17"/>
    <p:sldId id="426" r:id="rId18"/>
    <p:sldId id="409" r:id="rId19"/>
    <p:sldId id="410" r:id="rId20"/>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p:scale>
          <a:sx n="100" d="100"/>
          <a:sy n="100" d="100"/>
        </p:scale>
        <p:origin x="-2094" y="-43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01/07/2014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7/1/2014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7/1/2014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7/1/2014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7/1/2014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7/1/2014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7/1/2014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7/1/2014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7/1/2014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7/1/2014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7/1/2014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7/1/2014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7/1/2014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30/06/2014</a:t>
            </a:r>
            <a:endParaRPr lang="fr-FR">
              <a:solidFill>
                <a:srgbClr val="302421"/>
              </a:solidFill>
              <a:latin typeface="Calibri" pitchFamily="34" charset="0"/>
            </a:endParaRPr>
          </a:p>
        </p:txBody>
      </p:sp>
      <p:sp>
        <p:nvSpPr>
          <p:cNvPr id="7" name="Rectangle 6"/>
          <p:cNvSpPr>
            <a:spLocks noChangeArrowheads="1"/>
          </p:cNvSpPr>
          <p:nvPr/>
        </p:nvSpPr>
        <p:spPr bwMode="auto">
          <a:xfrm>
            <a:off x="1666081" y="636341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Amount hedged 
 Average hedge rate by allocation</a:t>
            </a:r>
            <a:endParaRPr lang="en-US" sz="2400" dirty="0">
              <a:solidFill>
                <a:srgbClr val="000000"/>
              </a:solidFill>
              <a:latin typeface="Calibri" pitchFamily="34"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3728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7113" cy="502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7175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7113" cy="502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1682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7113" cy="502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4712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7113" cy="502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894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7113" cy="502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3472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Detail by allocation</a:t>
            </a:r>
            <a:endParaRPr lang="en-US" sz="2400" dirty="0">
              <a:solidFill>
                <a:srgbClr val="000000"/>
              </a:solidFill>
              <a:latin typeface="Calibri" pitchFamily="34" charset="0"/>
            </a:endParaRP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7113" cy="502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27029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solidFill>
                  <a:prstClr val="black"/>
                </a:solidFill>
                <a:latin typeface="Calibri" panose="020F0502020204030204" pitchFamily="34" charset="0"/>
              </a:rPr>
              <a:t>Synthesis</a:t>
            </a:r>
            <a:endParaRPr lang="en-GB" sz="24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3228618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673225" y="213201"/>
            <a:ext cx="64690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smtClean="0">
                <a:solidFill>
                  <a:srgbClr val="000000"/>
                </a:solidFill>
                <a:latin typeface="Calibri" pitchFamily="34" charset="0"/>
              </a:rPr>
              <a:t>Amount hedged 
 Average hedge rate by allocation</a:t>
            </a:r>
            <a:endParaRPr lang="en-US" sz="2400" dirty="0">
              <a:solidFill>
                <a:srgbClr val="000000"/>
              </a:solidFill>
              <a:latin typeface="Calibri" pitchFamily="34"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3696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774" y="1371126"/>
            <a:ext cx="7408863" cy="502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itleCross"/>
          <p:cNvSpPr txBox="1">
            <a:spLocks noChangeArrowheads="1"/>
          </p:cNvSpPr>
          <p:nvPr/>
        </p:nvSpPr>
        <p:spPr bwMode="auto">
          <a:xfrm>
            <a:off x="1673224" y="444033"/>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USDCLP</a:t>
            </a:r>
            <a:endParaRPr lang="en-US" sz="2400" dirty="0">
              <a:solidFill>
                <a:srgbClr val="000000"/>
              </a:solidFill>
              <a:latin typeface="Calibri" pitchFamily="34" charset="0"/>
            </a:endParaRPr>
          </a:p>
        </p:txBody>
      </p:sp>
      <p:sp>
        <p:nvSpPr>
          <p:cNvPr id="5" name="ZoneTexte 4"/>
          <p:cNvSpPr txBox="1"/>
          <p:nvPr/>
        </p:nvSpPr>
        <p:spPr>
          <a:xfrm>
            <a:off x="4831555" y="4758897"/>
            <a:ext cx="892970" cy="276999"/>
          </a:xfrm>
          <a:prstGeom prst="rect">
            <a:avLst/>
          </a:prstGeom>
          <a:noFill/>
        </p:spPr>
        <p:txBody>
          <a:bodyPr wrap="square" rtlCol="0">
            <a:spAutoFit/>
          </a:bodyPr>
          <a:lstStyle/>
          <a:p>
            <a:pPr algn="ctr"/>
            <a:r>
              <a:rPr lang="fr-FR" sz="1200" dirty="0" smtClean="0">
                <a:solidFill>
                  <a:prstClr val="black"/>
                </a:solidFill>
                <a:latin typeface="Calibri" panose="020F0502020204030204" pitchFamily="34" charset="0"/>
              </a:rPr>
              <a:t>Chile-2014</a:t>
            </a:r>
            <a:endParaRPr lang="en-US" sz="1200" dirty="0">
              <a:solidFill>
                <a:prstClr val="black"/>
              </a:solidFill>
              <a:latin typeface="Calibri" panose="020F0502020204030204" pitchFamily="34" charset="0"/>
            </a:endParaRPr>
          </a:p>
        </p:txBody>
      </p:sp>
      <p:sp>
        <p:nvSpPr>
          <p:cNvPr id="6" name="ZoneTexte 5"/>
          <p:cNvSpPr txBox="1"/>
          <p:nvPr/>
        </p:nvSpPr>
        <p:spPr>
          <a:xfrm>
            <a:off x="4838700" y="4486274"/>
            <a:ext cx="425053" cy="276999"/>
          </a:xfrm>
          <a:prstGeom prst="rect">
            <a:avLst/>
          </a:prstGeom>
          <a:noFill/>
        </p:spPr>
        <p:txBody>
          <a:bodyPr wrap="square" rtlCol="0">
            <a:spAutoFit/>
          </a:bodyPr>
          <a:lstStyle/>
          <a:p>
            <a:pPr algn="ctr"/>
            <a:r>
              <a:rPr lang="fr-FR" sz="1200" dirty="0">
                <a:solidFill>
                  <a:prstClr val="black"/>
                </a:solidFill>
                <a:latin typeface="Calibri" panose="020F0502020204030204" pitchFamily="34" charset="0"/>
              </a:rPr>
              <a:t>Q</a:t>
            </a:r>
            <a:r>
              <a:rPr lang="fr-FR" sz="1200" dirty="0" smtClean="0">
                <a:solidFill>
                  <a:prstClr val="black"/>
                </a:solidFill>
                <a:latin typeface="Calibri" panose="020F0502020204030204" pitchFamily="34" charset="0"/>
              </a:rPr>
              <a:t>1</a:t>
            </a:r>
            <a:endParaRPr lang="en-US" sz="1200" dirty="0">
              <a:solidFill>
                <a:prstClr val="black"/>
              </a:solidFill>
              <a:latin typeface="Calibri" panose="020F0502020204030204" pitchFamily="34" charset="0"/>
            </a:endParaRPr>
          </a:p>
        </p:txBody>
      </p:sp>
      <p:sp>
        <p:nvSpPr>
          <p:cNvPr id="7" name="ZoneTexte 6"/>
          <p:cNvSpPr txBox="1"/>
          <p:nvPr/>
        </p:nvSpPr>
        <p:spPr>
          <a:xfrm>
            <a:off x="5306615" y="4491423"/>
            <a:ext cx="452437" cy="276999"/>
          </a:xfrm>
          <a:prstGeom prst="rect">
            <a:avLst/>
          </a:prstGeom>
          <a:noFill/>
        </p:spPr>
        <p:txBody>
          <a:bodyPr wrap="square" rtlCol="0">
            <a:spAutoFit/>
          </a:bodyPr>
          <a:lstStyle/>
          <a:p>
            <a:pPr algn="ctr"/>
            <a:r>
              <a:rPr lang="fr-FR" sz="1200" dirty="0" smtClean="0">
                <a:solidFill>
                  <a:prstClr val="black"/>
                </a:solidFill>
                <a:latin typeface="Calibri" panose="020F0502020204030204" pitchFamily="34" charset="0"/>
              </a:rPr>
              <a:t>Q3</a:t>
            </a:r>
            <a:endParaRPr lang="en-US" sz="1200" dirty="0">
              <a:solidFill>
                <a:prstClr val="black"/>
              </a:solidFill>
              <a:latin typeface="Calibri" panose="020F0502020204030204" pitchFamily="34" charset="0"/>
            </a:endParaRPr>
          </a:p>
        </p:txBody>
      </p:sp>
      <p:sp>
        <p:nvSpPr>
          <p:cNvPr id="8" name="ZoneTexte 7"/>
          <p:cNvSpPr txBox="1"/>
          <p:nvPr/>
        </p:nvSpPr>
        <p:spPr>
          <a:xfrm>
            <a:off x="5076825" y="4486274"/>
            <a:ext cx="429815" cy="276999"/>
          </a:xfrm>
          <a:prstGeom prst="rect">
            <a:avLst/>
          </a:prstGeom>
          <a:noFill/>
        </p:spPr>
        <p:txBody>
          <a:bodyPr wrap="square" rtlCol="0">
            <a:spAutoFit/>
          </a:bodyPr>
          <a:lstStyle/>
          <a:p>
            <a:pPr algn="ctr"/>
            <a:r>
              <a:rPr lang="fr-FR" sz="1200" dirty="0" smtClean="0">
                <a:solidFill>
                  <a:prstClr val="black"/>
                </a:solidFill>
                <a:latin typeface="Calibri" panose="020F0502020204030204" pitchFamily="34" charset="0"/>
              </a:rPr>
              <a:t>Q2</a:t>
            </a:r>
            <a:endParaRPr lang="en-US" sz="12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2981215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Cross"/>
          <p:cNvSpPr txBox="1">
            <a:spLocks noChangeArrowheads="1"/>
          </p:cNvSpPr>
          <p:nvPr/>
        </p:nvSpPr>
        <p:spPr bwMode="auto">
          <a:xfrm>
            <a:off x="1673224" y="444033"/>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Hedging Summary</a:t>
            </a:r>
          </a:p>
        </p:txBody>
      </p:sp>
      <p:sp>
        <p:nvSpPr>
          <p:cNvPr id="6" name="ZoneTexte 5"/>
          <p:cNvSpPr txBox="1"/>
          <p:nvPr/>
        </p:nvSpPr>
        <p:spPr>
          <a:xfrm>
            <a:off x="291875" y="1290414"/>
            <a:ext cx="8262465" cy="2862322"/>
          </a:xfrm>
          <a:prstGeom prst="rect">
            <a:avLst/>
          </a:prstGeom>
          <a:noFill/>
        </p:spPr>
        <p:txBody>
          <a:bodyPr wrap="square" rtlCol="0">
            <a:spAutoFit/>
          </a:bodyPr>
          <a:lstStyle/>
          <a:p>
            <a:pPr marL="285750" indent="-285750">
              <a:buFont typeface="Arial" panose="020B0604020202020204" pitchFamily="34" charset="0"/>
              <a:buChar char="•"/>
            </a:pPr>
            <a:r>
              <a:rPr lang="fr-FR" sz="2000" dirty="0" smtClean="0">
                <a:solidFill>
                  <a:prstClr val="black"/>
                </a:solidFill>
                <a:latin typeface="Calibri" panose="020F0502020204030204" pitchFamily="34" charset="0"/>
              </a:rPr>
              <a:t>BATA-Chile</a:t>
            </a:r>
          </a:p>
          <a:p>
            <a:pPr marL="285750" indent="-285750">
              <a:buFont typeface="Arial" panose="020B0604020202020204" pitchFamily="34" charset="0"/>
              <a:buChar char="•"/>
            </a:pPr>
            <a:endParaRPr lang="fr-FR" sz="2000" dirty="0">
              <a:solidFill>
                <a:prstClr val="black"/>
              </a:solidFill>
              <a:latin typeface="Calibri" panose="020F0502020204030204" pitchFamily="34" charset="0"/>
            </a:endParaRPr>
          </a:p>
          <a:p>
            <a:pPr marL="285750" indent="-285750">
              <a:buFont typeface="Arial" panose="020B0604020202020204" pitchFamily="34" charset="0"/>
              <a:buChar char="•"/>
            </a:pPr>
            <a:endParaRPr lang="fr-FR" sz="2000" dirty="0" smtClean="0">
              <a:solidFill>
                <a:prstClr val="black"/>
              </a:solidFill>
              <a:latin typeface="Calibri" panose="020F0502020204030204" pitchFamily="34" charset="0"/>
            </a:endParaRPr>
          </a:p>
          <a:p>
            <a:pPr marL="285750" indent="-285750">
              <a:buFont typeface="Arial" panose="020B0604020202020204" pitchFamily="34" charset="0"/>
              <a:buChar char="•"/>
            </a:pPr>
            <a:endParaRPr lang="fr-FR" sz="2000" dirty="0">
              <a:solidFill>
                <a:prstClr val="black"/>
              </a:solidFill>
              <a:latin typeface="Calibri" panose="020F0502020204030204" pitchFamily="34" charset="0"/>
            </a:endParaRPr>
          </a:p>
          <a:p>
            <a:pPr marL="285750" indent="-285750">
              <a:buFont typeface="Arial" panose="020B0604020202020204" pitchFamily="34" charset="0"/>
              <a:buChar char="•"/>
            </a:pPr>
            <a:endParaRPr lang="fr-FR" sz="2000" dirty="0" smtClean="0">
              <a:solidFill>
                <a:prstClr val="black"/>
              </a:solidFill>
              <a:latin typeface="Calibri" panose="020F0502020204030204" pitchFamily="34" charset="0"/>
            </a:endParaRPr>
          </a:p>
          <a:p>
            <a:pPr marL="285750" indent="-285750">
              <a:buFont typeface="Arial" panose="020B0604020202020204" pitchFamily="34" charset="0"/>
              <a:buChar char="•"/>
            </a:pPr>
            <a:endParaRPr lang="fr-FR" sz="2000" dirty="0">
              <a:solidFill>
                <a:prstClr val="black"/>
              </a:solidFill>
              <a:latin typeface="Calibri" panose="020F0502020204030204" pitchFamily="34" charset="0"/>
            </a:endParaRPr>
          </a:p>
          <a:p>
            <a:pPr marL="285750" indent="-285750">
              <a:buFont typeface="Arial" panose="020B0604020202020204" pitchFamily="34" charset="0"/>
              <a:buChar char="•"/>
            </a:pPr>
            <a:endParaRPr lang="fr-FR" sz="2000" dirty="0" smtClean="0">
              <a:solidFill>
                <a:prstClr val="black"/>
              </a:solidFill>
              <a:latin typeface="Calibri" panose="020F0502020204030204" pitchFamily="34" charset="0"/>
            </a:endParaRPr>
          </a:p>
          <a:p>
            <a:pPr marL="285750" indent="-285750">
              <a:buFont typeface="Arial" panose="020B0604020202020204" pitchFamily="34" charset="0"/>
              <a:buChar char="•"/>
            </a:pPr>
            <a:endParaRPr lang="fr-FR" sz="2000" dirty="0" smtClean="0">
              <a:solidFill>
                <a:prstClr val="black"/>
              </a:solidFill>
              <a:latin typeface="Calibri" panose="020F0502020204030204" pitchFamily="34" charset="0"/>
            </a:endParaRPr>
          </a:p>
          <a:p>
            <a:pPr marL="285750" indent="-285750">
              <a:buFont typeface="Arial" panose="020B0604020202020204" pitchFamily="34" charset="0"/>
              <a:buChar char="•"/>
            </a:pPr>
            <a:endParaRPr lang="fr-FR" sz="2000" dirty="0">
              <a:solidFill>
                <a:prstClr val="black"/>
              </a:solidFill>
              <a:latin typeface="Calibri" panose="020F0502020204030204" pitchFamily="34"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5363" y="2142127"/>
            <a:ext cx="7153275" cy="139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2481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Cross"/>
          <p:cNvSpPr txBox="1">
            <a:spLocks noChangeArrowheads="1"/>
          </p:cNvSpPr>
          <p:nvPr/>
        </p:nvSpPr>
        <p:spPr bwMode="auto">
          <a:xfrm>
            <a:off x="1673224" y="444033"/>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Hedging </a:t>
            </a:r>
            <a:r>
              <a:rPr lang="en-US" sz="2400" dirty="0" smtClean="0">
                <a:solidFill>
                  <a:srgbClr val="000000"/>
                </a:solidFill>
                <a:latin typeface="Calibri" pitchFamily="34" charset="0"/>
              </a:rPr>
              <a:t> Performance</a:t>
            </a:r>
            <a:endParaRPr lang="en-US" sz="2400" dirty="0">
              <a:solidFill>
                <a:srgbClr val="000000"/>
              </a:solidFill>
              <a:latin typeface="Calibri"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138" y="2667000"/>
            <a:ext cx="846772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63755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txBox="1">
            <a:spLocks noChangeArrowheads="1"/>
          </p:cNvSpPr>
          <p:nvPr/>
        </p:nvSpPr>
        <p:spPr bwMode="auto">
          <a:xfrm>
            <a:off x="1664902" y="392757"/>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fr-FR" sz="2400" dirty="0" smtClean="0">
                <a:solidFill>
                  <a:srgbClr val="000000"/>
                </a:solidFill>
                <a:latin typeface="Calibri" pitchFamily="34" charset="0"/>
              </a:rPr>
              <a:t>P&amp;L</a:t>
            </a:r>
            <a:endParaRPr lang="en-US" sz="2400" dirty="0">
              <a:solidFill>
                <a:srgbClr val="000000"/>
              </a:solidFill>
              <a:latin typeface="Calibri" pitchFamily="34" charset="0"/>
            </a:endParaRPr>
          </a:p>
        </p:txBody>
      </p:sp>
      <p:pic>
        <p:nvPicPr>
          <p:cNvPr id="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12" y="1409699"/>
            <a:ext cx="8792339" cy="4676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08566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txBox="1">
            <a:spLocks noChangeArrowheads="1"/>
          </p:cNvSpPr>
          <p:nvPr/>
        </p:nvSpPr>
        <p:spPr bwMode="auto">
          <a:xfrm>
            <a:off x="1664902" y="392757"/>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fr-FR" sz="2400" dirty="0" smtClean="0">
                <a:solidFill>
                  <a:srgbClr val="000000"/>
                </a:solidFill>
                <a:latin typeface="Calibri" pitchFamily="34" charset="0"/>
              </a:rPr>
              <a:t>P&amp;L</a:t>
            </a:r>
            <a:endParaRPr lang="en-US" sz="2400" dirty="0">
              <a:solidFill>
                <a:srgbClr val="000000"/>
              </a:solidFill>
              <a:latin typeface="Calibri" pitchFamily="34"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12" y="1609725"/>
            <a:ext cx="8792339" cy="4365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2643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smtClean="0">
                <a:solidFill>
                  <a:prstClr val="black"/>
                </a:solidFill>
                <a:latin typeface="Calibri" panose="020F0502020204030204" pitchFamily="34" charset="0"/>
              </a:rPr>
              <a:t>Detailed analysis by subsidiary</a:t>
            </a:r>
            <a:endParaRPr lang="en-GB" sz="2400" dirty="0">
              <a:solidFill>
                <a:prstClr val="black"/>
              </a:solidFill>
              <a:latin typeface="Calibri" panose="020F0502020204030204" pitchFamily="34" charset="0"/>
            </a:endParaRPr>
          </a:p>
        </p:txBody>
      </p:sp>
    </p:spTree>
    <p:extLst>
      <p:ext uri="{BB962C8B-B14F-4D97-AF65-F5344CB8AC3E}">
        <p14:creationId xmlns:p14="http://schemas.microsoft.com/office/powerpoint/2010/main" val="30205209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5695</TotalTime>
  <Words>463</Words>
  <Application>Microsoft Office PowerPoint</Application>
  <PresentationFormat>Affichage à l'écran (4:3)</PresentationFormat>
  <Paragraphs>65</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Inspiration</vt:lpstr>
      <vt:lpstr>1_Inspiration</vt:lpstr>
      <vt:lpstr> Global Hedge Position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 2</cp:lastModifiedBy>
  <cp:revision>700</cp:revision>
  <cp:lastPrinted>2014-07-01T15:05:31Z</cp:lastPrinted>
  <dcterms:created xsi:type="dcterms:W3CDTF">2010-04-23T15:09:35Z</dcterms:created>
  <dcterms:modified xsi:type="dcterms:W3CDTF">2014-07-01T15:06:05Z</dcterms:modified>
</cp:coreProperties>
</file>