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7"/>
  </p:notesMasterIdLst>
  <p:sldIdLst>
    <p:sldId id="256" r:id="rId3"/>
    <p:sldId id="422" r:id="rId4"/>
    <p:sldId id="421" r:id="rId5"/>
    <p:sldId id="420" r:id="rId6"/>
    <p:sldId id="419" r:id="rId7"/>
    <p:sldId id="417" r:id="rId8"/>
    <p:sldId id="416" r:id="rId9"/>
    <p:sldId id="411" r:id="rId10"/>
    <p:sldId id="412" r:id="rId11"/>
    <p:sldId id="413" r:id="rId12"/>
    <p:sldId id="414" r:id="rId13"/>
    <p:sldId id="415" r:id="rId14"/>
    <p:sldId id="409" r:id="rId15"/>
    <p:sldId id="410" r:id="rId16"/>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0" d="100"/>
          <a:sy n="100" d="100"/>
        </p:scale>
        <p:origin x="-95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presProps" Target="presProps.xml"/><Relationship Id="rId3" Type="http://schemas.openxmlformats.org/officeDocument/2006/relationships/slide" Target="slides/slide1.xml"/><Relationship Id="rId21"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notesMaster" Target="notesMasters/notesMaster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01/04/2015</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4/1/2015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10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688596" y="2772086"/>
            <a:ext cx="1841715" cy="6146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4/1/2015</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4/1/2015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4/1/2015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4/1/2015</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4/1/2015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4/1/2015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4/1/2015</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4/1/2015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4/1/2015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0"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388026" y="277263"/>
            <a:ext cx="1511499" cy="5044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Image 7" descr="kerius-logo-text.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smtClean="0"/>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4/1/2015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4/1/2015</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4/1/2015</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4/1/2015</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4/1/2015</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4/1/2015</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4/1/2015</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4/1/2015</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4/1/2015</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7.emf"/><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smtClean="0">
                <a:solidFill>
                  <a:srgbClr val="302421"/>
                </a:solidFill>
                <a:latin typeface="Calibri" pitchFamily="34" charset="0"/>
                <a:cs typeface="Arial" pitchFamily="34" charset="0"/>
              </a:rPr>
              <a:t/>
            </a:r>
            <a:br>
              <a:rPr lang="en-GB" sz="2800" smtClean="0">
                <a:solidFill>
                  <a:srgbClr val="302421"/>
                </a:solidFill>
                <a:latin typeface="Calibri" pitchFamily="34" charset="0"/>
                <a:cs typeface="Arial" pitchFamily="34" charset="0"/>
              </a:rPr>
            </a:br>
            <a:r>
              <a:rPr lang="fr-FR" sz="2800" smtClean="0">
                <a:solidFill>
                  <a:srgbClr val="302421"/>
                </a:solidFill>
                <a:latin typeface="Calibri" pitchFamily="34" charset="0"/>
                <a:cs typeface="Arial" pitchFamily="34" charset="0"/>
              </a:rPr>
              <a:t>Global Hedge Position</a:t>
            </a:r>
            <a:endParaRPr lang="fr-FR" sz="280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smtClean="0">
                <a:solidFill>
                  <a:srgbClr val="302421"/>
                </a:solidFill>
                <a:latin typeface="Calibri" pitchFamily="34" charset="0"/>
              </a:rPr>
              <a:t>31/03/2015</a:t>
            </a:r>
            <a:endParaRPr lang="fr-FR">
              <a:solidFill>
                <a:srgbClr val="302421"/>
              </a:solidFill>
              <a:latin typeface="Calibri" pitchFamily="34" charset="0"/>
            </a:endParaRPr>
          </a:p>
        </p:txBody>
      </p:sp>
      <p:sp>
        <p:nvSpPr>
          <p:cNvPr id="7"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a:t>
            </a:r>
            <a:r>
              <a:rPr lang="fr-FR" sz="1000" i="1" dirty="0" smtClean="0">
                <a:solidFill>
                  <a:srgbClr val="302421"/>
                </a:solidFill>
                <a:latin typeface="Calibri" pitchFamily="34" charset="0"/>
              </a:rPr>
              <a:t>Suisse</a:t>
            </a:r>
            <a:endParaRPr lang="fr-FR" sz="1000" i="1" dirty="0">
              <a:solidFill>
                <a:srgbClr val="302421"/>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USDINR - India-2014-Q2</a:t>
            </a:r>
            <a:endParaRPr lang="en-US"/>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 y="2349500"/>
            <a:ext cx="4067176" cy="27717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9800" y="2349500"/>
            <a:ext cx="4067176" cy="27717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6939878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USDINR - India-2014-Q3</a:t>
            </a:r>
            <a:endParaRPr lang="en-US"/>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 y="2349500"/>
            <a:ext cx="4067176" cy="27717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9800" y="2349500"/>
            <a:ext cx="4067176" cy="27717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769410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USDINR - India-2014-Q4</a:t>
            </a:r>
            <a:endParaRPr lang="en-US"/>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 y="2349500"/>
            <a:ext cx="4067176" cy="27717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9800" y="2349500"/>
            <a:ext cx="4067176" cy="27717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984154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smtClean="0">
                <a:latin typeface="Calibri" panose="020F0502020204030204" pitchFamily="34" charset="0"/>
              </a:rPr>
              <a:t>Global view</a:t>
            </a:r>
            <a:endParaRPr lang="en-GB" sz="2000" dirty="0">
              <a:latin typeface="Calibri" panose="020F0502020204030204" pitchFamily="34" charset="0"/>
            </a:endParaRP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Sensitivity</a:t>
            </a:r>
          </a:p>
          <a:p>
            <a:pPr lvl="1">
              <a:spcBef>
                <a:spcPts val="600"/>
              </a:spcBef>
            </a:pPr>
            <a:endParaRPr lang="en-GB" sz="1400" dirty="0" smtClean="0">
              <a:latin typeface="Calibri" panose="020F0502020204030204" pitchFamily="34" charset="0"/>
            </a:endParaRPr>
          </a:p>
          <a:p>
            <a:pPr marL="285750" lvl="1" indent="-285750">
              <a:spcBef>
                <a:spcPts val="600"/>
              </a:spcBef>
              <a:buFont typeface="Arial" panose="020B0604020202020204" pitchFamily="34" charset="0"/>
              <a:buChar char="•"/>
            </a:pPr>
            <a:r>
              <a:rPr lang="en-GB" sz="2000" dirty="0" smtClean="0">
                <a:latin typeface="Calibri" panose="020F0502020204030204" pitchFamily="34" charset="0"/>
              </a:rPr>
              <a:t>Detailed analysis by currency</a:t>
            </a:r>
            <a:endParaRPr lang="en-GB" sz="1400" dirty="0" smtClean="0">
              <a:latin typeface="Calibri" panose="020F0502020204030204" pitchFamily="34" charset="0"/>
            </a:endParaRPr>
          </a:p>
          <a:p>
            <a:pPr marL="742950" lvl="2" indent="-285750">
              <a:spcBef>
                <a:spcPts val="600"/>
              </a:spcBef>
              <a:buFont typeface="Arial" panose="020B0604020202020204" pitchFamily="34" charset="0"/>
              <a:buChar char="•"/>
            </a:pPr>
            <a:r>
              <a:rPr lang="en-GB" sz="1600" dirty="0" smtClean="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a:t>
            </a:r>
            <a:r>
              <a:rPr lang="en-GB" sz="1600" dirty="0" smtClean="0">
                <a:latin typeface="Calibri" panose="020F0502020204030204" pitchFamily="34" charset="0"/>
              </a:rPr>
              <a:t>edge Schedule </a:t>
            </a:r>
          </a:p>
          <a:p>
            <a:pPr marL="742950" lvl="2" indent="-285750">
              <a:spcBef>
                <a:spcPts val="600"/>
              </a:spcBef>
              <a:buFont typeface="Arial" panose="020B0604020202020204" pitchFamily="34" charset="0"/>
              <a:buChar char="•"/>
            </a:pPr>
            <a:r>
              <a:rPr lang="en-GB" sz="1600" dirty="0" smtClean="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smtClean="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smtClean="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smtClean="0">
                <a:latin typeface="Calibri" panose="020F0502020204030204" pitchFamily="34" charset="0"/>
              </a:rPr>
              <a:t>Global view</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dirty="0" smtClean="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smtClean="0"/>
              <a:t>Hedging</a:t>
            </a:r>
            <a:r>
              <a:rPr lang="fr-FR" dirty="0" smtClean="0"/>
              <a:t> </a:t>
            </a:r>
            <a:r>
              <a:rPr lang="fr-FR" dirty="0" err="1" smtClean="0"/>
              <a:t>Summary</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000" y="1524000"/>
            <a:ext cx="8890000" cy="1761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smtClean="0"/>
              <a:t>Hedging</a:t>
            </a:r>
            <a:r>
              <a:rPr lang="fr-FR" dirty="0" smtClean="0"/>
              <a:t> Performance</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7000" y="1524000"/>
            <a:ext cx="8890000" cy="16257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endParaRPr lang="en-GB" sz="2400" dirty="0" smtClean="0">
              <a:solidFill>
                <a:prstClr val="black"/>
              </a:solidFill>
              <a:latin typeface="Calibri" panose="020F0502020204030204" pitchFamily="34" charset="0"/>
            </a:endParaRPr>
          </a:p>
          <a:p>
            <a:pPr algn="ctr"/>
            <a:r>
              <a:rPr lang="en-GB" sz="2400" dirty="0" smtClean="0">
                <a:solidFill>
                  <a:prstClr val="black"/>
                </a:solidFill>
                <a:latin typeface="Calibri" panose="020F0502020204030204" pitchFamily="34" charset="0"/>
              </a:rPr>
              <a:t>by </a:t>
            </a:r>
            <a:r>
              <a:rPr lang="en-GB" sz="2400" dirty="0">
                <a:solidFill>
                  <a:prstClr val="black"/>
                </a:solidFill>
                <a:latin typeface="Calibri" panose="020F0502020204030204" pitchFamily="34" charset="0"/>
              </a:rPr>
              <a:t>currency</a:t>
            </a:r>
          </a:p>
        </p:txBody>
      </p:sp>
      <p:sp>
        <p:nvSpPr>
          <p:cNvPr id="3" name="Title"/>
          <p:cNvSpPr>
            <a:spLocks noGrp="1"/>
          </p:cNvSpPr>
          <p:nvPr>
            <p:ph type="title"/>
          </p:nvPr>
        </p:nvSpPr>
        <p:spPr/>
        <p:txBody>
          <a:bodyPr/>
          <a:lstStyle/>
          <a:p>
            <a:r>
              <a:rPr lang="fr-FR" dirty="0" smtClean="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USDINR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smtClean="0"/>
              <a:t>USDINR - Historical &amp; Planned</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400926" cy="5010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5808672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USDINR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USDINR - Synthesis</a:t>
            </a: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62826" cy="50196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629210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USDINR - India-2014-Q1</a:t>
            </a:r>
            <a:endParaRPr lang="en-US"/>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6220" y="2349500"/>
            <a:ext cx="4067176" cy="27717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49800" y="2349500"/>
            <a:ext cx="4067176" cy="277177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61337556"/>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5671</TotalTime>
  <Words>461</Words>
  <Application>Microsoft Office PowerPoint</Application>
  <PresentationFormat>Affichage à l'écran (4:3)</PresentationFormat>
  <Paragraphs>63</Paragraphs>
  <Slides>14</Slides>
  <Notes>0</Notes>
  <HiddenSlides>0</HiddenSlides>
  <MMClips>0</MMClips>
  <ScaleCrop>false</ScaleCrop>
  <HeadingPairs>
    <vt:vector size="4" baseType="variant">
      <vt:variant>
        <vt:lpstr>Thème</vt:lpstr>
      </vt:variant>
      <vt:variant>
        <vt:i4>2</vt:i4>
      </vt:variant>
      <vt:variant>
        <vt:lpstr>Titres des diapositives</vt:lpstr>
      </vt:variant>
      <vt:variant>
        <vt:i4>14</vt:i4>
      </vt:variant>
    </vt:vector>
  </HeadingPairs>
  <TitlesOfParts>
    <vt:vector size="16" baseType="lpstr">
      <vt:lpstr>Inspiration</vt:lpstr>
      <vt:lpstr>1_Inspiration</vt:lpstr>
      <vt:lpstr> Global Hedge Position</vt:lpstr>
      <vt:lpstr>Contents</vt:lpstr>
      <vt:lpstr> </vt:lpstr>
      <vt:lpstr>Hedging Summary</vt:lpstr>
      <vt:lpstr>Hedging Performance</vt:lpstr>
      <vt:lpstr> </vt:lpstr>
      <vt:lpstr>USDINR - Historical &amp; Planned</vt:lpstr>
      <vt:lpstr>USDINR - Synthesis</vt:lpstr>
      <vt:lpstr>USDINR - India-2014-Q1</vt:lpstr>
      <vt:lpstr>USDINR - India-2014-Q2</vt:lpstr>
      <vt:lpstr>USDINR - India-2014-Q3</vt:lpstr>
      <vt:lpstr>USDINR - India-2014-Q4</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KFCH</cp:lastModifiedBy>
  <cp:revision>696</cp:revision>
  <cp:lastPrinted>2012-02-01T10:00:25Z</cp:lastPrinted>
  <dcterms:created xsi:type="dcterms:W3CDTF">2010-04-23T15:09:35Z</dcterms:created>
  <dcterms:modified xsi:type="dcterms:W3CDTF">2015-04-01T15:23:55Z</dcterms:modified>
</cp:coreProperties>
</file>