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CROUZET\2022-11-30%20-%20CROUZET%20Global%20Hedge%20Position%20FX.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Kerius-Interne\Clients\CROUZET\2022-11-30%20-%20CROUZET%20Global%20Hedge%20Position%20FX.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009331467041"/>
          <c:y val="0.25812517361111109"/>
          <c:w val="0.78160701193094717"/>
          <c:h val="0.53955885416666671"/>
        </c:manualLayout>
      </c:layout>
      <c:barChart>
        <c:barDir val="col"/>
        <c:grouping val="stacked"/>
        <c:varyColors val="0"/>
        <c:ser>
          <c:idx val="0"/>
          <c:order val="0"/>
          <c:tx>
            <c:strRef>
              <c:f>'EURUSD_2023-Commandes IG-Blend'!$L$5</c:f>
              <c:strCache>
                <c:ptCount val="1"/>
                <c:pt idx="0">
                  <c:v>Purchased Options</c:v>
                </c:pt>
              </c:strCache>
            </c:strRef>
          </c:tx>
          <c:spPr>
            <a:solidFill>
              <a:srgbClr val="FEFEDE"/>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0-08C2-4E83-8DA1-1F1EAAD8F0D0}"/>
              </c:ext>
            </c:extLst>
          </c:dPt>
          <c:dPt>
            <c:idx val="1"/>
            <c:invertIfNegative val="0"/>
            <c:bubble3D val="0"/>
            <c:extLst>
              <c:ext xmlns:c16="http://schemas.microsoft.com/office/drawing/2014/chart" uri="{C3380CC4-5D6E-409C-BE32-E72D297353CC}">
                <c16:uniqueId val="{00000001-08C2-4E83-8DA1-1F1EAAD8F0D0}"/>
              </c:ext>
            </c:extLst>
          </c:dPt>
          <c:dPt>
            <c:idx val="2"/>
            <c:invertIfNegative val="0"/>
            <c:bubble3D val="0"/>
            <c:extLst>
              <c:ext xmlns:c16="http://schemas.microsoft.com/office/drawing/2014/chart" uri="{C3380CC4-5D6E-409C-BE32-E72D297353CC}">
                <c16:uniqueId val="{00000002-08C2-4E83-8DA1-1F1EAAD8F0D0}"/>
              </c:ext>
            </c:extLst>
          </c:dPt>
          <c:dLbls>
            <c:dLbl>
              <c:idx val="14"/>
              <c:delete val="1"/>
              <c:extLst>
                <c:ext xmlns:c15="http://schemas.microsoft.com/office/drawing/2012/chart" uri="{CE6537A1-D6FC-4f65-9D91-7224C49458BB}"/>
                <c:ext xmlns:c16="http://schemas.microsoft.com/office/drawing/2014/chart" uri="{C3380CC4-5D6E-409C-BE32-E72D297353CC}">
                  <c16:uniqueId val="{00000003-08C2-4E83-8DA1-1F1EAAD8F0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'EURUSD_2023-Commandes IG-Blend'!$D$6:$D$20</c:f>
              <c:strCache>
                <c:ptCount val="15"/>
                <c:pt idx="0">
                  <c:v> TOTAL </c:v>
                </c:pt>
                <c:pt idx="1">
                  <c:v> Settled </c:v>
                </c:pt>
                <c:pt idx="2">
                  <c:v> OutStanding </c:v>
                </c:pt>
                <c:pt idx="3">
                  <c:v> Jan 2023 </c:v>
                </c:pt>
                <c:pt idx="4">
                  <c:v> Feb 2023 </c:v>
                </c:pt>
                <c:pt idx="5">
                  <c:v> Mar 2023 </c:v>
                </c:pt>
                <c:pt idx="6">
                  <c:v> Apr 2023 </c:v>
                </c:pt>
                <c:pt idx="7">
                  <c:v> May 2023 </c:v>
                </c:pt>
                <c:pt idx="8">
                  <c:v> Jun 2023 </c:v>
                </c:pt>
                <c:pt idx="9">
                  <c:v> Jul 2023 </c:v>
                </c:pt>
                <c:pt idx="10">
                  <c:v> Aug 2023 </c:v>
                </c:pt>
                <c:pt idx="11">
                  <c:v> Sep 2023 </c:v>
                </c:pt>
                <c:pt idx="12">
                  <c:v> Oct 2023 </c:v>
                </c:pt>
                <c:pt idx="13">
                  <c:v> Nov 2023 </c:v>
                </c:pt>
                <c:pt idx="14">
                  <c:v> Dec 2023 </c:v>
                </c:pt>
              </c:strCache>
            </c:strRef>
          </c:cat>
          <c:val>
            <c:numRef>
              <c:f>'EURUSD_2023-Commandes IG-Blend'!$L$6:$L$20</c:f>
              <c:numCache>
                <c:formatCode>_ * #\ ##0.00_ ;_ * \-#\ ##0.00_ ;_ * "-"??_ ;_ @_ </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4-08C2-4E83-8DA1-1F1EAAD8F0D0}"/>
            </c:ext>
          </c:extLst>
        </c:ser>
        <c:ser>
          <c:idx val="2"/>
          <c:order val="1"/>
          <c:tx>
            <c:strRef>
              <c:f>'EURUSD_2023-Commandes IG-Blend'!$M$5</c:f>
              <c:strCache>
                <c:ptCount val="1"/>
                <c:pt idx="0">
                  <c:v>Option Strategies</c:v>
                </c:pt>
              </c:strCache>
            </c:strRef>
          </c:tx>
          <c:spPr>
            <a:solidFill>
              <a:srgbClr val="FFA037"/>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5-08C2-4E83-8DA1-1F1EAAD8F0D0}"/>
              </c:ext>
            </c:extLst>
          </c:dPt>
          <c:dPt>
            <c:idx val="1"/>
            <c:invertIfNegative val="0"/>
            <c:bubble3D val="0"/>
            <c:extLst>
              <c:ext xmlns:c16="http://schemas.microsoft.com/office/drawing/2014/chart" uri="{C3380CC4-5D6E-409C-BE32-E72D297353CC}">
                <c16:uniqueId val="{00000006-08C2-4E83-8DA1-1F1EAAD8F0D0}"/>
              </c:ext>
            </c:extLst>
          </c:dPt>
          <c:dLbls>
            <c:dLbl>
              <c:idx val="14"/>
              <c:delete val="1"/>
              <c:extLst>
                <c:ext xmlns:c15="http://schemas.microsoft.com/office/drawing/2012/chart" uri="{CE6537A1-D6FC-4f65-9D91-7224C49458BB}"/>
                <c:ext xmlns:c16="http://schemas.microsoft.com/office/drawing/2014/chart" uri="{C3380CC4-5D6E-409C-BE32-E72D297353CC}">
                  <c16:uniqueId val="{00000007-08C2-4E83-8DA1-1F1EAAD8F0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'EURUSD_2023-Commandes IG-Blend'!$D$6:$D$20</c:f>
              <c:strCache>
                <c:ptCount val="15"/>
                <c:pt idx="0">
                  <c:v> TOTAL </c:v>
                </c:pt>
                <c:pt idx="1">
                  <c:v> Settled </c:v>
                </c:pt>
                <c:pt idx="2">
                  <c:v> OutStanding </c:v>
                </c:pt>
                <c:pt idx="3">
                  <c:v> Jan 2023 </c:v>
                </c:pt>
                <c:pt idx="4">
                  <c:v> Feb 2023 </c:v>
                </c:pt>
                <c:pt idx="5">
                  <c:v> Mar 2023 </c:v>
                </c:pt>
                <c:pt idx="6">
                  <c:v> Apr 2023 </c:v>
                </c:pt>
                <c:pt idx="7">
                  <c:v> May 2023 </c:v>
                </c:pt>
                <c:pt idx="8">
                  <c:v> Jun 2023 </c:v>
                </c:pt>
                <c:pt idx="9">
                  <c:v> Jul 2023 </c:v>
                </c:pt>
                <c:pt idx="10">
                  <c:v> Aug 2023 </c:v>
                </c:pt>
                <c:pt idx="11">
                  <c:v> Sep 2023 </c:v>
                </c:pt>
                <c:pt idx="12">
                  <c:v> Oct 2023 </c:v>
                </c:pt>
                <c:pt idx="13">
                  <c:v> Nov 2023 </c:v>
                </c:pt>
                <c:pt idx="14">
                  <c:v> Dec 2023 </c:v>
                </c:pt>
              </c:strCache>
            </c:strRef>
          </c:cat>
          <c:val>
            <c:numRef>
              <c:f>'EURUSD_2023-Commandes IG-Blend'!$M$6:$M$20</c:f>
              <c:numCache>
                <c:formatCode>_ * #\ ##0.00_ ;_ * \-#\ ##0.00_ ;_ * "-"??_ ;_ @_ </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8-08C2-4E83-8DA1-1F1EAAD8F0D0}"/>
            </c:ext>
          </c:extLst>
        </c:ser>
        <c:ser>
          <c:idx val="3"/>
          <c:order val="2"/>
          <c:tx>
            <c:strRef>
              <c:f>'EURUSD_2023-Commandes IG-Blend'!$N$5</c:f>
              <c:strCache>
                <c:ptCount val="1"/>
                <c:pt idx="0">
                  <c:v>Forward/Spot</c:v>
                </c:pt>
              </c:strCache>
            </c:strRef>
          </c:tx>
          <c:spPr>
            <a:solidFill>
              <a:srgbClr val="8064A2">
                <a:lumMod val="40000"/>
                <a:lumOff val="60000"/>
              </a:srgbClr>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9-08C2-4E83-8DA1-1F1EAAD8F0D0}"/>
              </c:ext>
            </c:extLst>
          </c:dPt>
          <c:dPt>
            <c:idx val="1"/>
            <c:invertIfNegative val="0"/>
            <c:bubble3D val="0"/>
            <c:extLst>
              <c:ext xmlns:c16="http://schemas.microsoft.com/office/drawing/2014/chart" uri="{C3380CC4-5D6E-409C-BE32-E72D297353CC}">
                <c16:uniqueId val="{0000000A-08C2-4E83-8DA1-1F1EAAD8F0D0}"/>
              </c:ext>
            </c:extLst>
          </c:dPt>
          <c:dLbls>
            <c:dLbl>
              <c:idx val="0"/>
              <c:layout>
                <c:manualLayout>
                  <c:x val="-2.7777456890225441E-17"/>
                  <c:y val="-0.13585264341957257"/>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8C2-4E83-8DA1-1F1EAAD8F0D0}"/>
                </c:ext>
              </c:extLst>
            </c:dLbl>
            <c:dLbl>
              <c:idx val="2"/>
              <c:layout>
                <c:manualLayout>
                  <c:x val="-5.5554913780450882E-17"/>
                  <c:y val="-0.13228149606299214"/>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8C2-4E83-8DA1-1F1EAAD8F0D0}"/>
                </c:ext>
              </c:extLst>
            </c:dLbl>
            <c:dLbl>
              <c:idx val="3"/>
              <c:layout>
                <c:manualLayout>
                  <c:x val="0"/>
                  <c:y val="-0.11865157480314961"/>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8C2-4E83-8DA1-1F1EAAD8F0D0}"/>
                </c:ext>
              </c:extLst>
            </c:dLbl>
            <c:dLbl>
              <c:idx val="4"/>
              <c:layout>
                <c:manualLayout>
                  <c:x val="-5.5554913780450882E-17"/>
                  <c:y val="-0.10996709786276709"/>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8C2-4E83-8DA1-1F1EAAD8F0D0}"/>
                </c:ext>
              </c:extLst>
            </c:dLbl>
            <c:dLbl>
              <c:idx val="5"/>
              <c:layout>
                <c:manualLayout>
                  <c:x val="-5.5554913780450882E-17"/>
                  <c:y val="-9.4883577052868387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8C2-4E83-8DA1-1F1EAAD8F0D0}"/>
                </c:ext>
              </c:extLst>
            </c:dLbl>
            <c:dLbl>
              <c:idx val="6"/>
              <c:layout>
                <c:manualLayout>
                  <c:x val="5.5554913780450882E-17"/>
                  <c:y val="-8.1510404949381332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8C2-4E83-8DA1-1F1EAAD8F0D0}"/>
                </c:ext>
              </c:extLst>
            </c:dLbl>
            <c:dLbl>
              <c:idx val="7"/>
              <c:layout>
                <c:manualLayout>
                  <c:x val="0"/>
                  <c:y val="-8.1618391451068556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8C2-4E83-8DA1-1F1EAAD8F0D0}"/>
                </c:ext>
              </c:extLst>
            </c:dLbl>
            <c:dLbl>
              <c:idx val="8"/>
              <c:layout>
                <c:manualLayout>
                  <c:x val="3.0303030303029193E-3"/>
                  <c:y val="-7.9878515185601795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08C2-4E83-8DA1-1F1EAAD8F0D0}"/>
                </c:ext>
              </c:extLst>
            </c:dLbl>
            <c:dLbl>
              <c:idx val="9"/>
              <c:layout>
                <c:manualLayout>
                  <c:x val="0"/>
                  <c:y val="-8.2212317210348704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08C2-4E83-8DA1-1F1EAAD8F0D0}"/>
                </c:ext>
              </c:extLst>
            </c:dLbl>
            <c:dLbl>
              <c:idx val="10"/>
              <c:layout>
                <c:manualLayout>
                  <c:x val="0"/>
                  <c:y val="-7.8068053993250841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8C2-4E83-8DA1-1F1EAAD8F0D0}"/>
                </c:ext>
              </c:extLst>
            </c:dLbl>
            <c:dLbl>
              <c:idx val="11"/>
              <c:layout>
                <c:manualLayout>
                  <c:x val="0"/>
                  <c:y val="-8.287317210348713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08C2-4E83-8DA1-1F1EAAD8F0D0}"/>
                </c:ext>
              </c:extLst>
            </c:dLbl>
            <c:dLbl>
              <c:idx val="12"/>
              <c:layout>
                <c:manualLayout>
                  <c:x val="0"/>
                  <c:y val="-8.0533464566929128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08C2-4E83-8DA1-1F1EAAD8F0D0}"/>
                </c:ext>
              </c:extLst>
            </c:dLbl>
            <c:dLbl>
              <c:idx val="13"/>
              <c:layout>
                <c:manualLayout>
                  <c:x val="-3.0303030303031413E-3"/>
                  <c:y val="-8.1057930258717659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08C2-4E83-8DA1-1F1EAAD8F0D0}"/>
                </c:ext>
              </c:extLst>
            </c:dLbl>
            <c:dLbl>
              <c:idx val="14"/>
              <c:layout>
                <c:manualLayout>
                  <c:x val="-6.0606060606061716E-3"/>
                  <c:y val="-8.7338301462317205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08C2-4E83-8DA1-1F1EAAD8F0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'EURUSD_2023-Commandes IG-Blend'!$D$6:$D$20</c:f>
              <c:strCache>
                <c:ptCount val="15"/>
                <c:pt idx="0">
                  <c:v> TOTAL </c:v>
                </c:pt>
                <c:pt idx="1">
                  <c:v> Settled </c:v>
                </c:pt>
                <c:pt idx="2">
                  <c:v> OutStanding </c:v>
                </c:pt>
                <c:pt idx="3">
                  <c:v> Jan 2023 </c:v>
                </c:pt>
                <c:pt idx="4">
                  <c:v> Feb 2023 </c:v>
                </c:pt>
                <c:pt idx="5">
                  <c:v> Mar 2023 </c:v>
                </c:pt>
                <c:pt idx="6">
                  <c:v> Apr 2023 </c:v>
                </c:pt>
                <c:pt idx="7">
                  <c:v> May 2023 </c:v>
                </c:pt>
                <c:pt idx="8">
                  <c:v> Jun 2023 </c:v>
                </c:pt>
                <c:pt idx="9">
                  <c:v> Jul 2023 </c:v>
                </c:pt>
                <c:pt idx="10">
                  <c:v> Aug 2023 </c:v>
                </c:pt>
                <c:pt idx="11">
                  <c:v> Sep 2023 </c:v>
                </c:pt>
                <c:pt idx="12">
                  <c:v> Oct 2023 </c:v>
                </c:pt>
                <c:pt idx="13">
                  <c:v> Nov 2023 </c:v>
                </c:pt>
                <c:pt idx="14">
                  <c:v> Dec 2023 </c:v>
                </c:pt>
              </c:strCache>
            </c:strRef>
          </c:cat>
          <c:val>
            <c:numRef>
              <c:f>'EURUSD_2023-Commandes IG-Blend'!$N$6:$N$20</c:f>
              <c:numCache>
                <c:formatCode>_ * #\ ##0.00_ ;_ * \-#\ ##0.00_ ;_ * "-"??_ ;_ @_ </c:formatCode>
                <c:ptCount val="15"/>
                <c:pt idx="0">
                  <c:v>-4308834</c:v>
                </c:pt>
                <c:pt idx="1">
                  <c:v>0</c:v>
                </c:pt>
                <c:pt idx="2">
                  <c:v>-4308834</c:v>
                </c:pt>
                <c:pt idx="3">
                  <c:v>-1077609</c:v>
                </c:pt>
                <c:pt idx="4">
                  <c:v>-718067</c:v>
                </c:pt>
                <c:pt idx="5">
                  <c:v>-438512</c:v>
                </c:pt>
                <c:pt idx="6">
                  <c:v>-190657</c:v>
                </c:pt>
                <c:pt idx="7">
                  <c:v>-192662</c:v>
                </c:pt>
                <c:pt idx="8">
                  <c:v>-292804</c:v>
                </c:pt>
                <c:pt idx="9">
                  <c:v>-203669</c:v>
                </c:pt>
                <c:pt idx="10">
                  <c:v>-259244</c:v>
                </c:pt>
                <c:pt idx="11">
                  <c:v>-215914</c:v>
                </c:pt>
                <c:pt idx="12">
                  <c:v>-238748</c:v>
                </c:pt>
                <c:pt idx="13">
                  <c:v>-248466</c:v>
                </c:pt>
                <c:pt idx="14">
                  <c:v>-232482</c:v>
                </c:pt>
              </c:numCache>
            </c:numRef>
          </c:val>
          <c:extLst>
            <c:ext xmlns:c16="http://schemas.microsoft.com/office/drawing/2014/chart" uri="{C3380CC4-5D6E-409C-BE32-E72D297353CC}">
              <c16:uniqueId val="{00000018-08C2-4E83-8DA1-1F1EAAD8F0D0}"/>
            </c:ext>
          </c:extLst>
        </c:ser>
        <c:dLbls>
          <c:showLegendKey val="0"/>
          <c:showVal val="0"/>
          <c:showCatName val="0"/>
          <c:showSerName val="0"/>
          <c:showPercent val="0"/>
          <c:showBubbleSize val="0"/>
        </c:dLbls>
        <c:gapWidth val="150"/>
        <c:overlap val="100"/>
        <c:axId val="405931264"/>
        <c:axId val="405938320"/>
      </c:barChart>
      <c:lineChart>
        <c:grouping val="standard"/>
        <c:varyColors val="0"/>
        <c:ser>
          <c:idx val="1"/>
          <c:order val="3"/>
          <c:tx>
            <c:strRef>
              <c:f>'EURUSD_2023-Commandes IG-Blend'!$K$5</c:f>
              <c:strCache>
                <c:ptCount val="1"/>
                <c:pt idx="0">
                  <c:v>Hedge Rate</c:v>
                </c:pt>
              </c:strCache>
            </c:strRef>
          </c:tx>
          <c:spPr>
            <a:ln w="25400">
              <a:noFill/>
              <a:prstDash val="solid"/>
            </a:ln>
          </c:spPr>
          <c:marker>
            <c:symbol val="circle"/>
            <c:size val="4"/>
            <c:spPr>
              <a:solidFill>
                <a:srgbClr val="FF0000"/>
              </a:solidFill>
              <a:ln>
                <a:solidFill>
                  <a:srgbClr val="FF0000"/>
                </a:solidFill>
                <a:prstDash val="solid"/>
              </a:ln>
            </c:spPr>
          </c:marker>
          <c:dLbls>
            <c:numFmt formatCode="#,##0.0000" sourceLinked="0"/>
            <c:spPr>
              <a:noFill/>
              <a:ln w="25400">
                <a:noFill/>
              </a:ln>
            </c:spPr>
            <c:txPr>
              <a:bodyPr rot="-2700000" vert="horz"/>
              <a:lstStyle/>
              <a:p>
                <a:pPr>
                  <a:defRPr sz="700" b="0" i="0" u="none" strike="noStrike" baseline="0">
                    <a:solidFill>
                      <a:srgbClr val="FF0000"/>
                    </a:solidFill>
                    <a:latin typeface="Calibri"/>
                    <a:ea typeface="Calibri"/>
                    <a:cs typeface="Calibri"/>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'EURUSD_2023-Commandes IG-Blend'!$D$6:$D$20</c:f>
              <c:strCache>
                <c:ptCount val="15"/>
                <c:pt idx="0">
                  <c:v> TOTAL </c:v>
                </c:pt>
                <c:pt idx="1">
                  <c:v> Settled </c:v>
                </c:pt>
                <c:pt idx="2">
                  <c:v> OutStanding </c:v>
                </c:pt>
                <c:pt idx="3">
                  <c:v> Jan 2023 </c:v>
                </c:pt>
                <c:pt idx="4">
                  <c:v> Feb 2023 </c:v>
                </c:pt>
                <c:pt idx="5">
                  <c:v> Mar 2023 </c:v>
                </c:pt>
                <c:pt idx="6">
                  <c:v> Apr 2023 </c:v>
                </c:pt>
                <c:pt idx="7">
                  <c:v> May 2023 </c:v>
                </c:pt>
                <c:pt idx="8">
                  <c:v> Jun 2023 </c:v>
                </c:pt>
                <c:pt idx="9">
                  <c:v> Jul 2023 </c:v>
                </c:pt>
                <c:pt idx="10">
                  <c:v> Aug 2023 </c:v>
                </c:pt>
                <c:pt idx="11">
                  <c:v> Sep 2023 </c:v>
                </c:pt>
                <c:pt idx="12">
                  <c:v> Oct 2023 </c:v>
                </c:pt>
                <c:pt idx="13">
                  <c:v> Nov 2023 </c:v>
                </c:pt>
                <c:pt idx="14">
                  <c:v> Dec 2023 </c:v>
                </c:pt>
              </c:strCache>
            </c:strRef>
          </c:cat>
          <c:val>
            <c:numRef>
              <c:f>'EURUSD_2023-Commandes IG-Blend'!$K$6:$K$20</c:f>
              <c:numCache>
                <c:formatCode>_ * #\ ##0.0000_ ;_ * \-#\ ##0.0000_ ;_ * "-"??_ ;_ @_ </c:formatCode>
                <c:ptCount val="15"/>
                <c:pt idx="0">
                  <c:v>0.99430684471719999</c:v>
                </c:pt>
                <c:pt idx="2">
                  <c:v>0.99430684471719999</c:v>
                </c:pt>
                <c:pt idx="3">
                  <c:v>0.98599999999999999</c:v>
                </c:pt>
                <c:pt idx="4">
                  <c:v>0.98829999999999996</c:v>
                </c:pt>
                <c:pt idx="5">
                  <c:v>0.99029999999999996</c:v>
                </c:pt>
                <c:pt idx="6">
                  <c:v>0.99280000000000002</c:v>
                </c:pt>
                <c:pt idx="7">
                  <c:v>0.995</c:v>
                </c:pt>
                <c:pt idx="8">
                  <c:v>0.99729999999999996</c:v>
                </c:pt>
                <c:pt idx="9">
                  <c:v>0.99950000000000006</c:v>
                </c:pt>
                <c:pt idx="10">
                  <c:v>1.0016</c:v>
                </c:pt>
                <c:pt idx="11">
                  <c:v>1.0038</c:v>
                </c:pt>
                <c:pt idx="12">
                  <c:v>1.0059</c:v>
                </c:pt>
                <c:pt idx="13">
                  <c:v>1.0076000000000001</c:v>
                </c:pt>
                <c:pt idx="14">
                  <c:v>1.0094000000000001</c:v>
                </c:pt>
              </c:numCache>
            </c:numRef>
          </c:val>
          <c:smooth val="0"/>
          <c:extLst>
            <c:ext xmlns:c16="http://schemas.microsoft.com/office/drawing/2014/chart" uri="{C3380CC4-5D6E-409C-BE32-E72D297353CC}">
              <c16:uniqueId val="{00000019-08C2-4E83-8DA1-1F1EAAD8F0D0}"/>
            </c:ext>
          </c:extLst>
        </c:ser>
        <c:dLbls>
          <c:showLegendKey val="0"/>
          <c:showVal val="0"/>
          <c:showCatName val="0"/>
          <c:showSerName val="0"/>
          <c:showPercent val="0"/>
          <c:showBubbleSize val="0"/>
        </c:dLbls>
        <c:marker val="1"/>
        <c:smooth val="0"/>
        <c:axId val="405937928"/>
        <c:axId val="405939496"/>
      </c:lineChart>
      <c:catAx>
        <c:axId val="405931264"/>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800" b="0" i="0" u="none" strike="noStrike" baseline="0">
                <a:solidFill>
                  <a:srgbClr val="000000"/>
                </a:solidFill>
                <a:latin typeface="Calibri"/>
                <a:ea typeface="Calibri"/>
                <a:cs typeface="Calibri"/>
              </a:defRPr>
            </a:pPr>
            <a:endParaRPr lang="fr-FR"/>
          </a:p>
        </c:txPr>
        <c:crossAx val="405938320"/>
        <c:crosses val="autoZero"/>
        <c:auto val="1"/>
        <c:lblAlgn val="ctr"/>
        <c:lblOffset val="100"/>
        <c:tickLblSkip val="1"/>
        <c:tickMarkSkip val="1"/>
        <c:noMultiLvlLbl val="0"/>
      </c:catAx>
      <c:valAx>
        <c:axId val="405938320"/>
        <c:scaling>
          <c:orientation val="minMax"/>
        </c:scaling>
        <c:delete val="0"/>
        <c:axPos val="l"/>
        <c:majorGridlines>
          <c:spPr>
            <a:ln w="3175">
              <a:solidFill>
                <a:srgbClr val="969696"/>
              </a:solidFill>
              <a:prstDash val="sysDash"/>
            </a:ln>
          </c:spPr>
        </c:majorGridlines>
        <c:numFmt formatCode="#,##0" sourceLinked="0"/>
        <c:majorTickMark val="out"/>
        <c:minorTickMark val="none"/>
        <c:tickLblPos val="nextTo"/>
        <c:spPr>
          <a:ln w="3175">
            <a:solidFill>
              <a:srgbClr val="666699"/>
            </a:solidFill>
            <a:prstDash val="solid"/>
          </a:ln>
        </c:spPr>
        <c:txPr>
          <a:bodyPr rot="0" vert="horz"/>
          <a:lstStyle/>
          <a:p>
            <a:pPr>
              <a:defRPr sz="800" b="0" i="0" u="none" strike="noStrike" baseline="0">
                <a:solidFill>
                  <a:srgbClr val="666699"/>
                </a:solidFill>
                <a:latin typeface="Calibri"/>
                <a:ea typeface="Calibri"/>
                <a:cs typeface="Calibri"/>
              </a:defRPr>
            </a:pPr>
            <a:endParaRPr lang="fr-FR"/>
          </a:p>
        </c:txPr>
        <c:crossAx val="405931264"/>
        <c:crosses val="autoZero"/>
        <c:crossBetween val="between"/>
      </c:valAx>
      <c:catAx>
        <c:axId val="405937928"/>
        <c:scaling>
          <c:orientation val="minMax"/>
        </c:scaling>
        <c:delete val="1"/>
        <c:axPos val="t"/>
        <c:numFmt formatCode="General" sourceLinked="1"/>
        <c:majorTickMark val="out"/>
        <c:minorTickMark val="none"/>
        <c:tickLblPos val="nextTo"/>
        <c:crossAx val="405939496"/>
        <c:crosses val="autoZero"/>
        <c:auto val="1"/>
        <c:lblAlgn val="ctr"/>
        <c:lblOffset val="100"/>
        <c:noMultiLvlLbl val="0"/>
      </c:catAx>
      <c:valAx>
        <c:axId val="405939496"/>
        <c:scaling>
          <c:orientation val="maxMin"/>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800" b="0" i="0" u="none" strike="noStrike" baseline="0">
                <a:solidFill>
                  <a:srgbClr val="FF0000"/>
                </a:solidFill>
                <a:latin typeface="Calibri"/>
                <a:ea typeface="Calibri"/>
                <a:cs typeface="Calibri"/>
              </a:defRPr>
            </a:pPr>
            <a:endParaRPr lang="fr-FR"/>
          </a:p>
        </c:txPr>
        <c:crossAx val="405937928"/>
        <c:crosses val="max"/>
        <c:crossBetween val="between"/>
      </c:valAx>
      <c:spPr>
        <a:solidFill>
          <a:srgbClr val="FFFFFF"/>
        </a:solidFill>
        <a:ln w="12700">
          <a:solidFill>
            <a:srgbClr val="808080"/>
          </a:solidFill>
          <a:prstDash val="solid"/>
        </a:ln>
      </c:spPr>
    </c:plotArea>
    <c:legend>
      <c:legendPos val="r"/>
      <c:layout>
        <c:manualLayout>
          <c:xMode val="edge"/>
          <c:yMode val="edge"/>
          <c:x val="6.6541787439613531E-2"/>
          <c:y val="0.9029652777777778"/>
          <c:w val="0.88853232323232323"/>
          <c:h val="8.8513333333333333E-2"/>
        </c:manualLayout>
      </c:layout>
      <c:overlay val="0"/>
      <c:spPr>
        <a:solidFill>
          <a:srgbClr val="FFFFFF"/>
        </a:solidFill>
        <a:ln w="3175">
          <a:solidFill>
            <a:srgbClr val="969696"/>
          </a:solidFill>
          <a:prstDash val="solid"/>
        </a:ln>
      </c:spPr>
      <c:txPr>
        <a:bodyPr/>
        <a:lstStyle/>
        <a:p>
          <a:pPr>
            <a:defRPr sz="8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009331467041"/>
          <c:y val="0.25812517361111109"/>
          <c:w val="0.78160701193094717"/>
          <c:h val="0.53955885416666671"/>
        </c:manualLayout>
      </c:layout>
      <c:barChart>
        <c:barDir val="col"/>
        <c:grouping val="stacked"/>
        <c:varyColors val="0"/>
        <c:ser>
          <c:idx val="0"/>
          <c:order val="0"/>
          <c:tx>
            <c:strRef>
              <c:f>'EURUSD_2024-Commandes IG-Blend'!$L$5</c:f>
              <c:strCache>
                <c:ptCount val="1"/>
                <c:pt idx="0">
                  <c:v>Purchased Options</c:v>
                </c:pt>
              </c:strCache>
            </c:strRef>
          </c:tx>
          <c:spPr>
            <a:solidFill>
              <a:srgbClr val="FEFEDE"/>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0-DAFE-4FB6-B0F9-479110ADC94B}"/>
              </c:ext>
            </c:extLst>
          </c:dPt>
          <c:dPt>
            <c:idx val="1"/>
            <c:invertIfNegative val="0"/>
            <c:bubble3D val="0"/>
            <c:extLst>
              <c:ext xmlns:c16="http://schemas.microsoft.com/office/drawing/2014/chart" uri="{C3380CC4-5D6E-409C-BE32-E72D297353CC}">
                <c16:uniqueId val="{00000001-DAFE-4FB6-B0F9-479110ADC94B}"/>
              </c:ext>
            </c:extLst>
          </c:dPt>
          <c:dPt>
            <c:idx val="2"/>
            <c:invertIfNegative val="0"/>
            <c:bubble3D val="0"/>
            <c:extLst>
              <c:ext xmlns:c16="http://schemas.microsoft.com/office/drawing/2014/chart" uri="{C3380CC4-5D6E-409C-BE32-E72D297353CC}">
                <c16:uniqueId val="{00000002-DAFE-4FB6-B0F9-479110ADC94B}"/>
              </c:ext>
            </c:extLst>
          </c:dPt>
          <c:dLbls>
            <c:dLbl>
              <c:idx val="6"/>
              <c:delete val="1"/>
              <c:extLst>
                <c:ext xmlns:c15="http://schemas.microsoft.com/office/drawing/2012/chart" uri="{CE6537A1-D6FC-4f65-9D91-7224C49458BB}"/>
                <c:ext xmlns:c16="http://schemas.microsoft.com/office/drawing/2014/chart" uri="{C3380CC4-5D6E-409C-BE32-E72D297353CC}">
                  <c16:uniqueId val="{00000003-DAFE-4FB6-B0F9-479110ADC9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'EURUSD_2024-Commandes IG-Blend'!$D$6:$D$12</c:f>
              <c:strCache>
                <c:ptCount val="7"/>
                <c:pt idx="0">
                  <c:v> TOTAL </c:v>
                </c:pt>
                <c:pt idx="1">
                  <c:v> Settled </c:v>
                </c:pt>
                <c:pt idx="2">
                  <c:v> OutStanding </c:v>
                </c:pt>
                <c:pt idx="3">
                  <c:v> Jan 2024 </c:v>
                </c:pt>
                <c:pt idx="4">
                  <c:v> Feb 2024 </c:v>
                </c:pt>
                <c:pt idx="5">
                  <c:v> Mar 2024 </c:v>
                </c:pt>
                <c:pt idx="6">
                  <c:v> Apr 2024 </c:v>
                </c:pt>
              </c:strCache>
            </c:strRef>
          </c:cat>
          <c:val>
            <c:numRef>
              <c:f>'EURUSD_2024-Commandes IG-Blend'!$L$6:$L$12</c:f>
              <c:numCache>
                <c:formatCode>_ * #\ ##0.00_ ;_ * \-#\ ##0.00_ ;_ * "-"??_ ;_ @_ </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4-DAFE-4FB6-B0F9-479110ADC94B}"/>
            </c:ext>
          </c:extLst>
        </c:ser>
        <c:ser>
          <c:idx val="2"/>
          <c:order val="1"/>
          <c:tx>
            <c:strRef>
              <c:f>'EURUSD_2024-Commandes IG-Blend'!$M$5</c:f>
              <c:strCache>
                <c:ptCount val="1"/>
                <c:pt idx="0">
                  <c:v>Option Strategies</c:v>
                </c:pt>
              </c:strCache>
            </c:strRef>
          </c:tx>
          <c:spPr>
            <a:solidFill>
              <a:srgbClr val="FFA037"/>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5-DAFE-4FB6-B0F9-479110ADC94B}"/>
              </c:ext>
            </c:extLst>
          </c:dPt>
          <c:dPt>
            <c:idx val="1"/>
            <c:invertIfNegative val="0"/>
            <c:bubble3D val="0"/>
            <c:extLst>
              <c:ext xmlns:c16="http://schemas.microsoft.com/office/drawing/2014/chart" uri="{C3380CC4-5D6E-409C-BE32-E72D297353CC}">
                <c16:uniqueId val="{00000006-DAFE-4FB6-B0F9-479110ADC94B}"/>
              </c:ext>
            </c:extLst>
          </c:dPt>
          <c:dLbls>
            <c:dLbl>
              <c:idx val="6"/>
              <c:delete val="1"/>
              <c:extLst>
                <c:ext xmlns:c15="http://schemas.microsoft.com/office/drawing/2012/chart" uri="{CE6537A1-D6FC-4f65-9D91-7224C49458BB}"/>
                <c:ext xmlns:c16="http://schemas.microsoft.com/office/drawing/2014/chart" uri="{C3380CC4-5D6E-409C-BE32-E72D297353CC}">
                  <c16:uniqueId val="{00000007-DAFE-4FB6-B0F9-479110ADC9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'EURUSD_2024-Commandes IG-Blend'!$D$6:$D$12</c:f>
              <c:strCache>
                <c:ptCount val="7"/>
                <c:pt idx="0">
                  <c:v> TOTAL </c:v>
                </c:pt>
                <c:pt idx="1">
                  <c:v> Settled </c:v>
                </c:pt>
                <c:pt idx="2">
                  <c:v> OutStanding </c:v>
                </c:pt>
                <c:pt idx="3">
                  <c:v> Jan 2024 </c:v>
                </c:pt>
                <c:pt idx="4">
                  <c:v> Feb 2024 </c:v>
                </c:pt>
                <c:pt idx="5">
                  <c:v> Mar 2024 </c:v>
                </c:pt>
                <c:pt idx="6">
                  <c:v> Apr 2024 </c:v>
                </c:pt>
              </c:strCache>
            </c:strRef>
          </c:cat>
          <c:val>
            <c:numRef>
              <c:f>'EURUSD_2024-Commandes IG-Blend'!$M$6:$M$12</c:f>
              <c:numCache>
                <c:formatCode>_ * #\ ##0.00_ ;_ * \-#\ ##0.00_ ;_ * "-"??_ ;_ @_ </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8-DAFE-4FB6-B0F9-479110ADC94B}"/>
            </c:ext>
          </c:extLst>
        </c:ser>
        <c:ser>
          <c:idx val="3"/>
          <c:order val="2"/>
          <c:tx>
            <c:strRef>
              <c:f>'EURUSD_2024-Commandes IG-Blend'!$N$5</c:f>
              <c:strCache>
                <c:ptCount val="1"/>
                <c:pt idx="0">
                  <c:v>Forward/Spot</c:v>
                </c:pt>
              </c:strCache>
            </c:strRef>
          </c:tx>
          <c:spPr>
            <a:solidFill>
              <a:srgbClr val="8064A2">
                <a:lumMod val="40000"/>
                <a:lumOff val="60000"/>
              </a:srgbClr>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9-DAFE-4FB6-B0F9-479110ADC94B}"/>
              </c:ext>
            </c:extLst>
          </c:dPt>
          <c:dPt>
            <c:idx val="1"/>
            <c:invertIfNegative val="0"/>
            <c:bubble3D val="0"/>
            <c:extLst>
              <c:ext xmlns:c16="http://schemas.microsoft.com/office/drawing/2014/chart" uri="{C3380CC4-5D6E-409C-BE32-E72D297353CC}">
                <c16:uniqueId val="{0000000A-DAFE-4FB6-B0F9-479110ADC94B}"/>
              </c:ext>
            </c:extLst>
          </c:dPt>
          <c:dLbls>
            <c:dLbl>
              <c:idx val="0"/>
              <c:layout>
                <c:manualLayout>
                  <c:x val="0"/>
                  <c:y val="-0.14912457817772778"/>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AFE-4FB6-B0F9-479110ADC94B}"/>
                </c:ext>
              </c:extLst>
            </c:dLbl>
            <c:dLbl>
              <c:idx val="2"/>
              <c:layout>
                <c:manualLayout>
                  <c:x val="0"/>
                  <c:y val="-0.15626743532058479"/>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AFE-4FB6-B0F9-479110ADC94B}"/>
                </c:ext>
              </c:extLst>
            </c:dLbl>
            <c:dLbl>
              <c:idx val="3"/>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AFE-4FB6-B0F9-479110ADC94B}"/>
                </c:ext>
              </c:extLst>
            </c:dLbl>
            <c:dLbl>
              <c:idx val="4"/>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AFE-4FB6-B0F9-479110ADC94B}"/>
                </c:ext>
              </c:extLst>
            </c:dLbl>
            <c:dLbl>
              <c:idx val="5"/>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AFE-4FB6-B0F9-479110ADC94B}"/>
                </c:ext>
              </c:extLst>
            </c:dLbl>
            <c:dLbl>
              <c:idx val="6"/>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AFE-4FB6-B0F9-479110ADC9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'EURUSD_2024-Commandes IG-Blend'!$D$6:$D$12</c:f>
              <c:strCache>
                <c:ptCount val="7"/>
                <c:pt idx="0">
                  <c:v> TOTAL </c:v>
                </c:pt>
                <c:pt idx="1">
                  <c:v> Settled </c:v>
                </c:pt>
                <c:pt idx="2">
                  <c:v> OutStanding </c:v>
                </c:pt>
                <c:pt idx="3">
                  <c:v> Jan 2024 </c:v>
                </c:pt>
                <c:pt idx="4">
                  <c:v> Feb 2024 </c:v>
                </c:pt>
                <c:pt idx="5">
                  <c:v> Mar 2024 </c:v>
                </c:pt>
                <c:pt idx="6">
                  <c:v> Apr 2024 </c:v>
                </c:pt>
              </c:strCache>
            </c:strRef>
          </c:cat>
          <c:val>
            <c:numRef>
              <c:f>'EURUSD_2024-Commandes IG-Blend'!$N$6:$N$12</c:f>
              <c:numCache>
                <c:formatCode>_ * #\ ##0.00_ ;_ * \-#\ ##0.00_ ;_ * "-"??_ ;_ @_ </c:formatCode>
                <c:ptCount val="7"/>
                <c:pt idx="0">
                  <c:v>-696997</c:v>
                </c:pt>
                <c:pt idx="1">
                  <c:v>0</c:v>
                </c:pt>
                <c:pt idx="2">
                  <c:v>-696997</c:v>
                </c:pt>
                <c:pt idx="3">
                  <c:v>-229171</c:v>
                </c:pt>
                <c:pt idx="4">
                  <c:v>-155942</c:v>
                </c:pt>
                <c:pt idx="5">
                  <c:v>-155942</c:v>
                </c:pt>
                <c:pt idx="6">
                  <c:v>-155942</c:v>
                </c:pt>
              </c:numCache>
            </c:numRef>
          </c:val>
          <c:extLst>
            <c:ext xmlns:c16="http://schemas.microsoft.com/office/drawing/2014/chart" uri="{C3380CC4-5D6E-409C-BE32-E72D297353CC}">
              <c16:uniqueId val="{00000010-DAFE-4FB6-B0F9-479110ADC94B}"/>
            </c:ext>
          </c:extLst>
        </c:ser>
        <c:dLbls>
          <c:showLegendKey val="0"/>
          <c:showVal val="0"/>
          <c:showCatName val="0"/>
          <c:showSerName val="0"/>
          <c:showPercent val="0"/>
          <c:showBubbleSize val="0"/>
        </c:dLbls>
        <c:gapWidth val="150"/>
        <c:overlap val="100"/>
        <c:axId val="405931264"/>
        <c:axId val="405938320"/>
      </c:barChart>
      <c:lineChart>
        <c:grouping val="standard"/>
        <c:varyColors val="0"/>
        <c:ser>
          <c:idx val="1"/>
          <c:order val="3"/>
          <c:tx>
            <c:strRef>
              <c:f>'EURUSD_2024-Commandes IG-Blend'!$K$5</c:f>
              <c:strCache>
                <c:ptCount val="1"/>
                <c:pt idx="0">
                  <c:v>Hedge Rate</c:v>
                </c:pt>
              </c:strCache>
            </c:strRef>
          </c:tx>
          <c:spPr>
            <a:ln w="25400">
              <a:noFill/>
              <a:prstDash val="solid"/>
            </a:ln>
          </c:spPr>
          <c:marker>
            <c:symbol val="circle"/>
            <c:size val="4"/>
            <c:spPr>
              <a:solidFill>
                <a:srgbClr val="FF0000"/>
              </a:solidFill>
              <a:ln>
                <a:solidFill>
                  <a:srgbClr val="FF0000"/>
                </a:solidFill>
                <a:prstDash val="solid"/>
              </a:ln>
            </c:spPr>
          </c:marker>
          <c:dLbls>
            <c:numFmt formatCode="#,##0.0000" sourceLinked="0"/>
            <c:spPr>
              <a:noFill/>
              <a:ln w="25400">
                <a:noFill/>
              </a:ln>
            </c:spPr>
            <c:txPr>
              <a:bodyPr rot="-2700000" vert="horz"/>
              <a:lstStyle/>
              <a:p>
                <a:pPr>
                  <a:defRPr sz="700" b="0" i="0" u="none" strike="noStrike" baseline="0">
                    <a:solidFill>
                      <a:srgbClr val="FF0000"/>
                    </a:solidFill>
                    <a:latin typeface="Calibri"/>
                    <a:ea typeface="Calibri"/>
                    <a:cs typeface="Calibri"/>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'EURUSD_2024-Commandes IG-Blend'!$D$6:$D$12</c:f>
              <c:strCache>
                <c:ptCount val="7"/>
                <c:pt idx="0">
                  <c:v> TOTAL </c:v>
                </c:pt>
                <c:pt idx="1">
                  <c:v> Settled </c:v>
                </c:pt>
                <c:pt idx="2">
                  <c:v> OutStanding </c:v>
                </c:pt>
                <c:pt idx="3">
                  <c:v> Jan 2024 </c:v>
                </c:pt>
                <c:pt idx="4">
                  <c:v> Feb 2024 </c:v>
                </c:pt>
                <c:pt idx="5">
                  <c:v> Mar 2024 </c:v>
                </c:pt>
                <c:pt idx="6">
                  <c:v> Apr 2024 </c:v>
                </c:pt>
              </c:strCache>
            </c:strRef>
          </c:cat>
          <c:val>
            <c:numRef>
              <c:f>'EURUSD_2024-Commandes IG-Blend'!$K$6:$K$12</c:f>
              <c:numCache>
                <c:formatCode>_ * #\ ##0.0000_ ;_ * \-#\ ##0.0000_ ;_ * "-"??_ ;_ @_ </c:formatCode>
                <c:ptCount val="7"/>
                <c:pt idx="0">
                  <c:v>1.0143445574175001</c:v>
                </c:pt>
                <c:pt idx="2">
                  <c:v>1.0143445574175001</c:v>
                </c:pt>
                <c:pt idx="3">
                  <c:v>1.0122</c:v>
                </c:pt>
                <c:pt idx="4">
                  <c:v>1.0139</c:v>
                </c:pt>
                <c:pt idx="5">
                  <c:v>1.0153000000000001</c:v>
                </c:pt>
                <c:pt idx="6">
                  <c:v>1.0169999999999999</c:v>
                </c:pt>
              </c:numCache>
            </c:numRef>
          </c:val>
          <c:smooth val="0"/>
          <c:extLst>
            <c:ext xmlns:c16="http://schemas.microsoft.com/office/drawing/2014/chart" uri="{C3380CC4-5D6E-409C-BE32-E72D297353CC}">
              <c16:uniqueId val="{00000011-DAFE-4FB6-B0F9-479110ADC94B}"/>
            </c:ext>
          </c:extLst>
        </c:ser>
        <c:dLbls>
          <c:showLegendKey val="0"/>
          <c:showVal val="0"/>
          <c:showCatName val="0"/>
          <c:showSerName val="0"/>
          <c:showPercent val="0"/>
          <c:showBubbleSize val="0"/>
        </c:dLbls>
        <c:marker val="1"/>
        <c:smooth val="0"/>
        <c:axId val="405937928"/>
        <c:axId val="405939496"/>
      </c:lineChart>
      <c:catAx>
        <c:axId val="405931264"/>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800" b="0" i="0" u="none" strike="noStrike" baseline="0">
                <a:solidFill>
                  <a:srgbClr val="000000"/>
                </a:solidFill>
                <a:latin typeface="Calibri"/>
                <a:ea typeface="Calibri"/>
                <a:cs typeface="Calibri"/>
              </a:defRPr>
            </a:pPr>
            <a:endParaRPr lang="fr-FR"/>
          </a:p>
        </c:txPr>
        <c:crossAx val="405938320"/>
        <c:crosses val="autoZero"/>
        <c:auto val="1"/>
        <c:lblAlgn val="ctr"/>
        <c:lblOffset val="100"/>
        <c:tickLblSkip val="1"/>
        <c:tickMarkSkip val="1"/>
        <c:noMultiLvlLbl val="0"/>
      </c:catAx>
      <c:valAx>
        <c:axId val="405938320"/>
        <c:scaling>
          <c:orientation val="minMax"/>
        </c:scaling>
        <c:delete val="0"/>
        <c:axPos val="l"/>
        <c:majorGridlines>
          <c:spPr>
            <a:ln w="3175">
              <a:solidFill>
                <a:srgbClr val="969696"/>
              </a:solidFill>
              <a:prstDash val="sysDash"/>
            </a:ln>
          </c:spPr>
        </c:majorGridlines>
        <c:numFmt formatCode="#,##0" sourceLinked="0"/>
        <c:majorTickMark val="out"/>
        <c:minorTickMark val="none"/>
        <c:tickLblPos val="nextTo"/>
        <c:spPr>
          <a:ln w="3175">
            <a:solidFill>
              <a:srgbClr val="666699"/>
            </a:solidFill>
            <a:prstDash val="solid"/>
          </a:ln>
        </c:spPr>
        <c:txPr>
          <a:bodyPr rot="0" vert="horz"/>
          <a:lstStyle/>
          <a:p>
            <a:pPr>
              <a:defRPr sz="800" b="0" i="0" u="none" strike="noStrike" baseline="0">
                <a:solidFill>
                  <a:srgbClr val="666699"/>
                </a:solidFill>
                <a:latin typeface="Calibri"/>
                <a:ea typeface="Calibri"/>
                <a:cs typeface="Calibri"/>
              </a:defRPr>
            </a:pPr>
            <a:endParaRPr lang="fr-FR"/>
          </a:p>
        </c:txPr>
        <c:crossAx val="405931264"/>
        <c:crosses val="autoZero"/>
        <c:crossBetween val="between"/>
      </c:valAx>
      <c:catAx>
        <c:axId val="405937928"/>
        <c:scaling>
          <c:orientation val="minMax"/>
        </c:scaling>
        <c:delete val="1"/>
        <c:axPos val="t"/>
        <c:numFmt formatCode="General" sourceLinked="1"/>
        <c:majorTickMark val="out"/>
        <c:minorTickMark val="none"/>
        <c:tickLblPos val="nextTo"/>
        <c:crossAx val="405939496"/>
        <c:crosses val="autoZero"/>
        <c:auto val="1"/>
        <c:lblAlgn val="ctr"/>
        <c:lblOffset val="100"/>
        <c:noMultiLvlLbl val="0"/>
      </c:catAx>
      <c:valAx>
        <c:axId val="405939496"/>
        <c:scaling>
          <c:orientation val="maxMin"/>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800" b="0" i="0" u="none" strike="noStrike" baseline="0">
                <a:solidFill>
                  <a:srgbClr val="FF0000"/>
                </a:solidFill>
                <a:latin typeface="Calibri"/>
                <a:ea typeface="Calibri"/>
                <a:cs typeface="Calibri"/>
              </a:defRPr>
            </a:pPr>
            <a:endParaRPr lang="fr-FR"/>
          </a:p>
        </c:txPr>
        <c:crossAx val="405937928"/>
        <c:crosses val="max"/>
        <c:crossBetween val="between"/>
      </c:valAx>
      <c:spPr>
        <a:solidFill>
          <a:srgbClr val="FFFFFF"/>
        </a:solidFill>
        <a:ln w="12700">
          <a:solidFill>
            <a:srgbClr val="808080"/>
          </a:solidFill>
          <a:prstDash val="solid"/>
        </a:ln>
      </c:spPr>
    </c:plotArea>
    <c:legend>
      <c:legendPos val="r"/>
      <c:layout>
        <c:manualLayout>
          <c:xMode val="edge"/>
          <c:yMode val="edge"/>
          <c:x val="6.6541787439613531E-2"/>
          <c:y val="0.9029652777777778"/>
          <c:w val="0.88853232323232323"/>
          <c:h val="8.8513333333333333E-2"/>
        </c:manualLayout>
      </c:layout>
      <c:overlay val="0"/>
      <c:spPr>
        <a:solidFill>
          <a:srgbClr val="FFFFFF"/>
        </a:solidFill>
        <a:ln w="3175">
          <a:solidFill>
            <a:srgbClr val="969696"/>
          </a:solidFill>
          <a:prstDash val="solid"/>
        </a:ln>
      </c:spPr>
      <c:txPr>
        <a:bodyPr/>
        <a:lstStyle/>
        <a:p>
          <a:pPr>
            <a:defRPr sz="8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0.28828</cdr:x>
      <cdr:y>0.02888</cdr:y>
    </cdr:from>
    <cdr:to>
      <cdr:x>0.81676</cdr:x>
      <cdr:y>0.14221</cdr:y>
    </cdr:to>
    <cdr:sp macro="" textlink="">
      <cdr:nvSpPr>
        <cdr:cNvPr id="2" name="ZoneTexte 1"/>
        <cdr:cNvSpPr txBox="1"/>
      </cdr:nvSpPr>
      <cdr:spPr>
        <a:xfrm xmlns:a="http://schemas.openxmlformats.org/drawingml/2006/main">
          <a:off x="2105025" y="123825"/>
          <a:ext cx="407670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0.24571</cdr:x>
      <cdr:y>0.03307</cdr:y>
    </cdr:from>
    <cdr:to>
      <cdr:x>0.76141</cdr:x>
      <cdr:y>0.09557</cdr:y>
    </cdr:to>
    <cdr:sp macro="" textlink="">
      <cdr:nvSpPr>
        <cdr:cNvPr id="7" name="TitleAllocation"/>
        <cdr:cNvSpPr/>
      </cdr:nvSpPr>
      <cdr:spPr>
        <a:xfrm xmlns:a="http://schemas.openxmlformats.org/drawingml/2006/main">
          <a:off x="1474546" y="190457"/>
          <a:ext cx="3094818" cy="360000"/>
        </a:xfrm>
        <a:prstGeom xmlns:a="http://schemas.openxmlformats.org/drawingml/2006/main" prst="rect">
          <a:avLst/>
        </a:prstGeom>
        <a:solidFill xmlns:a="http://schemas.openxmlformats.org/drawingml/2006/main">
          <a:schemeClr val="bg1"/>
        </a:solidFill>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900" b="1">
              <a:solidFill>
                <a:sysClr val="windowText" lastClr="000000"/>
              </a:solidFill>
              <a:latin typeface="+mn-lt"/>
            </a:rPr>
            <a:t>2023-Commandes IG</a:t>
          </a:r>
        </a:p>
      </cdr:txBody>
    </cdr:sp>
  </cdr:relSizeAnchor>
  <cdr:relSizeAnchor xmlns:cdr="http://schemas.openxmlformats.org/drawingml/2006/chartDrawing">
    <cdr:from>
      <cdr:x>0.83062</cdr:x>
      <cdr:y>0.03414</cdr:y>
    </cdr:from>
    <cdr:to>
      <cdr:x>0.98875</cdr:x>
      <cdr:y>0.09664</cdr:y>
    </cdr:to>
    <cdr:sp macro="" textlink="">
      <cdr:nvSpPr>
        <cdr:cNvPr id="8" name="CurrentCross"/>
        <cdr:cNvSpPr/>
      </cdr:nvSpPr>
      <cdr:spPr>
        <a:xfrm xmlns:a="http://schemas.openxmlformats.org/drawingml/2006/main">
          <a:off x="4984700" y="196620"/>
          <a:ext cx="948970"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EURUSD</a:t>
          </a:r>
        </a:p>
      </cdr:txBody>
    </cdr:sp>
  </cdr:relSizeAnchor>
  <cdr:relSizeAnchor xmlns:cdr="http://schemas.openxmlformats.org/drawingml/2006/chartDrawing">
    <cdr:from>
      <cdr:x>0.02489</cdr:x>
      <cdr:y>0.03459</cdr:y>
    </cdr:from>
    <cdr:to>
      <cdr:x>0.12793</cdr:x>
      <cdr:y>0.09709</cdr:y>
    </cdr:to>
    <cdr:sp macro="" textlink="">
      <cdr:nvSpPr>
        <cdr:cNvPr id="9" name="ForeignCurrency"/>
        <cdr:cNvSpPr/>
      </cdr:nvSpPr>
      <cdr:spPr>
        <a:xfrm xmlns:a="http://schemas.openxmlformats.org/drawingml/2006/main">
          <a:off x="149396" y="199249"/>
          <a:ext cx="618364"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USD</a:t>
          </a:r>
        </a:p>
      </cdr:txBody>
    </cdr:sp>
  </cdr:relSizeAnchor>
</c:userShapes>
</file>

<file path=ppt/drawings/drawing2.xml><?xml version="1.0" encoding="utf-8"?>
<c:userShapes xmlns:c="http://schemas.openxmlformats.org/drawingml/2006/chart">
  <cdr:relSizeAnchor xmlns:cdr="http://schemas.openxmlformats.org/drawingml/2006/chartDrawing">
    <cdr:from>
      <cdr:x>0.28828</cdr:x>
      <cdr:y>0.02888</cdr:y>
    </cdr:from>
    <cdr:to>
      <cdr:x>0.81676</cdr:x>
      <cdr:y>0.14221</cdr:y>
    </cdr:to>
    <cdr:sp macro="" textlink="">
      <cdr:nvSpPr>
        <cdr:cNvPr id="2" name="ZoneTexte 1"/>
        <cdr:cNvSpPr txBox="1"/>
      </cdr:nvSpPr>
      <cdr:spPr>
        <a:xfrm xmlns:a="http://schemas.openxmlformats.org/drawingml/2006/main">
          <a:off x="2105025" y="123825"/>
          <a:ext cx="407670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0.24571</cdr:x>
      <cdr:y>0.03307</cdr:y>
    </cdr:from>
    <cdr:to>
      <cdr:x>0.76141</cdr:x>
      <cdr:y>0.09557</cdr:y>
    </cdr:to>
    <cdr:sp macro="" textlink="">
      <cdr:nvSpPr>
        <cdr:cNvPr id="7" name="TitleAllocation"/>
        <cdr:cNvSpPr/>
      </cdr:nvSpPr>
      <cdr:spPr>
        <a:xfrm xmlns:a="http://schemas.openxmlformats.org/drawingml/2006/main">
          <a:off x="1474546" y="190457"/>
          <a:ext cx="3094818" cy="360000"/>
        </a:xfrm>
        <a:prstGeom xmlns:a="http://schemas.openxmlformats.org/drawingml/2006/main" prst="rect">
          <a:avLst/>
        </a:prstGeom>
        <a:solidFill xmlns:a="http://schemas.openxmlformats.org/drawingml/2006/main">
          <a:schemeClr val="bg1"/>
        </a:solidFill>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900" b="1">
              <a:solidFill>
                <a:sysClr val="windowText" lastClr="000000"/>
              </a:solidFill>
              <a:latin typeface="+mn-lt"/>
            </a:rPr>
            <a:t>2024-Commandes IG</a:t>
          </a:r>
        </a:p>
      </cdr:txBody>
    </cdr:sp>
  </cdr:relSizeAnchor>
  <cdr:relSizeAnchor xmlns:cdr="http://schemas.openxmlformats.org/drawingml/2006/chartDrawing">
    <cdr:from>
      <cdr:x>0.83062</cdr:x>
      <cdr:y>0.03414</cdr:y>
    </cdr:from>
    <cdr:to>
      <cdr:x>0.98875</cdr:x>
      <cdr:y>0.09664</cdr:y>
    </cdr:to>
    <cdr:sp macro="" textlink="">
      <cdr:nvSpPr>
        <cdr:cNvPr id="8" name="CurrentCross"/>
        <cdr:cNvSpPr/>
      </cdr:nvSpPr>
      <cdr:spPr>
        <a:xfrm xmlns:a="http://schemas.openxmlformats.org/drawingml/2006/main">
          <a:off x="4984700" y="196620"/>
          <a:ext cx="948970"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EURUSD</a:t>
          </a:r>
        </a:p>
      </cdr:txBody>
    </cdr:sp>
  </cdr:relSizeAnchor>
  <cdr:relSizeAnchor xmlns:cdr="http://schemas.openxmlformats.org/drawingml/2006/chartDrawing">
    <cdr:from>
      <cdr:x>0.02489</cdr:x>
      <cdr:y>0.03459</cdr:y>
    </cdr:from>
    <cdr:to>
      <cdr:x>0.12793</cdr:x>
      <cdr:y>0.09709</cdr:y>
    </cdr:to>
    <cdr:sp macro="" textlink="">
      <cdr:nvSpPr>
        <cdr:cNvPr id="9" name="ForeignCurrency"/>
        <cdr:cNvSpPr/>
      </cdr:nvSpPr>
      <cdr:spPr>
        <a:xfrm xmlns:a="http://schemas.openxmlformats.org/drawingml/2006/main">
          <a:off x="149396" y="199249"/>
          <a:ext cx="618364"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USD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19/12/2022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12/19/2022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12/19/2022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12/19/2022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12/19/2022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12/19/2022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12/19/2022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12/19/2022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12/19/2022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12/19/2022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12/19/2022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12/19/2022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12/19/2022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12/19/2022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12/19/2022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12/19/2022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25B28DD8-47CA-E7B1-8091-B94392D3F35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517B90A8-5725-1B03-B84E-66E92D652F7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19824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080E6F35-F94D-0787-1D5E-B1E145EDB80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E2F19DB-37AE-358C-8408-6D1975CDED7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43733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8EB07CB0-D94F-3AE1-2E07-0F19199449D3}"/>
              </a:ext>
            </a:extLst>
          </p:cNvPr>
          <p:cNvPicPr>
            <a:picLocks noChangeAspect="1"/>
          </p:cNvPicPr>
          <p:nvPr/>
        </p:nvPicPr>
        <p:blipFill>
          <a:blip r:embed="rId2"/>
          <a:stretch>
            <a:fillRect/>
          </a:stretch>
        </p:blipFill>
        <p:spPr>
          <a:xfrm>
            <a:off x="236220" y="2349500"/>
            <a:ext cx="4204716" cy="3569208"/>
          </a:xfrm>
          <a:prstGeom prst="rect">
            <a:avLst/>
          </a:prstGeom>
        </p:spPr>
      </p:pic>
      <p:graphicFrame>
        <p:nvGraphicFramePr>
          <p:cNvPr id="6" name="BlendGraphe">
            <a:extLst>
              <a:ext uri="{FF2B5EF4-FFF2-40B4-BE49-F238E27FC236}">
                <a16:creationId xmlns:a16="http://schemas.microsoft.com/office/drawing/2014/main" id="{4D721FFA-7E33-23FC-4E37-FFD92C825085}"/>
              </a:ext>
            </a:extLst>
          </p:cNvPr>
          <p:cNvGraphicFramePr>
            <a:graphicFrameLocks/>
          </p:cNvGraphicFramePr>
          <p:nvPr>
            <p:extLst>
              <p:ext uri="{D42A27DB-BD31-4B8C-83A1-F6EECF244321}">
                <p14:modId xmlns:p14="http://schemas.microsoft.com/office/powerpoint/2010/main" val="1205188183"/>
              </p:ext>
            </p:extLst>
          </p:nvPr>
        </p:nvGraphicFramePr>
        <p:xfrm>
          <a:off x="4756658" y="2349500"/>
          <a:ext cx="4191000" cy="355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41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EFB48714-877D-EA63-7121-687A05DFFB0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8669038-1341-4F35-FFA7-CC0AAC822EA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0548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7B65EABB-D56F-D20B-7CE3-50B00FAADD24}"/>
              </a:ext>
            </a:extLst>
          </p:cNvPr>
          <p:cNvPicPr>
            <a:picLocks noChangeAspect="1"/>
          </p:cNvPicPr>
          <p:nvPr/>
        </p:nvPicPr>
        <p:blipFill>
          <a:blip r:embed="rId2"/>
          <a:stretch>
            <a:fillRect/>
          </a:stretch>
        </p:blipFill>
        <p:spPr>
          <a:xfrm>
            <a:off x="236220" y="2349500"/>
            <a:ext cx="4204716" cy="3569208"/>
          </a:xfrm>
          <a:prstGeom prst="rect">
            <a:avLst/>
          </a:prstGeom>
        </p:spPr>
      </p:pic>
      <p:graphicFrame>
        <p:nvGraphicFramePr>
          <p:cNvPr id="6" name="BlendGraphe">
            <a:extLst>
              <a:ext uri="{FF2B5EF4-FFF2-40B4-BE49-F238E27FC236}">
                <a16:creationId xmlns:a16="http://schemas.microsoft.com/office/drawing/2014/main" id="{5A493F61-5224-39AD-7AA5-1FFB78689B49}"/>
              </a:ext>
            </a:extLst>
          </p:cNvPr>
          <p:cNvGraphicFramePr>
            <a:graphicFrameLocks/>
          </p:cNvGraphicFramePr>
          <p:nvPr>
            <p:extLst>
              <p:ext uri="{D42A27DB-BD31-4B8C-83A1-F6EECF244321}">
                <p14:modId xmlns:p14="http://schemas.microsoft.com/office/powerpoint/2010/main" val="1018643155"/>
              </p:ext>
            </p:extLst>
          </p:nvPr>
        </p:nvGraphicFramePr>
        <p:xfrm>
          <a:off x="4756658" y="2349500"/>
          <a:ext cx="4191000" cy="355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92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50711F0-2E2F-722C-F1A1-A06D1AC2FAD8}"/>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084A457-B581-14A9-A9CF-C218106EBFE4}"/>
              </a:ext>
            </a:extLst>
          </p:cNvPr>
          <p:cNvPicPr>
            <a:picLocks noChangeAspect="1"/>
          </p:cNvPicPr>
          <p:nvPr/>
        </p:nvPicPr>
        <p:blipFill>
          <a:blip r:embed="rId2"/>
          <a:stretch>
            <a:fillRect/>
          </a:stretch>
        </p:blipFill>
        <p:spPr>
          <a:xfrm>
            <a:off x="127000" y="1524000"/>
            <a:ext cx="8890000" cy="266984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4D451BBF-35E5-CB2E-54CE-ACF538DAB836}"/>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390402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54734552-2ECB-EB1B-388B-A06A06061E8D}"/>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119347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8147014B-8907-92BA-5CAC-756CCBBA17C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2F2D8D8-6E44-6405-098A-129ED57083A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0548447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5681</TotalTime>
  <Words>695</Words>
  <Application>Microsoft Office PowerPoint</Application>
  <PresentationFormat>Affichage à l'écran (4:3)</PresentationFormat>
  <Paragraphs>93</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BILLY TRAN</cp:lastModifiedBy>
  <cp:revision>701</cp:revision>
  <cp:lastPrinted>2012-02-01T10:00:25Z</cp:lastPrinted>
  <dcterms:created xsi:type="dcterms:W3CDTF">2010-04-23T15:09:35Z</dcterms:created>
  <dcterms:modified xsi:type="dcterms:W3CDTF">2022-12-19T14:24:03Z</dcterms:modified>
</cp:coreProperties>
</file>