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CROUZET\2023-09-29%20-%20CROUZET%20Global%20Hedge%20Position%20F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5.9405940594059403E-2"/>
          <c:y val="0.15285347222222223"/>
          <c:w val="0.94059405940599428"/>
          <c:h val="0.65616819444444441"/>
        </c:manualLayout>
      </c:layout>
      <c:barChart>
        <c:barDir val="col"/>
        <c:grouping val="clustered"/>
        <c:varyColors val="0"/>
        <c:ser>
          <c:idx val="2"/>
          <c:order val="0"/>
          <c:tx>
            <c:strRef>
              <c:f>EURUSD_SynthesisMIN!$E$5</c:f>
              <c:strCache>
                <c:ptCount val="1"/>
                <c:pt idx="0">
                  <c:v>Exposure</c:v>
                </c:pt>
              </c:strCache>
            </c:strRef>
          </c:tx>
          <c:spPr>
            <a:noFill/>
            <a:ln w="25400">
              <a:solidFill>
                <a:srgbClr val="000080"/>
              </a:solidFill>
              <a:prstDash val="solid"/>
            </a:ln>
          </c:spPr>
          <c:invertIfNegative val="0"/>
          <c:dLbls>
            <c:dLbl>
              <c:idx val="0"/>
              <c:layout>
                <c:manualLayout>
                  <c:x val="1.55172413793103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95-44FC-AF24-C70457FC239F}"/>
                </c:ext>
              </c:extLst>
            </c:dLbl>
            <c:dLbl>
              <c:idx val="1"/>
              <c:layout>
                <c:manualLayout>
                  <c:x val="1.0344827586206896E-2"/>
                  <c:y val="9.282593188632299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95-44FC-AF24-C70457FC239F}"/>
                </c:ext>
              </c:extLst>
            </c:dLbl>
            <c:dLbl>
              <c:idx val="3"/>
              <c:layout>
                <c:manualLayout>
                  <c:x val="1.5517241379310345E-2"/>
                  <c:y val="5.0634904814113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95-44FC-AF24-C70457FC239F}"/>
                </c:ext>
              </c:extLst>
            </c:dLbl>
            <c:dLbl>
              <c:idx val="4"/>
              <c:layout>
                <c:manualLayout>
                  <c:x val="1.5517241379310345E-2"/>
                  <c:y val="-4.641296594316149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95-44FC-AF24-C70457FC239F}"/>
                </c:ext>
              </c:extLst>
            </c:dLbl>
            <c:dLbl>
              <c:idx val="5"/>
              <c:layout>
                <c:manualLayout>
                  <c:x val="1.3793103448275862E-2"/>
                  <c:y val="4.641296594316149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95-44FC-AF24-C70457FC239F}"/>
                </c:ext>
              </c:extLst>
            </c:dLbl>
            <c:dLbl>
              <c:idx val="12"/>
              <c:layout>
                <c:manualLayout>
                  <c:x val="0"/>
                  <c:y val="7.34177215189873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95-44FC-AF24-C70457FC239F}"/>
                </c:ext>
              </c:extLst>
            </c:dLbl>
            <c:dLbl>
              <c:idx val="13"/>
              <c:layout>
                <c:manualLayout>
                  <c:x val="0"/>
                  <c:y val="7.3417721518987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95-44FC-AF24-C70457FC239F}"/>
                </c:ext>
              </c:extLst>
            </c:dLbl>
            <c:dLbl>
              <c:idx val="14"/>
              <c:layout>
                <c:manualLayout>
                  <c:x val="0"/>
                  <c:y val="7.3417721518987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95-44FC-AF24-C70457FC239F}"/>
                </c:ext>
              </c:extLst>
            </c:dLbl>
            <c:dLbl>
              <c:idx val="15"/>
              <c:layout>
                <c:manualLayout>
                  <c:x val="0"/>
                  <c:y val="7.3417721518987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95-44FC-AF24-C70457FC239F}"/>
                </c:ext>
              </c:extLst>
            </c:dLbl>
            <c:numFmt formatCode="#,##0.0" sourceLinked="0"/>
            <c:spPr>
              <a:noFill/>
              <a:ln w="25400">
                <a:noFill/>
              </a:ln>
            </c:spPr>
            <c:txPr>
              <a:bodyPr rot="-5400000" vert="horz"/>
              <a:lstStyle/>
              <a:p>
                <a:pPr>
                  <a:defRPr sz="1100" b="1" i="0" u="none" strike="noStrike" baseline="0">
                    <a:solidFill>
                      <a:srgbClr val="000080"/>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EURUSD_SynthesisMIN!$C$6:$C$21</c:f>
              <c:strCache>
                <c:ptCount val="16"/>
                <c:pt idx="0">
                  <c:v> 2022-Commandes HG </c:v>
                </c:pt>
                <c:pt idx="1">
                  <c:v> 2022-Commandes IG </c:v>
                </c:pt>
                <c:pt idx="2">
                  <c:v> 2023-Commandes HG </c:v>
                </c:pt>
                <c:pt idx="3">
                  <c:v> 2023-Commandes IG </c:v>
                </c:pt>
                <c:pt idx="4">
                  <c:v> 2024-Commandes HG </c:v>
                </c:pt>
                <c:pt idx="5">
                  <c:v> 2024-Commandes IG </c:v>
                </c:pt>
                <c:pt idx="6">
                  <c:v> AERO-2023 </c:v>
                </c:pt>
                <c:pt idx="7">
                  <c:v> AERO-2024 </c:v>
                </c:pt>
                <c:pt idx="8">
                  <c:v> AERO-2025 </c:v>
                </c:pt>
                <c:pt idx="9">
                  <c:v> INDUSTRIE-2023 </c:v>
                </c:pt>
                <c:pt idx="10">
                  <c:v> INDUSTRIE-2024 </c:v>
                </c:pt>
                <c:pt idx="11">
                  <c:v> INDUSTRIE-2025 </c:v>
                </c:pt>
                <c:pt idx="12">
                  <c:v> LSF-2023 </c:v>
                </c:pt>
                <c:pt idx="13">
                  <c:v> LSF-2024 </c:v>
                </c:pt>
                <c:pt idx="14">
                  <c:v> LSF-2025 </c:v>
                </c:pt>
                <c:pt idx="15">
                  <c:v> LSF-2026 </c:v>
                </c:pt>
              </c:strCache>
            </c:strRef>
          </c:cat>
          <c:val>
            <c:numRef>
              <c:f>EURUSD_SynthesisMIN!$E$6:$E$21</c:f>
              <c:numCache>
                <c:formatCode>_ * #\ ##0.00_ ;_ * \-#\ ##0.00_ ;_ * "-"??_ ;_ @_ </c:formatCode>
                <c:ptCount val="16"/>
                <c:pt idx="0">
                  <c:v>-2980933.9136000001</c:v>
                </c:pt>
                <c:pt idx="1">
                  <c:v>-347450.33519999997</c:v>
                </c:pt>
                <c:pt idx="2">
                  <c:v>-11505835.842</c:v>
                </c:pt>
                <c:pt idx="3">
                  <c:v>-5069217.3536999999</c:v>
                </c:pt>
                <c:pt idx="4">
                  <c:v>-402426.36</c:v>
                </c:pt>
                <c:pt idx="5">
                  <c:v>-819997.05119999999</c:v>
                </c:pt>
                <c:pt idx="6">
                  <c:v>-21709430</c:v>
                </c:pt>
                <c:pt idx="7">
                  <c:v>-21709430</c:v>
                </c:pt>
                <c:pt idx="8">
                  <c:v>-21709430</c:v>
                </c:pt>
                <c:pt idx="9">
                  <c:v>-17211810</c:v>
                </c:pt>
                <c:pt idx="10">
                  <c:v>-17211810</c:v>
                </c:pt>
                <c:pt idx="11">
                  <c:v>-17211810</c:v>
                </c:pt>
                <c:pt idx="12">
                  <c:v>-36297381.130000003</c:v>
                </c:pt>
                <c:pt idx="13">
                  <c:v>-41087192</c:v>
                </c:pt>
                <c:pt idx="14">
                  <c:v>-41087192</c:v>
                </c:pt>
                <c:pt idx="15">
                  <c:v>-41087192</c:v>
                </c:pt>
              </c:numCache>
            </c:numRef>
          </c:val>
          <c:extLst>
            <c:ext xmlns:c16="http://schemas.microsoft.com/office/drawing/2014/chart" uri="{C3380CC4-5D6E-409C-BE32-E72D297353CC}">
              <c16:uniqueId val="{00000009-EA95-44FC-AF24-C70457FC239F}"/>
            </c:ext>
          </c:extLst>
        </c:ser>
        <c:ser>
          <c:idx val="0"/>
          <c:order val="1"/>
          <c:tx>
            <c:strRef>
              <c:f>EURUSD_SynthesisMIN!$D$5</c:f>
              <c:strCache>
                <c:ptCount val="1"/>
                <c:pt idx="0">
                  <c:v>Hedged Notional</c:v>
                </c:pt>
              </c:strCache>
            </c:strRef>
          </c:tx>
          <c:spPr>
            <a:solidFill>
              <a:srgbClr val="99CCFF"/>
            </a:solidFill>
            <a:ln w="12700">
              <a:solidFill>
                <a:srgbClr val="969696"/>
              </a:solidFill>
              <a:prstDash val="solid"/>
            </a:ln>
          </c:spPr>
          <c:invertIfNegative val="0"/>
          <c:dLbls>
            <c:dLbl>
              <c:idx val="0"/>
              <c:layout>
                <c:manualLayout>
                  <c:x val="-3.4482758620689655E-3"/>
                  <c:y val="-3.62463869231531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95-44FC-AF24-C70457FC239F}"/>
                </c:ext>
              </c:extLst>
            </c:dLbl>
            <c:dLbl>
              <c:idx val="1"/>
              <c:layout>
                <c:manualLayout>
                  <c:x val="-8.6206896551724449E-3"/>
                  <c:y val="-4.77125485896536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95-44FC-AF24-C70457FC239F}"/>
                </c:ext>
              </c:extLst>
            </c:dLbl>
            <c:dLbl>
              <c:idx val="3"/>
              <c:layout>
                <c:manualLayout>
                  <c:x val="-5.1724137931034482E-3"/>
                  <c:y val="6.863350941892221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95-44FC-AF24-C70457FC239F}"/>
                </c:ext>
              </c:extLst>
            </c:dLbl>
            <c:dLbl>
              <c:idx val="4"/>
              <c:layout>
                <c:manualLayout>
                  <c:x val="-8.6206896551724137E-3"/>
                  <c:y val="-4.3245290541213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95-44FC-AF24-C70457FC239F}"/>
                </c:ext>
              </c:extLst>
            </c:dLbl>
            <c:dLbl>
              <c:idx val="5"/>
              <c:layout>
                <c:manualLayout>
                  <c:x val="-1.7241379310344827E-3"/>
                  <c:y val="-9.313266221468687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95-44FC-AF24-C70457FC239F}"/>
                </c:ext>
              </c:extLst>
            </c:dLbl>
            <c:dLbl>
              <c:idx val="10"/>
              <c:layout>
                <c:manualLayout>
                  <c:x val="1.7241379310344827E-3"/>
                  <c:y val="5.82278481012657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95-44FC-AF24-C70457FC239F}"/>
                </c:ext>
              </c:extLst>
            </c:dLbl>
            <c:dLbl>
              <c:idx val="11"/>
              <c:layout>
                <c:manualLayout>
                  <c:x val="-1.2643532101757786E-16"/>
                  <c:y val="6.07594936708860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A95-44FC-AF24-C70457FC239F}"/>
                </c:ext>
              </c:extLst>
            </c:dLbl>
            <c:numFmt formatCode="#,##0.0" sourceLinked="0"/>
            <c:spPr>
              <a:noFill/>
              <a:ln w="25400">
                <a:noFill/>
              </a:ln>
            </c:spPr>
            <c:txPr>
              <a:bodyPr rot="-5400000" vert="horz"/>
              <a:lstStyle/>
              <a:p>
                <a:pPr>
                  <a:defRPr sz="1100" b="1" i="0" u="none" strike="noStrike" baseline="0">
                    <a:solidFill>
                      <a:sysClr val="windowText" lastClr="000000"/>
                    </a:solidFill>
                    <a:latin typeface="Calibri"/>
                    <a:ea typeface="Calibri"/>
                    <a:cs typeface="Calibri"/>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EURUSD_SynthesisMIN!$C$6:$C$21</c:f>
              <c:strCache>
                <c:ptCount val="16"/>
                <c:pt idx="0">
                  <c:v> 2022-Commandes HG </c:v>
                </c:pt>
                <c:pt idx="1">
                  <c:v> 2022-Commandes IG </c:v>
                </c:pt>
                <c:pt idx="2">
                  <c:v> 2023-Commandes HG </c:v>
                </c:pt>
                <c:pt idx="3">
                  <c:v> 2023-Commandes IG </c:v>
                </c:pt>
                <c:pt idx="4">
                  <c:v> 2024-Commandes HG </c:v>
                </c:pt>
                <c:pt idx="5">
                  <c:v> 2024-Commandes IG </c:v>
                </c:pt>
                <c:pt idx="6">
                  <c:v> AERO-2023 </c:v>
                </c:pt>
                <c:pt idx="7">
                  <c:v> AERO-2024 </c:v>
                </c:pt>
                <c:pt idx="8">
                  <c:v> AERO-2025 </c:v>
                </c:pt>
                <c:pt idx="9">
                  <c:v> INDUSTRIE-2023 </c:v>
                </c:pt>
                <c:pt idx="10">
                  <c:v> INDUSTRIE-2024 </c:v>
                </c:pt>
                <c:pt idx="11">
                  <c:v> INDUSTRIE-2025 </c:v>
                </c:pt>
                <c:pt idx="12">
                  <c:v> LSF-2023 </c:v>
                </c:pt>
                <c:pt idx="13">
                  <c:v> LSF-2024 </c:v>
                </c:pt>
                <c:pt idx="14">
                  <c:v> LSF-2025 </c:v>
                </c:pt>
                <c:pt idx="15">
                  <c:v> LSF-2026 </c:v>
                </c:pt>
              </c:strCache>
            </c:strRef>
          </c:cat>
          <c:val>
            <c:numRef>
              <c:f>EURUSD_SynthesisMIN!$D$6:$D$21</c:f>
              <c:numCache>
                <c:formatCode>_ * #\ ##0.00_ ;_ * \-#\ ##0.00_ ;_ * "-"??_ ;_ @_ </c:formatCode>
                <c:ptCount val="16"/>
                <c:pt idx="0">
                  <c:v>-2533794</c:v>
                </c:pt>
                <c:pt idx="1">
                  <c:v>-295333</c:v>
                </c:pt>
                <c:pt idx="2">
                  <c:v>-9779959</c:v>
                </c:pt>
                <c:pt idx="3">
                  <c:v>-4308834</c:v>
                </c:pt>
                <c:pt idx="4">
                  <c:v>-342062</c:v>
                </c:pt>
                <c:pt idx="5">
                  <c:v>-696997</c:v>
                </c:pt>
                <c:pt idx="6">
                  <c:v>-6650495.5499999998</c:v>
                </c:pt>
                <c:pt idx="7">
                  <c:v>-12683597.5</c:v>
                </c:pt>
                <c:pt idx="8">
                  <c:v>-13025659.800000001</c:v>
                </c:pt>
                <c:pt idx="9">
                  <c:v>-8784416.4000000004</c:v>
                </c:pt>
                <c:pt idx="10">
                  <c:v>0</c:v>
                </c:pt>
                <c:pt idx="11">
                  <c:v>0</c:v>
                </c:pt>
                <c:pt idx="12">
                  <c:v>-20915746</c:v>
                </c:pt>
                <c:pt idx="13">
                  <c:v>-30815395</c:v>
                </c:pt>
                <c:pt idx="14">
                  <c:v>-30815395</c:v>
                </c:pt>
                <c:pt idx="15">
                  <c:v>-30815395</c:v>
                </c:pt>
              </c:numCache>
            </c:numRef>
          </c:val>
          <c:extLst>
            <c:ext xmlns:c16="http://schemas.microsoft.com/office/drawing/2014/chart" uri="{C3380CC4-5D6E-409C-BE32-E72D297353CC}">
              <c16:uniqueId val="{00000011-EA95-44FC-AF24-C70457FC239F}"/>
            </c:ext>
          </c:extLst>
        </c:ser>
        <c:dLbls>
          <c:showLegendKey val="0"/>
          <c:showVal val="0"/>
          <c:showCatName val="0"/>
          <c:showSerName val="0"/>
          <c:showPercent val="0"/>
          <c:showBubbleSize val="0"/>
        </c:dLbls>
        <c:gapWidth val="150"/>
        <c:overlap val="100"/>
        <c:axId val="337226048"/>
        <c:axId val="337225656"/>
      </c:barChart>
      <c:lineChart>
        <c:grouping val="standard"/>
        <c:varyColors val="0"/>
        <c:ser>
          <c:idx val="3"/>
          <c:order val="3"/>
          <c:tx>
            <c:strRef>
              <c:f>EURUSD_SynthesisMIN!$F$5</c:f>
              <c:strCache>
                <c:ptCount val="1"/>
                <c:pt idx="0">
                  <c:v>Hedge Ratio</c:v>
                </c:pt>
              </c:strCache>
            </c:strRef>
          </c:tx>
          <c:spPr>
            <a:ln>
              <a:noFill/>
            </a:ln>
          </c:spPr>
          <c:marker>
            <c:symbol val="none"/>
          </c:marker>
          <c:dLbls>
            <c:dLbl>
              <c:idx val="0"/>
              <c:layout>
                <c:manualLayout>
                  <c:x val="-3.1478685853923466E-2"/>
                  <c:y val="0.45466799561447224"/>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A95-44FC-AF24-C70457FC239F}"/>
                </c:ext>
              </c:extLst>
            </c:dLbl>
            <c:dLbl>
              <c:idx val="1"/>
              <c:layout>
                <c:manualLayout>
                  <c:x val="-3.0751425468368211E-2"/>
                  <c:y val="0.45466799561447224"/>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A95-44FC-AF24-C70457FC239F}"/>
                </c:ext>
              </c:extLst>
            </c:dLbl>
            <c:dLbl>
              <c:idx val="2"/>
              <c:layout>
                <c:manualLayout>
                  <c:x val="-2.9027287537333694E-2"/>
                  <c:y val="0.45719964118409256"/>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A95-44FC-AF24-C70457FC239F}"/>
                </c:ext>
              </c:extLst>
            </c:dLbl>
            <c:dLbl>
              <c:idx val="3"/>
              <c:layout>
                <c:manualLayout>
                  <c:x val="-2.7303149606299211E-2"/>
                  <c:y val="0.45719964118409256"/>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A95-44FC-AF24-C70457FC239F}"/>
                </c:ext>
              </c:extLst>
            </c:dLbl>
            <c:dLbl>
              <c:idx val="4"/>
              <c:layout>
                <c:manualLayout>
                  <c:x val="-2.7303149606299211E-2"/>
                  <c:y val="0.45973128675371278"/>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A95-44FC-AF24-C70457FC239F}"/>
                </c:ext>
              </c:extLst>
            </c:dLbl>
            <c:dLbl>
              <c:idx val="5"/>
              <c:layout>
                <c:manualLayout>
                  <c:x val="-2.9027287537333694E-2"/>
                  <c:y val="0.45719964118409256"/>
                </c:manualLayout>
              </c:layout>
              <c:tx>
                <c:rich>
                  <a:bodyPr/>
                  <a:lstStyle/>
                  <a:p>
                    <a:r>
                      <a:rPr lang="en-US"/>
                      <a:t>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A95-44FC-AF24-C70457FC239F}"/>
                </c:ext>
              </c:extLst>
            </c:dLbl>
            <c:dLbl>
              <c:idx val="6"/>
              <c:layout>
                <c:manualLayout>
                  <c:x val="-2.9027287537333694E-2"/>
                  <c:y val="0.45973128675371278"/>
                </c:manualLayout>
              </c:layout>
              <c:tx>
                <c:rich>
                  <a:bodyPr/>
                  <a:lstStyle/>
                  <a:p>
                    <a:r>
                      <a:rPr lang="en-US"/>
                      <a:t>31%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EA95-44FC-AF24-C70457FC239F}"/>
                </c:ext>
              </c:extLst>
            </c:dLbl>
            <c:dLbl>
              <c:idx val="7"/>
              <c:layout>
                <c:manualLayout>
                  <c:x val="-2.9027287537333694E-2"/>
                  <c:y val="0.45719964118409256"/>
                </c:manualLayout>
              </c:layout>
              <c:tx>
                <c:rich>
                  <a:bodyPr/>
                  <a:lstStyle/>
                  <a:p>
                    <a:r>
                      <a:rPr lang="en-US"/>
                      <a:t>58%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EA95-44FC-AF24-C70457FC239F}"/>
                </c:ext>
              </c:extLst>
            </c:dLbl>
            <c:dLbl>
              <c:idx val="8"/>
              <c:layout>
                <c:manualLayout>
                  <c:x val="-2.3854873744230246E-2"/>
                  <c:y val="0.45973128675371278"/>
                </c:manualLayout>
              </c:layout>
              <c:tx>
                <c:rich>
                  <a:bodyPr/>
                  <a:lstStyle/>
                  <a:p>
                    <a:r>
                      <a:rPr lang="en-US"/>
                      <a:t>60%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EA95-44FC-AF24-C70457FC239F}"/>
                </c:ext>
              </c:extLst>
            </c:dLbl>
            <c:dLbl>
              <c:idx val="9"/>
              <c:layout>
                <c:manualLayout>
                  <c:x val="-2.3854873744230246E-2"/>
                  <c:y val="0.45973128675371278"/>
                </c:manualLayout>
              </c:layout>
              <c:tx>
                <c:rich>
                  <a:bodyPr/>
                  <a:lstStyle/>
                  <a:p>
                    <a:r>
                      <a:rPr lang="en-US"/>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EA95-44FC-AF24-C70457FC239F}"/>
                </c:ext>
              </c:extLst>
            </c:dLbl>
            <c:dLbl>
              <c:idx val="10"/>
              <c:delete val="1"/>
              <c:extLst>
                <c:ext xmlns:c15="http://schemas.microsoft.com/office/drawing/2012/chart" uri="{CE6537A1-D6FC-4f65-9D91-7224C49458BB}"/>
                <c:ext xmlns:c16="http://schemas.microsoft.com/office/drawing/2014/chart" uri="{C3380CC4-5D6E-409C-BE32-E72D297353CC}">
                  <c16:uniqueId val="{0000001C-EA95-44FC-AF24-C70457FC239F}"/>
                </c:ext>
              </c:extLst>
            </c:dLbl>
            <c:dLbl>
              <c:idx val="11"/>
              <c:delete val="1"/>
              <c:extLst>
                <c:ext xmlns:c15="http://schemas.microsoft.com/office/drawing/2012/chart" uri="{CE6537A1-D6FC-4f65-9D91-7224C49458BB}"/>
                <c:ext xmlns:c16="http://schemas.microsoft.com/office/drawing/2014/chart" uri="{C3380CC4-5D6E-409C-BE32-E72D297353CC}">
                  <c16:uniqueId val="{0000001D-EA95-44FC-AF24-C70457FC239F}"/>
                </c:ext>
              </c:extLst>
            </c:dLbl>
            <c:dLbl>
              <c:idx val="12"/>
              <c:layout>
                <c:manualLayout>
                  <c:x val="-2.7303149606299211E-2"/>
                  <c:y val="0.45466799561447224"/>
                </c:manualLayout>
              </c:layout>
              <c:tx>
                <c:rich>
                  <a:bodyPr/>
                  <a:lstStyle/>
                  <a:p>
                    <a:r>
                      <a:rPr lang="en-US"/>
                      <a:t>58%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EA95-44FC-AF24-C70457FC239F}"/>
                </c:ext>
              </c:extLst>
            </c:dLbl>
            <c:dLbl>
              <c:idx val="13"/>
              <c:layout>
                <c:manualLayout>
                  <c:x val="-2.9027287537333694E-2"/>
                  <c:y val="0.45719964118409256"/>
                </c:manualLayout>
              </c:layout>
              <c:tx>
                <c:rich>
                  <a:bodyPr/>
                  <a:lstStyle/>
                  <a:p>
                    <a:r>
                      <a:rPr lang="en-US"/>
                      <a:t>75%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EA95-44FC-AF24-C70457FC239F}"/>
                </c:ext>
              </c:extLst>
            </c:dLbl>
            <c:dLbl>
              <c:idx val="14"/>
              <c:layout>
                <c:manualLayout>
                  <c:x val="-2.7303149606299211E-2"/>
                  <c:y val="0.45466799561447224"/>
                </c:manualLayout>
              </c:layout>
              <c:tx>
                <c:rich>
                  <a:bodyPr/>
                  <a:lstStyle/>
                  <a:p>
                    <a:r>
                      <a:rPr lang="en-US"/>
                      <a:t>75%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EA95-44FC-AF24-C70457FC239F}"/>
                </c:ext>
              </c:extLst>
            </c:dLbl>
            <c:dLbl>
              <c:idx val="15"/>
              <c:layout>
                <c:manualLayout>
                  <c:x val="-3.4199701330437142E-2"/>
                  <c:y val="0.44707305890561139"/>
                </c:manualLayout>
              </c:layout>
              <c:tx>
                <c:rich>
                  <a:bodyPr/>
                  <a:lstStyle/>
                  <a:p>
                    <a:r>
                      <a:rPr lang="en-US"/>
                      <a:t>75%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EA95-44FC-AF24-C70457FC239F}"/>
                </c:ext>
              </c:extLst>
            </c:dLbl>
            <c:numFmt formatCode="0%;[=0]&quot;&quot;;General" sourceLinked="0"/>
            <c:spPr>
              <a:ln>
                <a:solidFill>
                  <a:sysClr val="window" lastClr="FFFFFF">
                    <a:lumMod val="65000"/>
                  </a:sysClr>
                </a:solidFill>
              </a:ln>
            </c:spPr>
            <c:txPr>
              <a:bodyPr/>
              <a:lstStyle/>
              <a:p>
                <a:pPr>
                  <a:defRPr sz="11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EURUSD_SynthesisMIN!$C$6:$C$21</c:f>
              <c:strCache>
                <c:ptCount val="16"/>
                <c:pt idx="0">
                  <c:v> 2022-Commandes HG </c:v>
                </c:pt>
                <c:pt idx="1">
                  <c:v> 2022-Commandes IG </c:v>
                </c:pt>
                <c:pt idx="2">
                  <c:v> 2023-Commandes HG </c:v>
                </c:pt>
                <c:pt idx="3">
                  <c:v> 2023-Commandes IG </c:v>
                </c:pt>
                <c:pt idx="4">
                  <c:v> 2024-Commandes HG </c:v>
                </c:pt>
                <c:pt idx="5">
                  <c:v> 2024-Commandes IG </c:v>
                </c:pt>
                <c:pt idx="6">
                  <c:v> AERO-2023 </c:v>
                </c:pt>
                <c:pt idx="7">
                  <c:v> AERO-2024 </c:v>
                </c:pt>
                <c:pt idx="8">
                  <c:v> AERO-2025 </c:v>
                </c:pt>
                <c:pt idx="9">
                  <c:v> INDUSTRIE-2023 </c:v>
                </c:pt>
                <c:pt idx="10">
                  <c:v> INDUSTRIE-2024 </c:v>
                </c:pt>
                <c:pt idx="11">
                  <c:v> INDUSTRIE-2025 </c:v>
                </c:pt>
                <c:pt idx="12">
                  <c:v> LSF-2023 </c:v>
                </c:pt>
                <c:pt idx="13">
                  <c:v> LSF-2024 </c:v>
                </c:pt>
                <c:pt idx="14">
                  <c:v> LSF-2025 </c:v>
                </c:pt>
                <c:pt idx="15">
                  <c:v> LSF-2026 </c:v>
                </c:pt>
              </c:strCache>
            </c:strRef>
          </c:cat>
          <c:val>
            <c:numRef>
              <c:f>EURUSD_SynthesisMIN!$F$6:$F$21</c:f>
              <c:numCache>
                <c:formatCode>0.0%</c:formatCode>
                <c:ptCount val="16"/>
                <c:pt idx="0">
                  <c:v>0.85000005818310798</c:v>
                </c:pt>
                <c:pt idx="1">
                  <c:v>0.85000061902372304</c:v>
                </c:pt>
                <c:pt idx="2">
                  <c:v>0.84999987261247101</c:v>
                </c:pt>
                <c:pt idx="3">
                  <c:v>0.84999985192092797</c:v>
                </c:pt>
                <c:pt idx="4">
                  <c:v>0.84999899111976696</c:v>
                </c:pt>
                <c:pt idx="5">
                  <c:v>0.84999939814417702</c:v>
                </c:pt>
                <c:pt idx="6">
                  <c:v>0.30634132494496602</c:v>
                </c:pt>
                <c:pt idx="7">
                  <c:v>0.58424369041471802</c:v>
                </c:pt>
                <c:pt idx="8">
                  <c:v>0.600000082913278</c:v>
                </c:pt>
                <c:pt idx="9">
                  <c:v>0.51037144844150595</c:v>
                </c:pt>
                <c:pt idx="10">
                  <c:v>0</c:v>
                </c:pt>
                <c:pt idx="11">
                  <c:v>0</c:v>
                </c:pt>
                <c:pt idx="12">
                  <c:v>0.57623292228961998</c:v>
                </c:pt>
                <c:pt idx="13">
                  <c:v>0.75000002433848501</c:v>
                </c:pt>
                <c:pt idx="14">
                  <c:v>0.75000002433848501</c:v>
                </c:pt>
                <c:pt idx="15">
                  <c:v>0.75000002433848501</c:v>
                </c:pt>
              </c:numCache>
            </c:numRef>
          </c:val>
          <c:smooth val="0"/>
          <c:extLst>
            <c:ext xmlns:c16="http://schemas.microsoft.com/office/drawing/2014/chart" uri="{C3380CC4-5D6E-409C-BE32-E72D297353CC}">
              <c16:uniqueId val="{00000022-EA95-44FC-AF24-C70457FC239F}"/>
            </c:ext>
          </c:extLst>
        </c:ser>
        <c:dLbls>
          <c:showLegendKey val="0"/>
          <c:showVal val="0"/>
          <c:showCatName val="0"/>
          <c:showSerName val="0"/>
          <c:showPercent val="0"/>
          <c:showBubbleSize val="0"/>
        </c:dLbls>
        <c:marker val="1"/>
        <c:smooth val="0"/>
        <c:axId val="337226048"/>
        <c:axId val="337225656"/>
      </c:lineChart>
      <c:lineChart>
        <c:grouping val="standard"/>
        <c:varyColors val="0"/>
        <c:ser>
          <c:idx val="1"/>
          <c:order val="2"/>
          <c:tx>
            <c:strRef>
              <c:f>EURUSD_SynthesisMIN!$H$5</c:f>
              <c:strCache>
                <c:ptCount val="1"/>
                <c:pt idx="0">
                  <c:v>Hedge Rate</c:v>
                </c:pt>
              </c:strCache>
            </c:strRef>
          </c:tx>
          <c:spPr>
            <a:ln w="25400">
              <a:noFill/>
              <a:prstDash val="solid"/>
            </a:ln>
          </c:spPr>
          <c:marker>
            <c:symbol val="circle"/>
            <c:size val="7"/>
            <c:spPr>
              <a:solidFill>
                <a:srgbClr val="FF0000"/>
              </a:solidFill>
              <a:ln>
                <a:solidFill>
                  <a:srgbClr val="FF0000"/>
                </a:solidFill>
                <a:prstDash val="solid"/>
              </a:ln>
            </c:spPr>
          </c:marker>
          <c:dPt>
            <c:idx val="10"/>
            <c:marker>
              <c:symbol val="none"/>
            </c:marker>
            <c:bubble3D val="0"/>
            <c:extLst>
              <c:ext xmlns:c16="http://schemas.microsoft.com/office/drawing/2014/chart" uri="{C3380CC4-5D6E-409C-BE32-E72D297353CC}">
                <c16:uniqueId val="{00000023-EA95-44FC-AF24-C70457FC239F}"/>
              </c:ext>
            </c:extLst>
          </c:dPt>
          <c:dPt>
            <c:idx val="11"/>
            <c:marker>
              <c:symbol val="none"/>
            </c:marker>
            <c:bubble3D val="0"/>
            <c:extLst>
              <c:ext xmlns:c16="http://schemas.microsoft.com/office/drawing/2014/chart" uri="{C3380CC4-5D6E-409C-BE32-E72D297353CC}">
                <c16:uniqueId val="{00000024-EA95-44FC-AF24-C70457FC239F}"/>
              </c:ext>
            </c:extLst>
          </c:dPt>
          <c:dLbls>
            <c:dLbl>
              <c:idx val="0"/>
              <c:layout>
                <c:manualLayout>
                  <c:x val="-2.4314689112136877E-2"/>
                  <c:y val="0.158031695405162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A95-44FC-AF24-C70457FC239F}"/>
                </c:ext>
              </c:extLst>
            </c:dLbl>
            <c:dLbl>
              <c:idx val="1"/>
              <c:layout>
                <c:manualLayout>
                  <c:x val="-2.9487102905240325E-2"/>
                  <c:y val="0.1605633409747832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A95-44FC-AF24-C70457FC239F}"/>
                </c:ext>
              </c:extLst>
            </c:dLbl>
            <c:dLbl>
              <c:idx val="2"/>
              <c:layout>
                <c:manualLayout>
                  <c:x val="-2.2590551181102394E-2"/>
                  <c:y val="0.158031695405162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A95-44FC-AF24-C70457FC239F}"/>
                </c:ext>
              </c:extLst>
            </c:dLbl>
            <c:dLbl>
              <c:idx val="3"/>
              <c:layout>
                <c:manualLayout>
                  <c:x val="-2.4314689112136845E-2"/>
                  <c:y val="0.158031695405162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A95-44FC-AF24-C70457FC239F}"/>
                </c:ext>
              </c:extLst>
            </c:dLbl>
            <c:dLbl>
              <c:idx val="4"/>
              <c:layout>
                <c:manualLayout>
                  <c:x val="-2.4314689112136908E-2"/>
                  <c:y val="0.150436758696302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A95-44FC-AF24-C70457FC239F}"/>
                </c:ext>
              </c:extLst>
            </c:dLbl>
            <c:dLbl>
              <c:idx val="5"/>
              <c:layout>
                <c:manualLayout>
                  <c:x val="-2.4314689112136845E-2"/>
                  <c:y val="0.152968404265922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A95-44FC-AF24-C70457FC239F}"/>
                </c:ext>
              </c:extLst>
            </c:dLbl>
            <c:dLbl>
              <c:idx val="6"/>
              <c:layout>
                <c:manualLayout>
                  <c:x val="-2.4314689112136908E-2"/>
                  <c:y val="0.132715239708960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A95-44FC-AF24-C70457FC239F}"/>
                </c:ext>
              </c:extLst>
            </c:dLbl>
            <c:dLbl>
              <c:idx val="7"/>
              <c:layout>
                <c:manualLayout>
                  <c:x val="-2.6038827043171328E-2"/>
                  <c:y val="0.125120303000099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A95-44FC-AF24-C70457FC239F}"/>
                </c:ext>
              </c:extLst>
            </c:dLbl>
            <c:dLbl>
              <c:idx val="8"/>
              <c:layout>
                <c:manualLayout>
                  <c:x val="-2.086641325006788E-2"/>
                  <c:y val="0.122588657430479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A95-44FC-AF24-C70457FC239F}"/>
                </c:ext>
              </c:extLst>
            </c:dLbl>
            <c:dLbl>
              <c:idx val="9"/>
              <c:layout>
                <c:manualLayout>
                  <c:x val="-2.4314689112136845E-2"/>
                  <c:y val="0.130183594139340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A95-44FC-AF24-C70457FC239F}"/>
                </c:ext>
              </c:extLst>
            </c:dLbl>
            <c:dLbl>
              <c:idx val="10"/>
              <c:delete val="1"/>
              <c:extLst>
                <c:ext xmlns:c15="http://schemas.microsoft.com/office/drawing/2012/chart" uri="{CE6537A1-D6FC-4f65-9D91-7224C49458BB}"/>
                <c:ext xmlns:c16="http://schemas.microsoft.com/office/drawing/2014/chart" uri="{C3380CC4-5D6E-409C-BE32-E72D297353CC}">
                  <c16:uniqueId val="{00000023-EA95-44FC-AF24-C70457FC239F}"/>
                </c:ext>
              </c:extLst>
            </c:dLbl>
            <c:dLbl>
              <c:idx val="11"/>
              <c:delete val="1"/>
              <c:extLst>
                <c:ext xmlns:c15="http://schemas.microsoft.com/office/drawing/2012/chart" uri="{CE6537A1-D6FC-4f65-9D91-7224C49458BB}"/>
                <c:ext xmlns:c16="http://schemas.microsoft.com/office/drawing/2014/chart" uri="{C3380CC4-5D6E-409C-BE32-E72D297353CC}">
                  <c16:uniqueId val="{00000024-EA95-44FC-AF24-C70457FC239F}"/>
                </c:ext>
              </c:extLst>
            </c:dLbl>
            <c:dLbl>
              <c:idx val="12"/>
              <c:layout>
                <c:manualLayout>
                  <c:x val="-2.2590551181102488E-2"/>
                  <c:y val="0.117525366291238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A95-44FC-AF24-C70457FC239F}"/>
                </c:ext>
              </c:extLst>
            </c:dLbl>
            <c:dLbl>
              <c:idx val="13"/>
              <c:layout>
                <c:manualLayout>
                  <c:x val="-2.0866413250068005E-2"/>
                  <c:y val="0.114993720721618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EA95-44FC-AF24-C70457FC239F}"/>
                </c:ext>
              </c:extLst>
            </c:dLbl>
            <c:dLbl>
              <c:idx val="14"/>
              <c:layout>
                <c:manualLayout>
                  <c:x val="-2.431468911213697E-2"/>
                  <c:y val="0.114993720721618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EA95-44FC-AF24-C70457FC239F}"/>
                </c:ext>
              </c:extLst>
            </c:dLbl>
            <c:dLbl>
              <c:idx val="15"/>
              <c:layout>
                <c:manualLayout>
                  <c:x val="-2.4314689112136717E-2"/>
                  <c:y val="0.114993720721618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EA95-44FC-AF24-C70457FC239F}"/>
                </c:ext>
              </c:extLst>
            </c:dLbl>
            <c:numFmt formatCode="#,##0.0000" sourceLinked="0"/>
            <c:spPr>
              <a:noFill/>
              <a:ln w="25400">
                <a:noFill/>
              </a:ln>
            </c:spPr>
            <c:txPr>
              <a:bodyPr rot="-5400000" vert="horz"/>
              <a:lstStyle/>
              <a:p>
                <a:pPr>
                  <a:defRPr sz="10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EURUSD_SynthesisMIN!$C$6:$C$21</c:f>
              <c:strCache>
                <c:ptCount val="16"/>
                <c:pt idx="0">
                  <c:v> 2022-Commandes HG </c:v>
                </c:pt>
                <c:pt idx="1">
                  <c:v> 2022-Commandes IG </c:v>
                </c:pt>
                <c:pt idx="2">
                  <c:v> 2023-Commandes HG </c:v>
                </c:pt>
                <c:pt idx="3">
                  <c:v> 2023-Commandes IG </c:v>
                </c:pt>
                <c:pt idx="4">
                  <c:v> 2024-Commandes HG </c:v>
                </c:pt>
                <c:pt idx="5">
                  <c:v> 2024-Commandes IG </c:v>
                </c:pt>
                <c:pt idx="6">
                  <c:v> AERO-2023 </c:v>
                </c:pt>
                <c:pt idx="7">
                  <c:v> AERO-2024 </c:v>
                </c:pt>
                <c:pt idx="8">
                  <c:v> AERO-2025 </c:v>
                </c:pt>
                <c:pt idx="9">
                  <c:v> INDUSTRIE-2023 </c:v>
                </c:pt>
                <c:pt idx="10">
                  <c:v> INDUSTRIE-2024 </c:v>
                </c:pt>
                <c:pt idx="11">
                  <c:v> INDUSTRIE-2025 </c:v>
                </c:pt>
                <c:pt idx="12">
                  <c:v> LSF-2023 </c:v>
                </c:pt>
                <c:pt idx="13">
                  <c:v> LSF-2024 </c:v>
                </c:pt>
                <c:pt idx="14">
                  <c:v> LSF-2025 </c:v>
                </c:pt>
                <c:pt idx="15">
                  <c:v> LSF-2026 </c:v>
                </c:pt>
              </c:strCache>
            </c:strRef>
          </c:cat>
          <c:val>
            <c:numRef>
              <c:f>EURUSD_SynthesisMIN!$H$6:$H$21</c:f>
              <c:numCache>
                <c:formatCode>_ * #\ ##0.0000_ ;_ * \-#\ ##0.0000_ ;_ * "-"??_ ;_ @_ </c:formatCode>
                <c:ptCount val="16"/>
                <c:pt idx="0">
                  <c:v>0.981422949188412</c:v>
                </c:pt>
                <c:pt idx="1">
                  <c:v>0.98270000000000002</c:v>
                </c:pt>
                <c:pt idx="2">
                  <c:v>0.99330993904032705</c:v>
                </c:pt>
                <c:pt idx="3">
                  <c:v>0.99430684471720099</c:v>
                </c:pt>
                <c:pt idx="4">
                  <c:v>1.0146116992707399</c:v>
                </c:pt>
                <c:pt idx="5">
                  <c:v>1.0143445574175001</c:v>
                </c:pt>
                <c:pt idx="6">
                  <c:v>1.0787750924381101</c:v>
                </c:pt>
                <c:pt idx="7">
                  <c:v>1.0917390938624001</c:v>
                </c:pt>
                <c:pt idx="8">
                  <c:v>1.09955339194086</c:v>
                </c:pt>
                <c:pt idx="9">
                  <c:v>1.0775039857748601</c:v>
                </c:pt>
                <c:pt idx="12">
                  <c:v>1.1008359897928</c:v>
                </c:pt>
                <c:pt idx="13">
                  <c:v>1.11402538497578</c:v>
                </c:pt>
                <c:pt idx="14">
                  <c:v>1.1198555941555901</c:v>
                </c:pt>
                <c:pt idx="15">
                  <c:v>1.1254429189777899</c:v>
                </c:pt>
              </c:numCache>
            </c:numRef>
          </c:val>
          <c:smooth val="0"/>
          <c:extLst>
            <c:ext xmlns:c16="http://schemas.microsoft.com/office/drawing/2014/chart" uri="{C3380CC4-5D6E-409C-BE32-E72D297353CC}">
              <c16:uniqueId val="{00000033-EA95-44FC-AF24-C70457FC239F}"/>
            </c:ext>
          </c:extLst>
        </c:ser>
        <c:dLbls>
          <c:showLegendKey val="0"/>
          <c:showVal val="0"/>
          <c:showCatName val="0"/>
          <c:showSerName val="0"/>
          <c:showPercent val="0"/>
          <c:showBubbleSize val="0"/>
        </c:dLbls>
        <c:marker val="1"/>
        <c:smooth val="0"/>
        <c:axId val="337225264"/>
        <c:axId val="337223696"/>
      </c:lineChart>
      <c:catAx>
        <c:axId val="337226048"/>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1000" b="0" i="0" u="none" strike="noStrike" baseline="0">
                <a:solidFill>
                  <a:srgbClr val="000000"/>
                </a:solidFill>
                <a:latin typeface="Calibri"/>
                <a:ea typeface="Calibri"/>
                <a:cs typeface="Calibri"/>
              </a:defRPr>
            </a:pPr>
            <a:endParaRPr lang="fr-FR"/>
          </a:p>
        </c:txPr>
        <c:crossAx val="337225656"/>
        <c:crosses val="autoZero"/>
        <c:auto val="1"/>
        <c:lblAlgn val="ctr"/>
        <c:lblOffset val="100"/>
        <c:tickLblSkip val="1"/>
        <c:tickMarkSkip val="1"/>
        <c:noMultiLvlLbl val="0"/>
      </c:catAx>
      <c:valAx>
        <c:axId val="337225656"/>
        <c:scaling>
          <c:orientation val="minMax"/>
          <c:max val="20000"/>
        </c:scaling>
        <c:delete val="0"/>
        <c:axPos val="l"/>
        <c:majorGridlines>
          <c:spPr>
            <a:ln w="3175">
              <a:solidFill>
                <a:srgbClr val="969696"/>
              </a:solidFill>
              <a:prstDash val="sysDash"/>
            </a:ln>
          </c:spPr>
        </c:majorGridlines>
        <c:numFmt formatCode="#,##0.0" sourceLinked="0"/>
        <c:majorTickMark val="out"/>
        <c:minorTickMark val="none"/>
        <c:tickLblPos val="nextTo"/>
        <c:spPr>
          <a:ln w="3175">
            <a:solidFill>
              <a:srgbClr val="666699"/>
            </a:solidFill>
            <a:prstDash val="solid"/>
          </a:ln>
        </c:spPr>
        <c:txPr>
          <a:bodyPr rot="0" vert="horz"/>
          <a:lstStyle/>
          <a:p>
            <a:pPr>
              <a:defRPr sz="1100" b="0" i="0" u="none" strike="noStrike" baseline="0">
                <a:solidFill>
                  <a:srgbClr val="666699"/>
                </a:solidFill>
                <a:latin typeface="Calibri"/>
                <a:ea typeface="Calibri"/>
                <a:cs typeface="Calibri"/>
              </a:defRPr>
            </a:pPr>
            <a:endParaRPr lang="fr-FR"/>
          </a:p>
        </c:txPr>
        <c:crossAx val="337226048"/>
        <c:crosses val="autoZero"/>
        <c:crossBetween val="between"/>
        <c:dispUnits>
          <c:builtInUnit val="millions"/>
          <c:dispUnitsLbl/>
        </c:dispUnits>
      </c:valAx>
      <c:catAx>
        <c:axId val="337225264"/>
        <c:scaling>
          <c:orientation val="minMax"/>
        </c:scaling>
        <c:delete val="1"/>
        <c:axPos val="t"/>
        <c:numFmt formatCode="General" sourceLinked="1"/>
        <c:majorTickMark val="out"/>
        <c:minorTickMark val="none"/>
        <c:tickLblPos val="nextTo"/>
        <c:crossAx val="337223696"/>
        <c:crosses val="autoZero"/>
        <c:auto val="1"/>
        <c:lblAlgn val="ctr"/>
        <c:lblOffset val="100"/>
        <c:noMultiLvlLbl val="0"/>
      </c:catAx>
      <c:valAx>
        <c:axId val="337223696"/>
        <c:scaling>
          <c:orientation val="maxMin"/>
          <c:max val="1.18"/>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1100" b="0" i="0" u="none" strike="noStrike" baseline="0">
                <a:solidFill>
                  <a:srgbClr val="FF0000"/>
                </a:solidFill>
                <a:latin typeface="Calibri"/>
                <a:ea typeface="Calibri"/>
                <a:cs typeface="Calibri"/>
              </a:defRPr>
            </a:pPr>
            <a:endParaRPr lang="fr-FR"/>
          </a:p>
        </c:txPr>
        <c:crossAx val="337225264"/>
        <c:crosses val="max"/>
        <c:crossBetween val="between"/>
      </c:valAx>
      <c:spPr>
        <a:solidFill>
          <a:srgbClr val="FFFFFF"/>
        </a:solidFill>
        <a:ln w="12700">
          <a:solidFill>
            <a:srgbClr val="808080"/>
          </a:solidFill>
          <a:prstDash val="solid"/>
        </a:ln>
      </c:spPr>
    </c:plotArea>
    <c:legend>
      <c:legendPos val="r"/>
      <c:layout>
        <c:manualLayout>
          <c:xMode val="edge"/>
          <c:yMode val="edge"/>
          <c:x val="0.18298128019323676"/>
          <c:y val="0.92892202380952382"/>
          <c:w val="0.67834118357487927"/>
          <c:h val="5.8478769841269838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0.81342</cdr:x>
      <cdr:y>0.02457</cdr:y>
    </cdr:from>
    <cdr:to>
      <cdr:x>0.98734</cdr:x>
      <cdr:y>0.096</cdr:y>
    </cdr:to>
    <cdr:sp macro="" textlink="">
      <cdr:nvSpPr>
        <cdr:cNvPr id="5" name="CurrentCross"/>
        <cdr:cNvSpPr/>
      </cdr:nvSpPr>
      <cdr:spPr>
        <a:xfrm xmlns:a="http://schemas.openxmlformats.org/drawingml/2006/main">
          <a:off x="6735130" y="123832"/>
          <a:ext cx="1440057"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000" b="0">
              <a:solidFill>
                <a:srgbClr val="000000"/>
              </a:solidFill>
              <a:latin typeface="+mn-lt"/>
              <a:ea typeface="+mn-ea"/>
              <a:cs typeface="+mn-cs"/>
            </a:rPr>
            <a:t>EURUSD</a:t>
          </a:r>
        </a:p>
      </cdr:txBody>
    </cdr:sp>
  </cdr:relSizeAnchor>
  <cdr:relSizeAnchor xmlns:cdr="http://schemas.openxmlformats.org/drawingml/2006/chartDrawing">
    <cdr:from>
      <cdr:x>0.2878</cdr:x>
      <cdr:y>0.02268</cdr:y>
    </cdr:from>
    <cdr:to>
      <cdr:x>0.76606</cdr:x>
      <cdr:y>0.09411</cdr:y>
    </cdr:to>
    <cdr:sp macro="" textlink="">
      <cdr:nvSpPr>
        <cdr:cNvPr id="6" name="TitleSummary"/>
        <cdr:cNvSpPr/>
      </cdr:nvSpPr>
      <cdr:spPr>
        <a:xfrm xmlns:a="http://schemas.openxmlformats.org/drawingml/2006/main">
          <a:off x="2382975" y="114307"/>
          <a:ext cx="3959993"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200" b="1">
              <a:solidFill>
                <a:srgbClr val="000000"/>
              </a:solidFill>
              <a:latin typeface="+mn-lt"/>
              <a:ea typeface="+mn-ea"/>
              <a:cs typeface="+mn-cs"/>
            </a:rPr>
            <a:t>Global Hedge Position: Synthesis EURUSD</a:t>
          </a:r>
        </a:p>
      </cdr:txBody>
    </cdr:sp>
  </cdr:relSizeAnchor>
  <cdr:relSizeAnchor xmlns:cdr="http://schemas.openxmlformats.org/drawingml/2006/chartDrawing">
    <cdr:from>
      <cdr:x>0.01831</cdr:x>
      <cdr:y>0.02646</cdr:y>
    </cdr:from>
    <cdr:to>
      <cdr:x>0.14874</cdr:x>
      <cdr:y>0.09789</cdr:y>
    </cdr:to>
    <cdr:sp macro="" textlink="">
      <cdr:nvSpPr>
        <cdr:cNvPr id="7" name="ForeignCurrency"/>
        <cdr:cNvSpPr/>
      </cdr:nvSpPr>
      <cdr:spPr>
        <a:xfrm xmlns:a="http://schemas.openxmlformats.org/drawingml/2006/main">
          <a:off x="151610" y="133356"/>
          <a:ext cx="1079960" cy="360007"/>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000" b="0">
              <a:solidFill>
                <a:srgbClr val="000000"/>
              </a:solidFill>
              <a:latin typeface="+mn-lt"/>
              <a:ea typeface="+mn-ea"/>
              <a:cs typeface="+mn-cs"/>
            </a:rPr>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10/10/2023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10/10/2023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10/10/2023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10/10/2023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10/10/2023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10/10/2023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10/10/2023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10/10/2023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10/10/2023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10/10/2023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10/10/2023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46CEFD8E-F526-151E-73CA-F375628AFCC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21F7512-1709-2C78-C1AC-84CADF9D6EA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2081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923DB8B-DBEF-906D-185E-8984161A03E5}"/>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85939015-743C-0DAD-D46C-C63CB7B47A7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0459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FA2FF9C-0DBF-8C21-9C44-4C2F56E5A178}"/>
              </a:ext>
            </a:extLst>
          </p:cNvPr>
          <p:cNvPicPr>
            <a:picLocks noChangeAspect="1"/>
          </p:cNvPicPr>
          <p:nvPr/>
        </p:nvPicPr>
        <p:blipFill>
          <a:blip r:embed="rId2"/>
          <a:stretch>
            <a:fillRect/>
          </a:stretch>
        </p:blipFill>
        <p:spPr>
          <a:xfrm>
            <a:off x="4707257" y="2349499"/>
            <a:ext cx="4200508" cy="3566469"/>
          </a:xfrm>
          <a:prstGeom prst="rect">
            <a:avLst/>
          </a:prstGeom>
        </p:spPr>
      </p:pic>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3DFA177B-3440-600E-4DC9-50709AABF72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6194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D8E299B3-3660-C625-B7FD-FF30BFC5F51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2D0FBB7F-FEB1-CADB-87A5-04688EA3170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8771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D3F364FE-A3A0-EB78-B0C9-A3678B1C079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F335BE0-A25E-3814-BA3F-F2EF2A3943F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89657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8D32E99-289E-110C-0CDF-151682D1D619}"/>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918CB941-AFA3-7C23-E82F-7C2624605E02}"/>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93665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157AFA2-300A-711F-CEF0-7FF7E5B5E3BA}"/>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90C02CFD-5586-8C55-5FFB-16990815004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79619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6260A5F-9E9B-A068-66C7-576D901B8617}"/>
              </a:ext>
            </a:extLst>
          </p:cNvPr>
          <p:cNvPicPr>
            <a:picLocks noChangeAspect="1"/>
          </p:cNvPicPr>
          <p:nvPr/>
        </p:nvPicPr>
        <p:blipFill>
          <a:blip r:embed="rId2"/>
          <a:stretch>
            <a:fillRect/>
          </a:stretch>
        </p:blipFill>
        <p:spPr>
          <a:xfrm>
            <a:off x="4707272" y="2349500"/>
            <a:ext cx="4200508" cy="3566469"/>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8D26B1F4-28D2-7BB5-13DB-21C8D229789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43033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DB456C7-E36E-1B6F-B835-02348BBE73F0}"/>
              </a:ext>
            </a:extLst>
          </p:cNvPr>
          <p:cNvPicPr>
            <a:picLocks noChangeAspect="1"/>
          </p:cNvPicPr>
          <p:nvPr/>
        </p:nvPicPr>
        <p:blipFill>
          <a:blip r:embed="rId2"/>
          <a:stretch>
            <a:fillRect/>
          </a:stretch>
        </p:blipFill>
        <p:spPr>
          <a:xfrm>
            <a:off x="4749800" y="2354906"/>
            <a:ext cx="4200508" cy="3566469"/>
          </a:xfrm>
          <a:prstGeom prst="rect">
            <a:avLst/>
          </a:prstGeom>
        </p:spPr>
      </p:pic>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3CA240D8-A3C3-8D01-6BB4-B5BB90F5085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383814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6DB830E-066D-B6BA-1656-BBAFF4B8F0E5}"/>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3723C3A1-2534-FB71-2EB7-10A747E653C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57386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2305661-DC43-75FD-9BC8-45F8364CAA9F}"/>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2A6DD2CB-A3A0-9086-D4A6-0D8AA31BC85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1045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159300E-3ED9-48C1-0064-EFBC3B445E64}"/>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48DC7F3D-1196-49C4-5A00-6622D3FAC9F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10699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E1C6BB6-80C4-8D7B-59D2-A7270A8636E0}"/>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EAB73AAE-A39E-1D72-6B24-21D0920DF93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24962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1EF7FA5-BBBE-C543-8E3F-BB2A38E3CFEF}"/>
              </a:ext>
            </a:extLst>
          </p:cNvPr>
          <p:cNvPicPr>
            <a:picLocks noChangeAspect="1"/>
          </p:cNvPicPr>
          <p:nvPr/>
        </p:nvPicPr>
        <p:blipFill>
          <a:blip r:embed="rId2"/>
          <a:stretch>
            <a:fillRect/>
          </a:stretch>
        </p:blipFill>
        <p:spPr>
          <a:xfrm>
            <a:off x="127000" y="1524000"/>
            <a:ext cx="8890000" cy="449630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941E551-C461-2F3A-FE75-26BD4BBDDA46}"/>
              </a:ext>
            </a:extLst>
          </p:cNvPr>
          <p:cNvPicPr>
            <a:picLocks noChangeAspect="1"/>
          </p:cNvPicPr>
          <p:nvPr/>
        </p:nvPicPr>
        <p:blipFill>
          <a:blip r:embed="rId2"/>
          <a:stretch>
            <a:fillRect/>
          </a:stretch>
        </p:blipFill>
        <p:spPr>
          <a:xfrm>
            <a:off x="127000" y="1524000"/>
            <a:ext cx="8890000" cy="41846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0E8FE85-1512-A049-04D9-CCAAD6ED7426}"/>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53687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graphicFrame>
        <p:nvGraphicFramePr>
          <p:cNvPr id="4" name="SumGraphe">
            <a:extLst>
              <a:ext uri="{FF2B5EF4-FFF2-40B4-BE49-F238E27FC236}">
                <a16:creationId xmlns:a16="http://schemas.microsoft.com/office/drawing/2014/main" id="{C8DD1130-7CFD-4639-AC8E-48FD662901A8}"/>
              </a:ext>
            </a:extLst>
          </p:cNvPr>
          <p:cNvGraphicFramePr>
            <a:graphicFrameLocks/>
          </p:cNvGraphicFramePr>
          <p:nvPr>
            <p:extLst>
              <p:ext uri="{D42A27DB-BD31-4B8C-83A1-F6EECF244321}">
                <p14:modId xmlns:p14="http://schemas.microsoft.com/office/powerpoint/2010/main" val="1911266643"/>
              </p:ext>
            </p:extLst>
          </p:nvPr>
        </p:nvGraphicFramePr>
        <p:xfrm>
          <a:off x="825500" y="1270000"/>
          <a:ext cx="7366000" cy="5016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286154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57ABEF3A-0702-2B4F-0ABB-5F6497FA0F4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6EFDFBC2-BCFB-D6C4-A502-596DCFC1768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5413264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5782</TotalTime>
  <Words>737</Words>
  <Application>Microsoft Office PowerPoint</Application>
  <PresentationFormat>Affichage à l'écran (4:3)</PresentationFormat>
  <Paragraphs>122</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2023-10-10T11:36:22Z</dcterms:modified>
</cp:coreProperties>
</file>