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CROUZET\2024-02-29%20-%20CROUZET%20Global%20Hedge%20Position%20FX.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009331467041"/>
          <c:y val="0.25812517361111109"/>
          <c:w val="0.78160701193094717"/>
          <c:h val="0.53955885416666671"/>
        </c:manualLayout>
      </c:layout>
      <c:barChart>
        <c:barDir val="col"/>
        <c:grouping val="stacked"/>
        <c:varyColors val="0"/>
        <c:ser>
          <c:idx val="0"/>
          <c:order val="0"/>
          <c:tx>
            <c:strRef>
              <c:f>'EURUSD_INDUSTRIE-2024-Blend'!$L$5</c:f>
              <c:strCache>
                <c:ptCount val="1"/>
                <c:pt idx="0">
                  <c:v>Purchased Options</c:v>
                </c:pt>
              </c:strCache>
            </c:strRef>
          </c:tx>
          <c:spPr>
            <a:solidFill>
              <a:srgbClr val="FEFEDE"/>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0-5060-4882-A7AC-F997D9DEE4C4}"/>
              </c:ext>
            </c:extLst>
          </c:dPt>
          <c:dPt>
            <c:idx val="1"/>
            <c:invertIfNegative val="0"/>
            <c:bubble3D val="0"/>
            <c:extLst>
              <c:ext xmlns:c16="http://schemas.microsoft.com/office/drawing/2014/chart" uri="{C3380CC4-5D6E-409C-BE32-E72D297353CC}">
                <c16:uniqueId val="{00000001-5060-4882-A7AC-F997D9DEE4C4}"/>
              </c:ext>
            </c:extLst>
          </c:dPt>
          <c:dPt>
            <c:idx val="2"/>
            <c:invertIfNegative val="0"/>
            <c:bubble3D val="0"/>
            <c:extLst>
              <c:ext xmlns:c16="http://schemas.microsoft.com/office/drawing/2014/chart" uri="{C3380CC4-5D6E-409C-BE32-E72D297353CC}">
                <c16:uniqueId val="{00000002-5060-4882-A7AC-F997D9DEE4C4}"/>
              </c:ext>
            </c:extLst>
          </c:dPt>
          <c:dLbls>
            <c:dLbl>
              <c:idx val="12"/>
              <c:delete val="1"/>
              <c:extLst>
                <c:ext xmlns:c15="http://schemas.microsoft.com/office/drawing/2012/chart" uri="{CE6537A1-D6FC-4f65-9D91-7224C49458BB}"/>
                <c:ext xmlns:c16="http://schemas.microsoft.com/office/drawing/2014/chart" uri="{C3380CC4-5D6E-409C-BE32-E72D297353CC}">
                  <c16:uniqueId val="{00000003-5060-4882-A7AC-F997D9DEE4C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'EURUSD_INDUSTRIE-2024-Blend'!$D$6:$D$18</c:f>
              <c:strCache>
                <c:ptCount val="13"/>
                <c:pt idx="0">
                  <c:v> TOTAL </c:v>
                </c:pt>
                <c:pt idx="1">
                  <c:v> Settled </c:v>
                </c:pt>
                <c:pt idx="2">
                  <c:v> OutStanding </c:v>
                </c:pt>
                <c:pt idx="3">
                  <c:v> Mar 2024 </c:v>
                </c:pt>
                <c:pt idx="4">
                  <c:v> Apr 2024 </c:v>
                </c:pt>
                <c:pt idx="5">
                  <c:v> May 2024 </c:v>
                </c:pt>
                <c:pt idx="6">
                  <c:v> Jun 2024 </c:v>
                </c:pt>
                <c:pt idx="7">
                  <c:v> Jul 2024 </c:v>
                </c:pt>
                <c:pt idx="8">
                  <c:v> Aug 2024 </c:v>
                </c:pt>
                <c:pt idx="9">
                  <c:v> Sep 2024 </c:v>
                </c:pt>
                <c:pt idx="10">
                  <c:v> Oct 2024 </c:v>
                </c:pt>
                <c:pt idx="11">
                  <c:v> Nov 2024 </c:v>
                </c:pt>
                <c:pt idx="12">
                  <c:v> Dec 2024 </c:v>
                </c:pt>
              </c:strCache>
            </c:strRef>
          </c:cat>
          <c:val>
            <c:numRef>
              <c:f>'EURUSD_INDUSTRIE-2024-Blend'!$L$6:$L$18</c:f>
              <c:numCache>
                <c:formatCode>_ * #,##0.00_ ;_ * \-#,##0.00_ ;_ * "-"??_ ;_ @_ </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4-5060-4882-A7AC-F997D9DEE4C4}"/>
            </c:ext>
          </c:extLst>
        </c:ser>
        <c:ser>
          <c:idx val="2"/>
          <c:order val="1"/>
          <c:tx>
            <c:strRef>
              <c:f>'EURUSD_INDUSTRIE-2024-Blend'!$M$5</c:f>
              <c:strCache>
                <c:ptCount val="1"/>
                <c:pt idx="0">
                  <c:v>Option Strategies</c:v>
                </c:pt>
              </c:strCache>
            </c:strRef>
          </c:tx>
          <c:spPr>
            <a:solidFill>
              <a:srgbClr val="FFA037"/>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5-5060-4882-A7AC-F997D9DEE4C4}"/>
              </c:ext>
            </c:extLst>
          </c:dPt>
          <c:dPt>
            <c:idx val="1"/>
            <c:invertIfNegative val="0"/>
            <c:bubble3D val="0"/>
            <c:extLst>
              <c:ext xmlns:c16="http://schemas.microsoft.com/office/drawing/2014/chart" uri="{C3380CC4-5D6E-409C-BE32-E72D297353CC}">
                <c16:uniqueId val="{00000006-5060-4882-A7AC-F997D9DEE4C4}"/>
              </c:ext>
            </c:extLst>
          </c:dPt>
          <c:dLbls>
            <c:dLbl>
              <c:idx val="12"/>
              <c:delete val="1"/>
              <c:extLst>
                <c:ext xmlns:c15="http://schemas.microsoft.com/office/drawing/2012/chart" uri="{CE6537A1-D6FC-4f65-9D91-7224C49458BB}"/>
                <c:ext xmlns:c16="http://schemas.microsoft.com/office/drawing/2014/chart" uri="{C3380CC4-5D6E-409C-BE32-E72D297353CC}">
                  <c16:uniqueId val="{00000007-5060-4882-A7AC-F997D9DEE4C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'EURUSD_INDUSTRIE-2024-Blend'!$D$6:$D$18</c:f>
              <c:strCache>
                <c:ptCount val="13"/>
                <c:pt idx="0">
                  <c:v> TOTAL </c:v>
                </c:pt>
                <c:pt idx="1">
                  <c:v> Settled </c:v>
                </c:pt>
                <c:pt idx="2">
                  <c:v> OutStanding </c:v>
                </c:pt>
                <c:pt idx="3">
                  <c:v> Mar 2024 </c:v>
                </c:pt>
                <c:pt idx="4">
                  <c:v> Apr 2024 </c:v>
                </c:pt>
                <c:pt idx="5">
                  <c:v> May 2024 </c:v>
                </c:pt>
                <c:pt idx="6">
                  <c:v> Jun 2024 </c:v>
                </c:pt>
                <c:pt idx="7">
                  <c:v> Jul 2024 </c:v>
                </c:pt>
                <c:pt idx="8">
                  <c:v> Aug 2024 </c:v>
                </c:pt>
                <c:pt idx="9">
                  <c:v> Sep 2024 </c:v>
                </c:pt>
                <c:pt idx="10">
                  <c:v> Oct 2024 </c:v>
                </c:pt>
                <c:pt idx="11">
                  <c:v> Nov 2024 </c:v>
                </c:pt>
                <c:pt idx="12">
                  <c:v> Dec 2024 </c:v>
                </c:pt>
              </c:strCache>
            </c:strRef>
          </c:cat>
          <c:val>
            <c:numRef>
              <c:f>'EURUSD_INDUSTRIE-2024-Blend'!$M$6:$M$18</c:f>
              <c:numCache>
                <c:formatCode>_ * #,##0.00_ ;_ * \-#,##0.00_ ;_ * "-"??_ ;_ @_ </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8-5060-4882-A7AC-F997D9DEE4C4}"/>
            </c:ext>
          </c:extLst>
        </c:ser>
        <c:ser>
          <c:idx val="3"/>
          <c:order val="2"/>
          <c:tx>
            <c:strRef>
              <c:f>'EURUSD_INDUSTRIE-2024-Blend'!$N$5</c:f>
              <c:strCache>
                <c:ptCount val="1"/>
                <c:pt idx="0">
                  <c:v>Forward/Spot</c:v>
                </c:pt>
              </c:strCache>
            </c:strRef>
          </c:tx>
          <c:spPr>
            <a:solidFill>
              <a:srgbClr val="8064A2">
                <a:lumMod val="40000"/>
                <a:lumOff val="60000"/>
              </a:srgbClr>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9-5060-4882-A7AC-F997D9DEE4C4}"/>
              </c:ext>
            </c:extLst>
          </c:dPt>
          <c:dPt>
            <c:idx val="1"/>
            <c:invertIfNegative val="0"/>
            <c:bubble3D val="0"/>
            <c:extLst>
              <c:ext xmlns:c16="http://schemas.microsoft.com/office/drawing/2014/chart" uri="{C3380CC4-5D6E-409C-BE32-E72D297353CC}">
                <c16:uniqueId val="{0000000A-5060-4882-A7AC-F997D9DEE4C4}"/>
              </c:ext>
            </c:extLst>
          </c:dPt>
          <c:dLbls>
            <c:dLbl>
              <c:idx val="0"/>
              <c:layout>
                <c:manualLayout>
                  <c:x val="0"/>
                  <c:y val="-0.17902036763793316"/>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060-4882-A7AC-F997D9DEE4C4}"/>
                </c:ext>
              </c:extLst>
            </c:dLbl>
            <c:dLbl>
              <c:idx val="1"/>
              <c:layout>
                <c:manualLayout>
                  <c:x val="-2.7756429292276744E-17"/>
                  <c:y val="-1.6962919039673455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060-4882-A7AC-F997D9DEE4C4}"/>
                </c:ext>
              </c:extLst>
            </c:dLbl>
            <c:dLbl>
              <c:idx val="2"/>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060-4882-A7AC-F997D9DEE4C4}"/>
                </c:ext>
              </c:extLst>
            </c:dLbl>
            <c:dLbl>
              <c:idx val="3"/>
              <c:layout>
                <c:manualLayout>
                  <c:x val="0"/>
                  <c:y val="-2.9673593778010706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060-4882-A7AC-F997D9DEE4C4}"/>
                </c:ext>
              </c:extLst>
            </c:dLbl>
            <c:dLbl>
              <c:idx val="4"/>
              <c:layout>
                <c:manualLayout>
                  <c:x val="0"/>
                  <c:y val="-3.0656811506267496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060-4882-A7AC-F997D9DEE4C4}"/>
                </c:ext>
              </c:extLst>
            </c:dLbl>
            <c:dLbl>
              <c:idx val="5"/>
              <c:layout>
                <c:manualLayout>
                  <c:x val="0"/>
                  <c:y val="-1.7168112304700965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060-4882-A7AC-F997D9DEE4C4}"/>
                </c:ext>
              </c:extLst>
            </c:dLbl>
            <c:dLbl>
              <c:idx val="6"/>
              <c:layout>
                <c:manualLayout>
                  <c:x val="0"/>
                  <c:y val="-2.6181171311554532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060-4882-A7AC-F997D9DEE4C4}"/>
                </c:ext>
              </c:extLst>
            </c:dLbl>
            <c:dLbl>
              <c:idx val="7"/>
              <c:layout>
                <c:manualLayout>
                  <c:x val="-1.1102571716910698E-16"/>
                  <c:y val="-2.8136574872098891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060-4882-A7AC-F997D9DEE4C4}"/>
                </c:ext>
              </c:extLst>
            </c:dLbl>
            <c:dLbl>
              <c:idx val="8"/>
              <c:layout>
                <c:manualLayout>
                  <c:x val="0"/>
                  <c:y val="-2.7830439758953072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060-4882-A7AC-F997D9DEE4C4}"/>
                </c:ext>
              </c:extLst>
            </c:dLbl>
            <c:dLbl>
              <c:idx val="9"/>
              <c:layout>
                <c:manualLayout>
                  <c:x val="0"/>
                  <c:y val="-2.8680171545982288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060-4882-A7AC-F997D9DEE4C4}"/>
                </c:ext>
              </c:extLst>
            </c:dLbl>
            <c:dLbl>
              <c:idx val="10"/>
              <c:layout>
                <c:manualLayout>
                  <c:x val="0"/>
                  <c:y val="-2.9346498062523239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060-4882-A7AC-F997D9DEE4C4}"/>
                </c:ext>
              </c:extLst>
            </c:dLbl>
            <c:dLbl>
              <c:idx val="11"/>
              <c:layout>
                <c:manualLayout>
                  <c:x val="0"/>
                  <c:y val="-2.7552711777927934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060-4882-A7AC-F997D9DEE4C4}"/>
                </c:ext>
              </c:extLst>
            </c:dLbl>
            <c:dLbl>
              <c:idx val="12"/>
              <c:layout>
                <c:manualLayout>
                  <c:x val="1.1102571716910698E-16"/>
                  <c:y val="-2.6902381510542389E-2"/>
                </c:manualLayout>
              </c:layout>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060-4882-A7AC-F997D9DEE4C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'EURUSD_INDUSTRIE-2024-Blend'!$D$6:$D$18</c:f>
              <c:strCache>
                <c:ptCount val="13"/>
                <c:pt idx="0">
                  <c:v> TOTAL </c:v>
                </c:pt>
                <c:pt idx="1">
                  <c:v> Settled </c:v>
                </c:pt>
                <c:pt idx="2">
                  <c:v> OutStanding </c:v>
                </c:pt>
                <c:pt idx="3">
                  <c:v> Mar 2024 </c:v>
                </c:pt>
                <c:pt idx="4">
                  <c:v> Apr 2024 </c:v>
                </c:pt>
                <c:pt idx="5">
                  <c:v> May 2024 </c:v>
                </c:pt>
                <c:pt idx="6">
                  <c:v> Jun 2024 </c:v>
                </c:pt>
                <c:pt idx="7">
                  <c:v> Jul 2024 </c:v>
                </c:pt>
                <c:pt idx="8">
                  <c:v> Aug 2024 </c:v>
                </c:pt>
                <c:pt idx="9">
                  <c:v> Sep 2024 </c:v>
                </c:pt>
                <c:pt idx="10">
                  <c:v> Oct 2024 </c:v>
                </c:pt>
                <c:pt idx="11">
                  <c:v> Nov 2024 </c:v>
                </c:pt>
                <c:pt idx="12">
                  <c:v> Dec 2024 </c:v>
                </c:pt>
              </c:strCache>
            </c:strRef>
          </c:cat>
          <c:val>
            <c:numRef>
              <c:f>'EURUSD_INDUSTRIE-2024-Blend'!$N$6:$N$18</c:f>
              <c:numCache>
                <c:formatCode>_ * #,##0.00_ ;_ * \-#,##0.00_ ;_ * "-"??_ ;_ @_ </c:formatCode>
                <c:ptCount val="13"/>
                <c:pt idx="0">
                  <c:v>-13117660</c:v>
                </c:pt>
                <c:pt idx="1">
                  <c:v>-1799570</c:v>
                </c:pt>
                <c:pt idx="2">
                  <c:v>-11318090</c:v>
                </c:pt>
                <c:pt idx="3">
                  <c:v>-1550330</c:v>
                </c:pt>
                <c:pt idx="4">
                  <c:v>-874290</c:v>
                </c:pt>
                <c:pt idx="5">
                  <c:v>-1446670</c:v>
                </c:pt>
                <c:pt idx="6">
                  <c:v>-1187330</c:v>
                </c:pt>
                <c:pt idx="7">
                  <c:v>-1107040</c:v>
                </c:pt>
                <c:pt idx="8">
                  <c:v>-1091150</c:v>
                </c:pt>
                <c:pt idx="9">
                  <c:v>-1135250</c:v>
                </c:pt>
                <c:pt idx="10">
                  <c:v>-988060</c:v>
                </c:pt>
                <c:pt idx="11">
                  <c:v>-1076740</c:v>
                </c:pt>
                <c:pt idx="12">
                  <c:v>-861230</c:v>
                </c:pt>
              </c:numCache>
            </c:numRef>
          </c:val>
          <c:extLst>
            <c:ext xmlns:c16="http://schemas.microsoft.com/office/drawing/2014/chart" uri="{C3380CC4-5D6E-409C-BE32-E72D297353CC}">
              <c16:uniqueId val="{00000016-5060-4882-A7AC-F997D9DEE4C4}"/>
            </c:ext>
          </c:extLst>
        </c:ser>
        <c:dLbls>
          <c:showLegendKey val="0"/>
          <c:showVal val="0"/>
          <c:showCatName val="0"/>
          <c:showSerName val="0"/>
          <c:showPercent val="0"/>
          <c:showBubbleSize val="0"/>
        </c:dLbls>
        <c:gapWidth val="150"/>
        <c:overlap val="100"/>
        <c:axId val="405931264"/>
        <c:axId val="405938320"/>
      </c:barChart>
      <c:lineChart>
        <c:grouping val="standard"/>
        <c:varyColors val="0"/>
        <c:ser>
          <c:idx val="1"/>
          <c:order val="3"/>
          <c:tx>
            <c:strRef>
              <c:f>'EURUSD_INDUSTRIE-2024-Blend'!$K$5</c:f>
              <c:strCache>
                <c:ptCount val="1"/>
                <c:pt idx="0">
                  <c:v>Hedge Rate</c:v>
                </c:pt>
              </c:strCache>
            </c:strRef>
          </c:tx>
          <c:spPr>
            <a:ln w="25400">
              <a:noFill/>
              <a:prstDash val="solid"/>
            </a:ln>
          </c:spPr>
          <c:marker>
            <c:symbol val="circle"/>
            <c:size val="4"/>
            <c:spPr>
              <a:solidFill>
                <a:srgbClr val="FF0000"/>
              </a:solidFill>
              <a:ln>
                <a:solidFill>
                  <a:srgbClr val="FF0000"/>
                </a:solidFill>
                <a:prstDash val="solid"/>
              </a:ln>
            </c:spPr>
          </c:marker>
          <c:dLbls>
            <c:numFmt formatCode="#,##0.0000" sourceLinked="0"/>
            <c:spPr>
              <a:noFill/>
              <a:ln w="25400">
                <a:noFill/>
              </a:ln>
            </c:spPr>
            <c:txPr>
              <a:bodyPr rot="-2700000" vert="horz"/>
              <a:lstStyle/>
              <a:p>
                <a:pPr>
                  <a:defRPr sz="700" b="0" i="0" u="none" strike="noStrike" baseline="0">
                    <a:solidFill>
                      <a:srgbClr val="FF0000"/>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'EURUSD_INDUSTRIE-2024-Blend'!$D$6:$D$18</c:f>
              <c:strCache>
                <c:ptCount val="13"/>
                <c:pt idx="0">
                  <c:v> TOTAL </c:v>
                </c:pt>
                <c:pt idx="1">
                  <c:v> Settled </c:v>
                </c:pt>
                <c:pt idx="2">
                  <c:v> OutStanding </c:v>
                </c:pt>
                <c:pt idx="3">
                  <c:v> Mar 2024 </c:v>
                </c:pt>
                <c:pt idx="4">
                  <c:v> Apr 2024 </c:v>
                </c:pt>
                <c:pt idx="5">
                  <c:v> May 2024 </c:v>
                </c:pt>
                <c:pt idx="6">
                  <c:v> Jun 2024 </c:v>
                </c:pt>
                <c:pt idx="7">
                  <c:v> Jul 2024 </c:v>
                </c:pt>
                <c:pt idx="8">
                  <c:v> Aug 2024 </c:v>
                </c:pt>
                <c:pt idx="9">
                  <c:v> Sep 2024 </c:v>
                </c:pt>
                <c:pt idx="10">
                  <c:v> Oct 2024 </c:v>
                </c:pt>
                <c:pt idx="11">
                  <c:v> Nov 2024 </c:v>
                </c:pt>
                <c:pt idx="12">
                  <c:v> Dec 2024 </c:v>
                </c:pt>
              </c:strCache>
            </c:strRef>
          </c:cat>
          <c:val>
            <c:numRef>
              <c:f>'EURUSD_INDUSTRIE-2024-Blend'!$K$6:$K$18</c:f>
              <c:numCache>
                <c:formatCode>_ * #,##0.0000_ ;_ * \-#,##0.0000_ ;_ * "-"??_ ;_ @_ </c:formatCode>
                <c:ptCount val="13"/>
                <c:pt idx="0">
                  <c:v>1.07962275499875</c:v>
                </c:pt>
                <c:pt idx="1">
                  <c:v>1.07190091362303</c:v>
                </c:pt>
                <c:pt idx="2">
                  <c:v>1.0808607862205899</c:v>
                </c:pt>
                <c:pt idx="3">
                  <c:v>1.0740000000000001</c:v>
                </c:pt>
                <c:pt idx="4">
                  <c:v>1.0755999999999999</c:v>
                </c:pt>
                <c:pt idx="5">
                  <c:v>1.0771999999999999</c:v>
                </c:pt>
                <c:pt idx="6">
                  <c:v>1.0789</c:v>
                </c:pt>
                <c:pt idx="7">
                  <c:v>1.0804</c:v>
                </c:pt>
                <c:pt idx="8">
                  <c:v>1.0821000000000001</c:v>
                </c:pt>
                <c:pt idx="9">
                  <c:v>1.0838000000000001</c:v>
                </c:pt>
                <c:pt idx="10">
                  <c:v>1.0853999999999999</c:v>
                </c:pt>
                <c:pt idx="11">
                  <c:v>1.0875999999999999</c:v>
                </c:pt>
                <c:pt idx="12">
                  <c:v>1.0891999999999999</c:v>
                </c:pt>
              </c:numCache>
            </c:numRef>
          </c:val>
          <c:smooth val="0"/>
          <c:extLst>
            <c:ext xmlns:c16="http://schemas.microsoft.com/office/drawing/2014/chart" uri="{C3380CC4-5D6E-409C-BE32-E72D297353CC}">
              <c16:uniqueId val="{00000017-5060-4882-A7AC-F997D9DEE4C4}"/>
            </c:ext>
          </c:extLst>
        </c:ser>
        <c:dLbls>
          <c:showLegendKey val="0"/>
          <c:showVal val="0"/>
          <c:showCatName val="0"/>
          <c:showSerName val="0"/>
          <c:showPercent val="0"/>
          <c:showBubbleSize val="0"/>
        </c:dLbls>
        <c:marker val="1"/>
        <c:smooth val="0"/>
        <c:axId val="405937928"/>
        <c:axId val="405939496"/>
      </c:lineChart>
      <c:catAx>
        <c:axId val="405931264"/>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800" b="0" i="0" u="none" strike="noStrike" baseline="0">
                <a:solidFill>
                  <a:srgbClr val="000000"/>
                </a:solidFill>
                <a:latin typeface="Calibri"/>
                <a:ea typeface="Calibri"/>
                <a:cs typeface="Calibri"/>
              </a:defRPr>
            </a:pPr>
            <a:endParaRPr lang="fr-FR"/>
          </a:p>
        </c:txPr>
        <c:crossAx val="405938320"/>
        <c:crosses val="autoZero"/>
        <c:auto val="1"/>
        <c:lblAlgn val="ctr"/>
        <c:lblOffset val="100"/>
        <c:tickLblSkip val="1"/>
        <c:tickMarkSkip val="1"/>
        <c:noMultiLvlLbl val="0"/>
      </c:catAx>
      <c:valAx>
        <c:axId val="405938320"/>
        <c:scaling>
          <c:orientation val="minMax"/>
        </c:scaling>
        <c:delete val="0"/>
        <c:axPos val="l"/>
        <c:majorGridlines>
          <c:spPr>
            <a:ln w="3175">
              <a:solidFill>
                <a:srgbClr val="969696"/>
              </a:solidFill>
              <a:prstDash val="sysDash"/>
            </a:ln>
          </c:spPr>
        </c:majorGridlines>
        <c:numFmt formatCode="#,##0" sourceLinked="0"/>
        <c:majorTickMark val="out"/>
        <c:minorTickMark val="none"/>
        <c:tickLblPos val="nextTo"/>
        <c:spPr>
          <a:ln w="3175">
            <a:solidFill>
              <a:srgbClr val="666699"/>
            </a:solidFill>
            <a:prstDash val="solid"/>
          </a:ln>
        </c:spPr>
        <c:txPr>
          <a:bodyPr rot="0" vert="horz"/>
          <a:lstStyle/>
          <a:p>
            <a:pPr>
              <a:defRPr sz="800" b="0" i="0" u="none" strike="noStrike" baseline="0">
                <a:solidFill>
                  <a:srgbClr val="666699"/>
                </a:solidFill>
                <a:latin typeface="Calibri"/>
                <a:ea typeface="Calibri"/>
                <a:cs typeface="Calibri"/>
              </a:defRPr>
            </a:pPr>
            <a:endParaRPr lang="fr-FR"/>
          </a:p>
        </c:txPr>
        <c:crossAx val="405931264"/>
        <c:crosses val="autoZero"/>
        <c:crossBetween val="between"/>
      </c:valAx>
      <c:catAx>
        <c:axId val="405937928"/>
        <c:scaling>
          <c:orientation val="minMax"/>
        </c:scaling>
        <c:delete val="1"/>
        <c:axPos val="t"/>
        <c:numFmt formatCode="General" sourceLinked="1"/>
        <c:majorTickMark val="out"/>
        <c:minorTickMark val="none"/>
        <c:tickLblPos val="nextTo"/>
        <c:crossAx val="405939496"/>
        <c:crosses val="autoZero"/>
        <c:auto val="1"/>
        <c:lblAlgn val="ctr"/>
        <c:lblOffset val="100"/>
        <c:noMultiLvlLbl val="0"/>
      </c:catAx>
      <c:valAx>
        <c:axId val="405939496"/>
        <c:scaling>
          <c:orientation val="maxMin"/>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800" b="0" i="0" u="none" strike="noStrike" baseline="0">
                <a:solidFill>
                  <a:srgbClr val="FF0000"/>
                </a:solidFill>
                <a:latin typeface="Calibri"/>
                <a:ea typeface="Calibri"/>
                <a:cs typeface="Calibri"/>
              </a:defRPr>
            </a:pPr>
            <a:endParaRPr lang="fr-FR"/>
          </a:p>
        </c:txPr>
        <c:crossAx val="405937928"/>
        <c:crosses val="max"/>
        <c:crossBetween val="between"/>
      </c:valAx>
      <c:spPr>
        <a:solidFill>
          <a:srgbClr val="FFFFFF"/>
        </a:solidFill>
        <a:ln w="12700">
          <a:solidFill>
            <a:srgbClr val="808080"/>
          </a:solidFill>
          <a:prstDash val="solid"/>
        </a:ln>
      </c:spPr>
    </c:plotArea>
    <c:legend>
      <c:legendPos val="r"/>
      <c:layout>
        <c:manualLayout>
          <c:xMode val="edge"/>
          <c:yMode val="edge"/>
          <c:x val="6.6541787439613531E-2"/>
          <c:y val="0.9029652777777778"/>
          <c:w val="0.88853232323232323"/>
          <c:h val="8.8513333333333333E-2"/>
        </c:manualLayout>
      </c:layout>
      <c:overlay val="0"/>
      <c:spPr>
        <a:solidFill>
          <a:srgbClr val="FFFFFF"/>
        </a:solidFill>
        <a:ln w="3175">
          <a:solidFill>
            <a:srgbClr val="969696"/>
          </a:solidFill>
          <a:prstDash val="solid"/>
        </a:ln>
      </c:spPr>
      <c:txPr>
        <a:bodyPr/>
        <a:lstStyle/>
        <a:p>
          <a:pPr>
            <a:defRPr sz="8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0.28828</cdr:x>
      <cdr:y>0.02888</cdr:y>
    </cdr:from>
    <cdr:to>
      <cdr:x>0.81676</cdr:x>
      <cdr:y>0.14221</cdr:y>
    </cdr:to>
    <cdr:sp macro="" textlink="">
      <cdr:nvSpPr>
        <cdr:cNvPr id="2" name="ZoneTexte 1"/>
        <cdr:cNvSpPr txBox="1"/>
      </cdr:nvSpPr>
      <cdr:spPr>
        <a:xfrm xmlns:a="http://schemas.openxmlformats.org/drawingml/2006/main">
          <a:off x="2105025" y="123825"/>
          <a:ext cx="40767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0.24571</cdr:x>
      <cdr:y>0.03307</cdr:y>
    </cdr:from>
    <cdr:to>
      <cdr:x>0.76141</cdr:x>
      <cdr:y>0.09557</cdr:y>
    </cdr:to>
    <cdr:sp macro="" textlink="">
      <cdr:nvSpPr>
        <cdr:cNvPr id="7" name="TitleAllocation"/>
        <cdr:cNvSpPr/>
      </cdr:nvSpPr>
      <cdr:spPr>
        <a:xfrm xmlns:a="http://schemas.openxmlformats.org/drawingml/2006/main">
          <a:off x="1474546" y="190457"/>
          <a:ext cx="3094818" cy="360000"/>
        </a:xfrm>
        <a:prstGeom xmlns:a="http://schemas.openxmlformats.org/drawingml/2006/main" prst="rect">
          <a:avLst/>
        </a:prstGeom>
        <a:solidFill xmlns:a="http://schemas.openxmlformats.org/drawingml/2006/main">
          <a:schemeClr val="bg1"/>
        </a:solidFill>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900" b="1">
              <a:solidFill>
                <a:sysClr val="windowText" lastClr="000000"/>
              </a:solidFill>
              <a:latin typeface="+mn-lt"/>
            </a:rPr>
            <a:t>INDUSTRIE-2024</a:t>
          </a:r>
        </a:p>
      </cdr:txBody>
    </cdr:sp>
  </cdr:relSizeAnchor>
  <cdr:relSizeAnchor xmlns:cdr="http://schemas.openxmlformats.org/drawingml/2006/chartDrawing">
    <cdr:from>
      <cdr:x>0.83062</cdr:x>
      <cdr:y>0.03414</cdr:y>
    </cdr:from>
    <cdr:to>
      <cdr:x>0.98875</cdr:x>
      <cdr:y>0.09664</cdr:y>
    </cdr:to>
    <cdr:sp macro="" textlink="">
      <cdr:nvSpPr>
        <cdr:cNvPr id="8" name="CurrentCross"/>
        <cdr:cNvSpPr/>
      </cdr:nvSpPr>
      <cdr:spPr>
        <a:xfrm xmlns:a="http://schemas.openxmlformats.org/drawingml/2006/main">
          <a:off x="4984700" y="196620"/>
          <a:ext cx="948970"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EURUSD</a:t>
          </a:r>
        </a:p>
      </cdr:txBody>
    </cdr:sp>
  </cdr:relSizeAnchor>
  <cdr:relSizeAnchor xmlns:cdr="http://schemas.openxmlformats.org/drawingml/2006/chartDrawing">
    <cdr:from>
      <cdr:x>0.02489</cdr:x>
      <cdr:y>0.03459</cdr:y>
    </cdr:from>
    <cdr:to>
      <cdr:x>0.12793</cdr:x>
      <cdr:y>0.09709</cdr:y>
    </cdr:to>
    <cdr:sp macro="" textlink="">
      <cdr:nvSpPr>
        <cdr:cNvPr id="9" name="ForeignCurrency"/>
        <cdr:cNvSpPr/>
      </cdr:nvSpPr>
      <cdr:spPr>
        <a:xfrm xmlns:a="http://schemas.openxmlformats.org/drawingml/2006/main">
          <a:off x="149396" y="199249"/>
          <a:ext cx="618364"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USD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11/03/2024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3/11/2024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3/11/2024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3/11/2024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3/11/2024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3/11/2024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3/11/2024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3/11/2024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3/11/2024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3/11/2024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3/11/2024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3/11/2024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3/11/2024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3/11/2024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3/11/2024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3/11/2024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3/11/2024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3/11/2024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29/02/2024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382E9AA4-CDEE-CCE6-2AF5-9D775B20E5D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3F69FA1-BAB1-8C3B-13AC-956708B9AB8E}"/>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36777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E7D222C8-E594-3902-F4B5-760B1EEBA9D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2920A6A-1F37-4CA2-AE99-5AA13F23652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9631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E7E4C8F2-E88F-6D37-1162-BDEC74C45E7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7E462D8E-D8A7-321A-363C-AFDCFE723CF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944584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7D405419-046B-B2ED-2803-E5A5FF0E49C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5B6DC45E-DB14-FF0A-6CE9-6B96189B5ED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55083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F0CED347-60FB-AA39-4AA4-610B4880318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FC41D0D2-F7A9-22BE-6AF9-8B488EF64CC8}"/>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82609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17B8D9A1-7F69-7B6D-2CCB-69B948A1F16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C4E942C5-2C53-1472-FBD6-6417ADA346F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88215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44F3768-60C4-937A-B3EA-F6775F16DC00}"/>
              </a:ext>
            </a:extLst>
          </p:cNvPr>
          <p:cNvPicPr>
            <a:picLocks noChangeAspect="1"/>
          </p:cNvPicPr>
          <p:nvPr/>
        </p:nvPicPr>
        <p:blipFill>
          <a:blip r:embed="rId2"/>
          <a:stretch>
            <a:fillRect/>
          </a:stretch>
        </p:blipFill>
        <p:spPr>
          <a:xfrm>
            <a:off x="4749800" y="2349499"/>
            <a:ext cx="4206605" cy="3581401"/>
          </a:xfrm>
          <a:prstGeom prst="rect">
            <a:avLst/>
          </a:prstGeom>
        </p:spPr>
      </p:pic>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AC3800D8-44DC-491A-EEFF-C4D634578525}"/>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30351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63CD4B6-8DEA-8A41-AA60-041C70872E5F}"/>
              </a:ext>
            </a:extLst>
          </p:cNvPr>
          <p:cNvPicPr>
            <a:picLocks noChangeAspect="1"/>
          </p:cNvPicPr>
          <p:nvPr/>
        </p:nvPicPr>
        <p:blipFill>
          <a:blip r:embed="rId2"/>
          <a:stretch>
            <a:fillRect/>
          </a:stretch>
        </p:blipFill>
        <p:spPr>
          <a:xfrm>
            <a:off x="4749800" y="2349500"/>
            <a:ext cx="4206605" cy="3571875"/>
          </a:xfrm>
          <a:prstGeom prst="rect">
            <a:avLst/>
          </a:prstGeom>
        </p:spPr>
      </p:pic>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AAB0C7FA-6BDB-CA22-6279-0AB6314635D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20751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C7F22E-849E-725D-0B7F-FFBF95DE94A7}"/>
              </a:ext>
            </a:extLst>
          </p:cNvPr>
          <p:cNvPicPr>
            <a:picLocks noChangeAspect="1"/>
          </p:cNvPicPr>
          <p:nvPr/>
        </p:nvPicPr>
        <p:blipFill>
          <a:blip r:embed="rId2"/>
          <a:stretch>
            <a:fillRect/>
          </a:stretch>
        </p:blipFill>
        <p:spPr>
          <a:xfrm>
            <a:off x="4759342" y="2349500"/>
            <a:ext cx="4200508" cy="3571875"/>
          </a:xfrm>
          <a:prstGeom prst="rect">
            <a:avLst/>
          </a:prstGeom>
        </p:spPr>
      </p:pic>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872BB363-39E8-8084-234F-AE453B769D97}"/>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75589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22AF7E71-014E-AF24-A89A-F24F9AFE00B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F82FD46B-89F2-C2A1-4AFE-FCC4A344993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26795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lendGraphe">
            <a:extLst>
              <a:ext uri="{FF2B5EF4-FFF2-40B4-BE49-F238E27FC236}">
                <a16:creationId xmlns:a16="http://schemas.microsoft.com/office/drawing/2014/main" id="{D2C6DD85-1743-4C7F-8FAC-0897BB1985D7}"/>
              </a:ext>
            </a:extLst>
          </p:cNvPr>
          <p:cNvGraphicFramePr>
            <a:graphicFrameLocks/>
          </p:cNvGraphicFramePr>
          <p:nvPr>
            <p:extLst>
              <p:ext uri="{D42A27DB-BD31-4B8C-83A1-F6EECF244321}">
                <p14:modId xmlns:p14="http://schemas.microsoft.com/office/powerpoint/2010/main" val="3098837331"/>
              </p:ext>
            </p:extLst>
          </p:nvPr>
        </p:nvGraphicFramePr>
        <p:xfrm>
          <a:off x="4749801" y="2349500"/>
          <a:ext cx="4210050" cy="3571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788877E4-E5BC-F9DB-0C4E-4B71536EE7A2}"/>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93303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5D1E6F2A-27DA-85CF-9752-282D939EA05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3A5A93A7-BA04-4A12-FD96-B2CDACA77D1E}"/>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497464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2B235E7B-9EC7-EA89-E73B-ECDAACD6861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9EEC9A5E-4466-B75A-1862-C76A93D891C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54476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FEDB2FC2-22CD-176B-9226-4336E1EFE82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E7C1FC03-3BBE-13A8-338E-FDB0B56FC7C8}"/>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60371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BF5464C-25D1-4C60-EF89-951582686411}"/>
              </a:ext>
            </a:extLst>
          </p:cNvPr>
          <p:cNvPicPr>
            <a:picLocks noChangeAspect="1"/>
          </p:cNvPicPr>
          <p:nvPr/>
        </p:nvPicPr>
        <p:blipFill>
          <a:blip r:embed="rId2"/>
          <a:stretch>
            <a:fillRect/>
          </a:stretch>
        </p:blipFill>
        <p:spPr>
          <a:xfrm>
            <a:off x="4759342" y="2349501"/>
            <a:ext cx="4200508" cy="3581400"/>
          </a:xfrm>
          <a:prstGeom prst="rect">
            <a:avLst/>
          </a:prstGeom>
        </p:spPr>
      </p:pic>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AF9DD848-7401-D9DF-0CAB-662E3FCBD050}"/>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16013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53BDB3E-8E7C-7EDE-7D6D-E6D2586643D2}"/>
              </a:ext>
            </a:extLst>
          </p:cNvPr>
          <p:cNvPicPr>
            <a:picLocks noChangeAspect="1"/>
          </p:cNvPicPr>
          <p:nvPr/>
        </p:nvPicPr>
        <p:blipFill>
          <a:blip r:embed="rId2"/>
          <a:stretch>
            <a:fillRect/>
          </a:stretch>
        </p:blipFill>
        <p:spPr>
          <a:xfrm>
            <a:off x="4759342" y="2349500"/>
            <a:ext cx="4200508" cy="3581400"/>
          </a:xfrm>
          <a:prstGeom prst="rect">
            <a:avLst/>
          </a:prstGeom>
        </p:spPr>
      </p:pic>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661C406D-FB5E-5A7C-93EF-C992F4980FB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790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_ImageTabloSynthesisMIN">
            <a:extLst>
              <a:ext uri="{FF2B5EF4-FFF2-40B4-BE49-F238E27FC236}">
                <a16:creationId xmlns:a16="http://schemas.microsoft.com/office/drawing/2014/main" id="{F73D76F5-61E6-FACC-B945-5311F6C6AB8E}"/>
              </a:ext>
            </a:extLst>
          </p:cNvPr>
          <p:cNvPicPr>
            <a:picLocks noChangeAspect="1"/>
          </p:cNvPicPr>
          <p:nvPr/>
        </p:nvPicPr>
        <p:blipFill>
          <a:blip r:embed="rId2"/>
          <a:stretch>
            <a:fillRect/>
          </a:stretch>
        </p:blipFill>
        <p:spPr>
          <a:xfrm>
            <a:off x="177218" y="1524000"/>
            <a:ext cx="8789564" cy="4699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9E89D65-F3EC-9203-DD8B-874D14C2001B}"/>
              </a:ext>
            </a:extLst>
          </p:cNvPr>
          <p:cNvPicPr>
            <a:picLocks noChangeAspect="1"/>
          </p:cNvPicPr>
          <p:nvPr/>
        </p:nvPicPr>
        <p:blipFill>
          <a:blip r:embed="rId2"/>
          <a:stretch>
            <a:fillRect/>
          </a:stretch>
        </p:blipFill>
        <p:spPr>
          <a:xfrm>
            <a:off x="177218" y="1524000"/>
            <a:ext cx="8789564"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AF53B05-D676-50B5-3F60-493F614CF1D7}"/>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19984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011609-2B00-8565-1B5D-3AB286DAEEE8}"/>
              </a:ext>
            </a:extLst>
          </p:cNvPr>
          <p:cNvPicPr>
            <a:picLocks noChangeAspect="1"/>
          </p:cNvPicPr>
          <p:nvPr/>
        </p:nvPicPr>
        <p:blipFill>
          <a:blip r:embed="rId2"/>
          <a:stretch>
            <a:fillRect/>
          </a:stretch>
        </p:blipFill>
        <p:spPr>
          <a:xfrm>
            <a:off x="883599" y="1225078"/>
            <a:ext cx="7376799"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743436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36470970-906C-A4E0-C5B5-F1F5E55F221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E5D94DCF-A745-155E-462F-DF4602DF2571}"/>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82436104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5710</TotalTime>
  <Words>709</Words>
  <Application>Microsoft Office PowerPoint</Application>
  <PresentationFormat>On-screen Show (4:3)</PresentationFormat>
  <Paragraphs>94</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LSF-2023</vt:lpstr>
      <vt:lpstr>EURUSD - LSF-2024</vt:lpstr>
      <vt:lpstr>EURUSD - LSF-2025</vt:lpstr>
      <vt:lpstr>EURUSD - LSF-2026</vt:lpstr>
      <vt:lpstr>EURUSD - LSF-2027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Redouane MOUSLIH</cp:lastModifiedBy>
  <cp:revision>701</cp:revision>
  <cp:lastPrinted>2012-02-01T10:00:25Z</cp:lastPrinted>
  <dcterms:created xsi:type="dcterms:W3CDTF">2010-04-23T15:09:35Z</dcterms:created>
  <dcterms:modified xsi:type="dcterms:W3CDTF">2024-03-11T16:07:59Z</dcterms:modified>
</cp:coreProperties>
</file>