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97" d="100"/>
          <a:sy n="97" d="100"/>
        </p:scale>
        <p:origin x="1338"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CROUZET\2024-03-29%20-%20CROUZET%20Global%20Hedge%20Position%20FX.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009331467041"/>
          <c:y val="0.25812517361111109"/>
          <c:w val="0.78160701193094717"/>
          <c:h val="0.53955885416666671"/>
        </c:manualLayout>
      </c:layout>
      <c:barChart>
        <c:barDir val="col"/>
        <c:grouping val="stacked"/>
        <c:varyColors val="0"/>
        <c:ser>
          <c:idx val="0"/>
          <c:order val="0"/>
          <c:tx>
            <c:strRef>
              <c:f>'EURUSD_LSF-2023-Blend'!$L$5</c:f>
              <c:strCache>
                <c:ptCount val="1"/>
                <c:pt idx="0">
                  <c:v>Purchased Options</c:v>
                </c:pt>
              </c:strCache>
            </c:strRef>
          </c:tx>
          <c:spPr>
            <a:solidFill>
              <a:srgbClr val="FEFEDE"/>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0-B79B-4BCA-A906-00BF729F1E63}"/>
              </c:ext>
            </c:extLst>
          </c:dPt>
          <c:dPt>
            <c:idx val="1"/>
            <c:invertIfNegative val="0"/>
            <c:bubble3D val="0"/>
            <c:extLst>
              <c:ext xmlns:c16="http://schemas.microsoft.com/office/drawing/2014/chart" uri="{C3380CC4-5D6E-409C-BE32-E72D297353CC}">
                <c16:uniqueId val="{00000001-B79B-4BCA-A906-00BF729F1E63}"/>
              </c:ext>
            </c:extLst>
          </c:dPt>
          <c:dPt>
            <c:idx val="2"/>
            <c:invertIfNegative val="0"/>
            <c:bubble3D val="0"/>
            <c:extLst>
              <c:ext xmlns:c16="http://schemas.microsoft.com/office/drawing/2014/chart" uri="{C3380CC4-5D6E-409C-BE32-E72D297353CC}">
                <c16:uniqueId val="{00000002-B79B-4BCA-A906-00BF729F1E63}"/>
              </c:ext>
            </c:extLst>
          </c:dPt>
          <c:dLbls>
            <c:dLbl>
              <c:idx val="1"/>
              <c:delete val="1"/>
              <c:extLst>
                <c:ext xmlns:c15="http://schemas.microsoft.com/office/drawing/2012/chart" uri="{CE6537A1-D6FC-4f65-9D91-7224C49458BB}"/>
                <c:ext xmlns:c16="http://schemas.microsoft.com/office/drawing/2014/chart" uri="{C3380CC4-5D6E-409C-BE32-E72D297353CC}">
                  <c16:uniqueId val="{00000001-B79B-4BCA-A906-00BF729F1E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'EURUSD_LSF-2023-Blend'!$D$6:$D$7</c:f>
              <c:strCache>
                <c:ptCount val="2"/>
                <c:pt idx="0">
                  <c:v> TOTAL </c:v>
                </c:pt>
                <c:pt idx="1">
                  <c:v> Settled </c:v>
                </c:pt>
              </c:strCache>
            </c:strRef>
          </c:cat>
          <c:val>
            <c:numRef>
              <c:f>'EURUSD_LSF-2023-Blend'!$L$6:$L$7</c:f>
              <c:numCache>
                <c:formatCode>_ * #,##0.00_ ;_ * \-#,##0.00_ ;_ * "-"??_ ;_ @_ </c:formatCode>
                <c:ptCount val="2"/>
                <c:pt idx="0">
                  <c:v>0</c:v>
                </c:pt>
                <c:pt idx="1">
                  <c:v>0</c:v>
                </c:pt>
              </c:numCache>
            </c:numRef>
          </c:val>
          <c:extLst>
            <c:ext xmlns:c16="http://schemas.microsoft.com/office/drawing/2014/chart" uri="{C3380CC4-5D6E-409C-BE32-E72D297353CC}">
              <c16:uniqueId val="{00000003-B79B-4BCA-A906-00BF729F1E63}"/>
            </c:ext>
          </c:extLst>
        </c:ser>
        <c:ser>
          <c:idx val="2"/>
          <c:order val="1"/>
          <c:tx>
            <c:strRef>
              <c:f>'EURUSD_LSF-2023-Blend'!$M$5</c:f>
              <c:strCache>
                <c:ptCount val="1"/>
                <c:pt idx="0">
                  <c:v>Option Strategies</c:v>
                </c:pt>
              </c:strCache>
            </c:strRef>
          </c:tx>
          <c:spPr>
            <a:solidFill>
              <a:srgbClr val="FFA037"/>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4-B79B-4BCA-A906-00BF729F1E63}"/>
              </c:ext>
            </c:extLst>
          </c:dPt>
          <c:dPt>
            <c:idx val="1"/>
            <c:invertIfNegative val="0"/>
            <c:bubble3D val="0"/>
            <c:extLst>
              <c:ext xmlns:c16="http://schemas.microsoft.com/office/drawing/2014/chart" uri="{C3380CC4-5D6E-409C-BE32-E72D297353CC}">
                <c16:uniqueId val="{00000005-B79B-4BCA-A906-00BF729F1E63}"/>
              </c:ext>
            </c:extLst>
          </c:dPt>
          <c:dLbls>
            <c:dLbl>
              <c:idx val="1"/>
              <c:delete val="1"/>
              <c:extLst>
                <c:ext xmlns:c15="http://schemas.microsoft.com/office/drawing/2012/chart" uri="{CE6537A1-D6FC-4f65-9D91-7224C49458BB}"/>
                <c:ext xmlns:c16="http://schemas.microsoft.com/office/drawing/2014/chart" uri="{C3380CC4-5D6E-409C-BE32-E72D297353CC}">
                  <c16:uniqueId val="{00000005-B79B-4BCA-A906-00BF729F1E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'EURUSD_LSF-2023-Blend'!$D$6:$D$7</c:f>
              <c:strCache>
                <c:ptCount val="2"/>
                <c:pt idx="0">
                  <c:v> TOTAL </c:v>
                </c:pt>
                <c:pt idx="1">
                  <c:v> Settled </c:v>
                </c:pt>
              </c:strCache>
            </c:strRef>
          </c:cat>
          <c:val>
            <c:numRef>
              <c:f>'EURUSD_LSF-2023-Blend'!$M$6:$M$7</c:f>
              <c:numCache>
                <c:formatCode>_ * #,##0.00_ ;_ * \-#,##0.00_ ;_ * "-"??_ ;_ @_ </c:formatCode>
                <c:ptCount val="2"/>
                <c:pt idx="0">
                  <c:v>0</c:v>
                </c:pt>
                <c:pt idx="1">
                  <c:v>0</c:v>
                </c:pt>
              </c:numCache>
            </c:numRef>
          </c:val>
          <c:extLst>
            <c:ext xmlns:c16="http://schemas.microsoft.com/office/drawing/2014/chart" uri="{C3380CC4-5D6E-409C-BE32-E72D297353CC}">
              <c16:uniqueId val="{00000006-B79B-4BCA-A906-00BF729F1E63}"/>
            </c:ext>
          </c:extLst>
        </c:ser>
        <c:ser>
          <c:idx val="3"/>
          <c:order val="2"/>
          <c:tx>
            <c:strRef>
              <c:f>'EURUSD_LSF-2023-Blend'!$N$5</c:f>
              <c:strCache>
                <c:ptCount val="1"/>
                <c:pt idx="0">
                  <c:v>Forward/Spot</c:v>
                </c:pt>
              </c:strCache>
            </c:strRef>
          </c:tx>
          <c:spPr>
            <a:solidFill>
              <a:srgbClr val="8064A2">
                <a:lumMod val="40000"/>
                <a:lumOff val="60000"/>
              </a:srgbClr>
            </a:solidFill>
            <a:ln w="12700">
              <a:solidFill>
                <a:srgbClr val="969696"/>
              </a:solidFill>
              <a:prstDash val="solid"/>
            </a:ln>
          </c:spPr>
          <c:invertIfNegative val="0"/>
          <c:dPt>
            <c:idx val="0"/>
            <c:invertIfNegative val="0"/>
            <c:bubble3D val="0"/>
            <c:extLst>
              <c:ext xmlns:c16="http://schemas.microsoft.com/office/drawing/2014/chart" uri="{C3380CC4-5D6E-409C-BE32-E72D297353CC}">
                <c16:uniqueId val="{00000007-B79B-4BCA-A906-00BF729F1E63}"/>
              </c:ext>
            </c:extLst>
          </c:dPt>
          <c:dPt>
            <c:idx val="1"/>
            <c:invertIfNegative val="0"/>
            <c:bubble3D val="0"/>
            <c:extLst>
              <c:ext xmlns:c16="http://schemas.microsoft.com/office/drawing/2014/chart" uri="{C3380CC4-5D6E-409C-BE32-E72D297353CC}">
                <c16:uniqueId val="{00000008-B79B-4BCA-A906-00BF729F1E63}"/>
              </c:ext>
            </c:extLst>
          </c:dPt>
          <c:dLbls>
            <c:dLbl>
              <c:idx val="0"/>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79B-4BCA-A906-00BF729F1E63}"/>
                </c:ext>
              </c:extLst>
            </c:dLbl>
            <c:dLbl>
              <c:idx val="1"/>
              <c:tx>
                <c:rich>
                  <a:bodyPr rot="-5400000" vert="horz" wrap="square" lIns="38100" tIns="19050" rIns="38100" bIns="19050" anchor="ctr">
                    <a:spAutoFit/>
                  </a:bodyPr>
                  <a:lstStyle/>
                  <a:p>
                    <a:pPr>
                      <a:defRPr sz="900"/>
                    </a:pPr>
                    <a:r>
                      <a:rPr lang="en-US"/>
                      <a:t>100%</a:t>
                    </a:r>
                  </a:p>
                </c:rich>
              </c:tx>
              <c:numFmt formatCode="0%;[=0]&quot;&quot;;General" sourceLinked="0"/>
              <c:spPr>
                <a:noFill/>
                <a:ln>
                  <a:noFill/>
                </a:ln>
                <a:effectLst/>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79B-4BCA-A906-00BF729F1E63}"/>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'EURUSD_LSF-2023-Blend'!$D$6:$D$7</c:f>
              <c:strCache>
                <c:ptCount val="2"/>
                <c:pt idx="0">
                  <c:v> TOTAL </c:v>
                </c:pt>
                <c:pt idx="1">
                  <c:v> Settled </c:v>
                </c:pt>
              </c:strCache>
            </c:strRef>
          </c:cat>
          <c:val>
            <c:numRef>
              <c:f>'EURUSD_LSF-2023-Blend'!$N$6:$N$7</c:f>
              <c:numCache>
                <c:formatCode>_ * #,##0.00_ ;_ * \-#,##0.00_ ;_ * "-"??_ ;_ @_ </c:formatCode>
                <c:ptCount val="2"/>
                <c:pt idx="0">
                  <c:v>-20915746</c:v>
                </c:pt>
                <c:pt idx="1">
                  <c:v>-20915746</c:v>
                </c:pt>
              </c:numCache>
            </c:numRef>
          </c:val>
          <c:extLst>
            <c:ext xmlns:c16="http://schemas.microsoft.com/office/drawing/2014/chart" uri="{C3380CC4-5D6E-409C-BE32-E72D297353CC}">
              <c16:uniqueId val="{00000009-B79B-4BCA-A906-00BF729F1E63}"/>
            </c:ext>
          </c:extLst>
        </c:ser>
        <c:dLbls>
          <c:showLegendKey val="0"/>
          <c:showVal val="0"/>
          <c:showCatName val="0"/>
          <c:showSerName val="0"/>
          <c:showPercent val="0"/>
          <c:showBubbleSize val="0"/>
        </c:dLbls>
        <c:gapWidth val="150"/>
        <c:overlap val="100"/>
        <c:axId val="405931264"/>
        <c:axId val="405938320"/>
      </c:barChart>
      <c:lineChart>
        <c:grouping val="standard"/>
        <c:varyColors val="0"/>
        <c:ser>
          <c:idx val="1"/>
          <c:order val="3"/>
          <c:tx>
            <c:strRef>
              <c:f>'EURUSD_LSF-2023-Blend'!$K$5</c:f>
              <c:strCache>
                <c:ptCount val="1"/>
                <c:pt idx="0">
                  <c:v>Hedge Rate</c:v>
                </c:pt>
              </c:strCache>
            </c:strRef>
          </c:tx>
          <c:spPr>
            <a:ln w="25400">
              <a:noFill/>
              <a:prstDash val="solid"/>
            </a:ln>
          </c:spPr>
          <c:marker>
            <c:symbol val="circle"/>
            <c:size val="4"/>
            <c:spPr>
              <a:solidFill>
                <a:srgbClr val="FF0000"/>
              </a:solidFill>
              <a:ln>
                <a:solidFill>
                  <a:srgbClr val="FF0000"/>
                </a:solidFill>
                <a:prstDash val="solid"/>
              </a:ln>
            </c:spPr>
          </c:marker>
          <c:dLbls>
            <c:numFmt formatCode="#,##0.0000" sourceLinked="0"/>
            <c:spPr>
              <a:noFill/>
              <a:ln w="25400">
                <a:noFill/>
              </a:ln>
            </c:spPr>
            <c:txPr>
              <a:bodyPr rot="-2700000" vert="horz"/>
              <a:lstStyle/>
              <a:p>
                <a:pPr>
                  <a:defRPr sz="700" b="0" i="0" u="none" strike="noStrike" baseline="0">
                    <a:solidFill>
                      <a:srgbClr val="FF0000"/>
                    </a:solidFill>
                    <a:latin typeface="Calibri"/>
                    <a:ea typeface="Calibri"/>
                    <a:cs typeface="Calibri"/>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'EURUSD_LSF-2023-Blend'!$D$6:$D$7</c:f>
              <c:strCache>
                <c:ptCount val="2"/>
                <c:pt idx="0">
                  <c:v> TOTAL </c:v>
                </c:pt>
                <c:pt idx="1">
                  <c:v> Settled </c:v>
                </c:pt>
              </c:strCache>
            </c:strRef>
          </c:cat>
          <c:val>
            <c:numRef>
              <c:f>'EURUSD_LSF-2023-Blend'!$K$6:$K$7</c:f>
              <c:numCache>
                <c:formatCode>_ * #,##0.0000_ ;_ * \-#,##0.0000_ ;_ * "-"??_ ;_ @_ </c:formatCode>
                <c:ptCount val="2"/>
                <c:pt idx="0">
                  <c:v>1.1008359897928</c:v>
                </c:pt>
                <c:pt idx="1">
                  <c:v>1.1008359897928</c:v>
                </c:pt>
              </c:numCache>
            </c:numRef>
          </c:val>
          <c:smooth val="0"/>
          <c:extLst>
            <c:ext xmlns:c16="http://schemas.microsoft.com/office/drawing/2014/chart" uri="{C3380CC4-5D6E-409C-BE32-E72D297353CC}">
              <c16:uniqueId val="{0000000A-B79B-4BCA-A906-00BF729F1E63}"/>
            </c:ext>
          </c:extLst>
        </c:ser>
        <c:dLbls>
          <c:showLegendKey val="0"/>
          <c:showVal val="0"/>
          <c:showCatName val="0"/>
          <c:showSerName val="0"/>
          <c:showPercent val="0"/>
          <c:showBubbleSize val="0"/>
        </c:dLbls>
        <c:marker val="1"/>
        <c:smooth val="0"/>
        <c:axId val="405937928"/>
        <c:axId val="405939496"/>
      </c:lineChart>
      <c:catAx>
        <c:axId val="405931264"/>
        <c:scaling>
          <c:orientation val="minMax"/>
        </c:scaling>
        <c:delete val="0"/>
        <c:axPos val="b"/>
        <c:majorGridlines>
          <c:spPr>
            <a:ln w="3175">
              <a:solidFill>
                <a:srgbClr val="969696"/>
              </a:solidFill>
              <a:prstDash val="sysDash"/>
            </a:ln>
          </c:spPr>
        </c:majorGridlines>
        <c:numFmt formatCode="General" sourceLinked="1"/>
        <c:majorTickMark val="out"/>
        <c:minorTickMark val="none"/>
        <c:tickLblPos val="high"/>
        <c:spPr>
          <a:ln w="3175">
            <a:solidFill>
              <a:srgbClr val="000000"/>
            </a:solidFill>
            <a:prstDash val="solid"/>
          </a:ln>
        </c:spPr>
        <c:txPr>
          <a:bodyPr rot="-2700000" vert="horz"/>
          <a:lstStyle/>
          <a:p>
            <a:pPr>
              <a:defRPr sz="800" b="0" i="0" u="none" strike="noStrike" baseline="0">
                <a:solidFill>
                  <a:srgbClr val="000000"/>
                </a:solidFill>
                <a:latin typeface="Calibri"/>
                <a:ea typeface="Calibri"/>
                <a:cs typeface="Calibri"/>
              </a:defRPr>
            </a:pPr>
            <a:endParaRPr lang="fr-FR"/>
          </a:p>
        </c:txPr>
        <c:crossAx val="405938320"/>
        <c:crosses val="autoZero"/>
        <c:auto val="1"/>
        <c:lblAlgn val="ctr"/>
        <c:lblOffset val="100"/>
        <c:tickLblSkip val="1"/>
        <c:tickMarkSkip val="1"/>
        <c:noMultiLvlLbl val="0"/>
      </c:catAx>
      <c:valAx>
        <c:axId val="405938320"/>
        <c:scaling>
          <c:orientation val="minMax"/>
        </c:scaling>
        <c:delete val="0"/>
        <c:axPos val="l"/>
        <c:majorGridlines>
          <c:spPr>
            <a:ln w="3175">
              <a:solidFill>
                <a:srgbClr val="969696"/>
              </a:solidFill>
              <a:prstDash val="sysDash"/>
            </a:ln>
          </c:spPr>
        </c:majorGridlines>
        <c:numFmt formatCode="#,##0" sourceLinked="0"/>
        <c:majorTickMark val="out"/>
        <c:minorTickMark val="none"/>
        <c:tickLblPos val="nextTo"/>
        <c:spPr>
          <a:ln w="3175">
            <a:solidFill>
              <a:srgbClr val="666699"/>
            </a:solidFill>
            <a:prstDash val="solid"/>
          </a:ln>
        </c:spPr>
        <c:txPr>
          <a:bodyPr rot="0" vert="horz"/>
          <a:lstStyle/>
          <a:p>
            <a:pPr>
              <a:defRPr sz="800" b="0" i="0" u="none" strike="noStrike" baseline="0">
                <a:solidFill>
                  <a:srgbClr val="666699"/>
                </a:solidFill>
                <a:latin typeface="Calibri"/>
                <a:ea typeface="Calibri"/>
                <a:cs typeface="Calibri"/>
              </a:defRPr>
            </a:pPr>
            <a:endParaRPr lang="fr-FR"/>
          </a:p>
        </c:txPr>
        <c:crossAx val="405931264"/>
        <c:crosses val="autoZero"/>
        <c:crossBetween val="between"/>
      </c:valAx>
      <c:catAx>
        <c:axId val="405937928"/>
        <c:scaling>
          <c:orientation val="minMax"/>
        </c:scaling>
        <c:delete val="1"/>
        <c:axPos val="t"/>
        <c:numFmt formatCode="General" sourceLinked="1"/>
        <c:majorTickMark val="out"/>
        <c:minorTickMark val="none"/>
        <c:tickLblPos val="nextTo"/>
        <c:crossAx val="405939496"/>
        <c:crosses val="autoZero"/>
        <c:auto val="1"/>
        <c:lblAlgn val="ctr"/>
        <c:lblOffset val="100"/>
        <c:noMultiLvlLbl val="0"/>
      </c:catAx>
      <c:valAx>
        <c:axId val="405939496"/>
        <c:scaling>
          <c:orientation val="maxMin"/>
          <c:min val="0"/>
        </c:scaling>
        <c:delete val="0"/>
        <c:axPos val="r"/>
        <c:numFmt formatCode="#,##0.00_ ;\-#,##0.00\ " sourceLinked="0"/>
        <c:majorTickMark val="out"/>
        <c:minorTickMark val="none"/>
        <c:tickLblPos val="nextTo"/>
        <c:spPr>
          <a:ln w="3175">
            <a:solidFill>
              <a:srgbClr val="FF0000"/>
            </a:solidFill>
            <a:prstDash val="solid"/>
          </a:ln>
        </c:spPr>
        <c:txPr>
          <a:bodyPr rot="0" vert="horz"/>
          <a:lstStyle/>
          <a:p>
            <a:pPr>
              <a:defRPr sz="800" b="0" i="0" u="none" strike="noStrike" baseline="0">
                <a:solidFill>
                  <a:srgbClr val="FF0000"/>
                </a:solidFill>
                <a:latin typeface="Calibri"/>
                <a:ea typeface="Calibri"/>
                <a:cs typeface="Calibri"/>
              </a:defRPr>
            </a:pPr>
            <a:endParaRPr lang="fr-FR"/>
          </a:p>
        </c:txPr>
        <c:crossAx val="405937928"/>
        <c:crosses val="max"/>
        <c:crossBetween val="between"/>
      </c:valAx>
      <c:spPr>
        <a:solidFill>
          <a:srgbClr val="FFFFFF"/>
        </a:solidFill>
        <a:ln w="12700">
          <a:solidFill>
            <a:srgbClr val="808080"/>
          </a:solidFill>
          <a:prstDash val="solid"/>
        </a:ln>
      </c:spPr>
    </c:plotArea>
    <c:legend>
      <c:legendPos val="r"/>
      <c:layout>
        <c:manualLayout>
          <c:xMode val="edge"/>
          <c:yMode val="edge"/>
          <c:x val="6.6541787439613531E-2"/>
          <c:y val="0.9029652777777778"/>
          <c:w val="0.88853232323232323"/>
          <c:h val="8.8513333333333333E-2"/>
        </c:manualLayout>
      </c:layout>
      <c:overlay val="0"/>
      <c:spPr>
        <a:solidFill>
          <a:srgbClr val="FFFFFF"/>
        </a:solidFill>
        <a:ln w="3175">
          <a:solidFill>
            <a:srgbClr val="969696"/>
          </a:solidFill>
          <a:prstDash val="solid"/>
        </a:ln>
      </c:spPr>
      <c:txPr>
        <a:bodyPr/>
        <a:lstStyle/>
        <a:p>
          <a:pPr>
            <a:defRPr sz="8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rgbClr val="EAEAEA"/>
    </a:solidFill>
    <a:ln w="12700">
      <a:solidFill>
        <a:srgbClr val="969696"/>
      </a:solidFill>
      <a:prstDash val="solid"/>
    </a:ln>
  </c:spPr>
  <c:txPr>
    <a:bodyPr/>
    <a:lstStyle/>
    <a:p>
      <a:pPr>
        <a:defRPr sz="9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0.28828</cdr:x>
      <cdr:y>0.02888</cdr:y>
    </cdr:from>
    <cdr:to>
      <cdr:x>0.81676</cdr:x>
      <cdr:y>0.14221</cdr:y>
    </cdr:to>
    <cdr:sp macro="" textlink="">
      <cdr:nvSpPr>
        <cdr:cNvPr id="2" name="ZoneTexte 1"/>
        <cdr:cNvSpPr txBox="1"/>
      </cdr:nvSpPr>
      <cdr:spPr>
        <a:xfrm xmlns:a="http://schemas.openxmlformats.org/drawingml/2006/main">
          <a:off x="2105025" y="123825"/>
          <a:ext cx="4076700" cy="485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0.24571</cdr:x>
      <cdr:y>0.03307</cdr:y>
    </cdr:from>
    <cdr:to>
      <cdr:x>0.76141</cdr:x>
      <cdr:y>0.09557</cdr:y>
    </cdr:to>
    <cdr:sp macro="" textlink="">
      <cdr:nvSpPr>
        <cdr:cNvPr id="7" name="TitleAllocation"/>
        <cdr:cNvSpPr/>
      </cdr:nvSpPr>
      <cdr:spPr>
        <a:xfrm xmlns:a="http://schemas.openxmlformats.org/drawingml/2006/main">
          <a:off x="1474546" y="190457"/>
          <a:ext cx="3094818" cy="360000"/>
        </a:xfrm>
        <a:prstGeom xmlns:a="http://schemas.openxmlformats.org/drawingml/2006/main" prst="rect">
          <a:avLst/>
        </a:prstGeom>
        <a:solidFill xmlns:a="http://schemas.openxmlformats.org/drawingml/2006/main">
          <a:schemeClr val="bg1"/>
        </a:solidFill>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900" b="1">
              <a:solidFill>
                <a:sysClr val="windowText" lastClr="000000"/>
              </a:solidFill>
              <a:latin typeface="+mn-lt"/>
            </a:rPr>
            <a:t>LSF-2023</a:t>
          </a:r>
        </a:p>
      </cdr:txBody>
    </cdr:sp>
  </cdr:relSizeAnchor>
  <cdr:relSizeAnchor xmlns:cdr="http://schemas.openxmlformats.org/drawingml/2006/chartDrawing">
    <cdr:from>
      <cdr:x>0.83062</cdr:x>
      <cdr:y>0.03414</cdr:y>
    </cdr:from>
    <cdr:to>
      <cdr:x>0.98875</cdr:x>
      <cdr:y>0.09664</cdr:y>
    </cdr:to>
    <cdr:sp macro="" textlink="">
      <cdr:nvSpPr>
        <cdr:cNvPr id="8" name="CurrentCross"/>
        <cdr:cNvSpPr/>
      </cdr:nvSpPr>
      <cdr:spPr>
        <a:xfrm xmlns:a="http://schemas.openxmlformats.org/drawingml/2006/main">
          <a:off x="4984700" y="196620"/>
          <a:ext cx="948970"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EURUSD</a:t>
          </a:r>
        </a:p>
      </cdr:txBody>
    </cdr:sp>
  </cdr:relSizeAnchor>
  <cdr:relSizeAnchor xmlns:cdr="http://schemas.openxmlformats.org/drawingml/2006/chartDrawing">
    <cdr:from>
      <cdr:x>0.02489</cdr:x>
      <cdr:y>0.03459</cdr:y>
    </cdr:from>
    <cdr:to>
      <cdr:x>0.12793</cdr:x>
      <cdr:y>0.09709</cdr:y>
    </cdr:to>
    <cdr:sp macro="" textlink="">
      <cdr:nvSpPr>
        <cdr:cNvPr id="9" name="ForeignCurrency"/>
        <cdr:cNvSpPr/>
      </cdr:nvSpPr>
      <cdr:spPr>
        <a:xfrm xmlns:a="http://schemas.openxmlformats.org/drawingml/2006/main">
          <a:off x="149396" y="199249"/>
          <a:ext cx="618364" cy="360000"/>
        </a:xfrm>
        <a:prstGeom xmlns:a="http://schemas.openxmlformats.org/drawingml/2006/main" prst="rect">
          <a:avLst/>
        </a:prstGeom>
        <a:solidFill xmlns:a="http://schemas.openxmlformats.org/drawingml/2006/main">
          <a:schemeClr val="bg1">
            <a:lumMod val="100000"/>
          </a:schemeClr>
        </a:solidFill>
        <a:ln xmlns:a="http://schemas.openxmlformats.org/drawingml/2006/main" w="9525" cap="flat" cmpd="sng" algn="ctr">
          <a:solidFill>
            <a:schemeClr val="bg1">
              <a:lumMod val="50000"/>
            </a:schemeClr>
          </a:solidFill>
          <a:prstDash val="solid"/>
          <a:round/>
          <a:headEnd type="none" w="med" len="med"/>
          <a:tailEnd type="none"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indent="0" algn="ctr"/>
          <a:r>
            <a:rPr lang="en-US" sz="800" b="0">
              <a:solidFill>
                <a:srgbClr val="000000"/>
              </a:solidFill>
              <a:latin typeface="+mn-lt"/>
              <a:ea typeface="+mn-ea"/>
              <a:cs typeface="+mn-cs"/>
            </a:rPr>
            <a:t>USD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12/04/2024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29.03.2024</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0171A36D-B26A-7307-EA46-05599E02532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56D20F88-B8FC-8327-0BEA-8B3160D5EA83}"/>
              </a:ext>
            </a:extLst>
          </p:cNvPr>
          <p:cNvPicPr>
            <a:picLocks noChangeAspect="1"/>
          </p:cNvPicPr>
          <p:nvPr/>
        </p:nvPicPr>
        <p:blipFill>
          <a:blip r:embed="rId3"/>
          <a:stretch>
            <a:fillRect/>
          </a:stretch>
        </p:blipFill>
        <p:spPr>
          <a:xfrm>
            <a:off x="4754571" y="2354906"/>
            <a:ext cx="4200508" cy="3561063"/>
          </a:xfrm>
          <a:prstGeom prst="rect">
            <a:avLst/>
          </a:prstGeom>
        </p:spPr>
      </p:pic>
    </p:spTree>
    <p:extLst>
      <p:ext uri="{BB962C8B-B14F-4D97-AF65-F5344CB8AC3E}">
        <p14:creationId xmlns:p14="http://schemas.microsoft.com/office/powerpoint/2010/main" val="1752595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247562" y="113288"/>
            <a:ext cx="4948238" cy="889577"/>
          </a:xfrm>
        </p:spPr>
        <p:txBody>
          <a:bodyPr/>
          <a:lstStyle/>
          <a:p>
            <a:r>
              <a:rPr lang="en-US"/>
              <a:t>EURUSD - 2023-Commandes HG</a:t>
            </a:r>
          </a:p>
        </p:txBody>
      </p:sp>
      <p:pic>
        <p:nvPicPr>
          <p:cNvPr id="3" name="EURUSD_ImageALLOC">
            <a:extLst>
              <a:ext uri="{FF2B5EF4-FFF2-40B4-BE49-F238E27FC236}">
                <a16:creationId xmlns:a16="http://schemas.microsoft.com/office/drawing/2014/main" id="{09641005-C2A3-B226-B7B6-D8054B67379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8" name="Image 7">
            <a:extLst>
              <a:ext uri="{FF2B5EF4-FFF2-40B4-BE49-F238E27FC236}">
                <a16:creationId xmlns:a16="http://schemas.microsoft.com/office/drawing/2014/main" id="{7017C076-EBF3-56DF-F623-31CB8131F348}"/>
              </a:ext>
            </a:extLst>
          </p:cNvPr>
          <p:cNvPicPr>
            <a:picLocks noChangeAspect="1"/>
          </p:cNvPicPr>
          <p:nvPr/>
        </p:nvPicPr>
        <p:blipFill>
          <a:blip r:embed="rId3"/>
          <a:stretch>
            <a:fillRect/>
          </a:stretch>
        </p:blipFill>
        <p:spPr>
          <a:xfrm>
            <a:off x="4754571" y="2354905"/>
            <a:ext cx="4200508" cy="3566469"/>
          </a:xfrm>
          <a:prstGeom prst="rect">
            <a:avLst/>
          </a:prstGeom>
        </p:spPr>
      </p:pic>
    </p:spTree>
    <p:extLst>
      <p:ext uri="{BB962C8B-B14F-4D97-AF65-F5344CB8AC3E}">
        <p14:creationId xmlns:p14="http://schemas.microsoft.com/office/powerpoint/2010/main" val="19465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D12C1E3F-2AEA-D950-3647-914DFBF4662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11" name="Image 10">
            <a:extLst>
              <a:ext uri="{FF2B5EF4-FFF2-40B4-BE49-F238E27FC236}">
                <a16:creationId xmlns:a16="http://schemas.microsoft.com/office/drawing/2014/main" id="{369C7BD8-E483-59CD-F4B9-CE45E5B37BA8}"/>
              </a:ext>
            </a:extLst>
          </p:cNvPr>
          <p:cNvPicPr>
            <a:picLocks noChangeAspect="1"/>
          </p:cNvPicPr>
          <p:nvPr/>
        </p:nvPicPr>
        <p:blipFill>
          <a:blip r:embed="rId3"/>
          <a:stretch>
            <a:fillRect/>
          </a:stretch>
        </p:blipFill>
        <p:spPr>
          <a:xfrm>
            <a:off x="4754571" y="2354904"/>
            <a:ext cx="4200508" cy="3561065"/>
          </a:xfrm>
          <a:prstGeom prst="rect">
            <a:avLst/>
          </a:prstGeom>
        </p:spPr>
      </p:pic>
    </p:spTree>
    <p:extLst>
      <p:ext uri="{BB962C8B-B14F-4D97-AF65-F5344CB8AC3E}">
        <p14:creationId xmlns:p14="http://schemas.microsoft.com/office/powerpoint/2010/main" val="286856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33F24DA6-CA2F-2A6B-73E6-765F69B507C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835EC93-6928-4709-F229-A4F3956B6BDE}"/>
              </a:ext>
            </a:extLst>
          </p:cNvPr>
          <p:cNvPicPr>
            <a:picLocks noChangeAspect="1"/>
          </p:cNvPicPr>
          <p:nvPr/>
        </p:nvPicPr>
        <p:blipFill>
          <a:blip r:embed="rId3"/>
          <a:stretch>
            <a:fillRect/>
          </a:stretch>
        </p:blipFill>
        <p:spPr>
          <a:xfrm>
            <a:off x="4754570" y="2359332"/>
            <a:ext cx="4205279" cy="3562043"/>
          </a:xfrm>
          <a:prstGeom prst="rect">
            <a:avLst/>
          </a:prstGeom>
        </p:spPr>
      </p:pic>
    </p:spTree>
    <p:extLst>
      <p:ext uri="{BB962C8B-B14F-4D97-AF65-F5344CB8AC3E}">
        <p14:creationId xmlns:p14="http://schemas.microsoft.com/office/powerpoint/2010/main" val="360521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F35E9A33-4C93-7BE4-8597-1ECCF33FFED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2CF049FF-19C4-3265-711F-3AAA6AD10568}"/>
              </a:ext>
            </a:extLst>
          </p:cNvPr>
          <p:cNvPicPr>
            <a:picLocks noChangeAspect="1"/>
          </p:cNvPicPr>
          <p:nvPr/>
        </p:nvPicPr>
        <p:blipFill>
          <a:blip r:embed="rId3"/>
          <a:stretch>
            <a:fillRect/>
          </a:stretch>
        </p:blipFill>
        <p:spPr>
          <a:xfrm>
            <a:off x="4754570" y="2349500"/>
            <a:ext cx="4205279" cy="3571875"/>
          </a:xfrm>
          <a:prstGeom prst="rect">
            <a:avLst/>
          </a:prstGeom>
        </p:spPr>
      </p:pic>
    </p:spTree>
    <p:extLst>
      <p:ext uri="{BB962C8B-B14F-4D97-AF65-F5344CB8AC3E}">
        <p14:creationId xmlns:p14="http://schemas.microsoft.com/office/powerpoint/2010/main" val="212181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F1875621-2AC1-5DBD-1996-15874815B5F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296534DE-BB19-CE47-277C-5BBD18ABF19C}"/>
              </a:ext>
            </a:extLst>
          </p:cNvPr>
          <p:cNvPicPr>
            <a:picLocks noChangeAspect="1"/>
          </p:cNvPicPr>
          <p:nvPr/>
        </p:nvPicPr>
        <p:blipFill>
          <a:blip r:embed="rId3"/>
          <a:stretch>
            <a:fillRect/>
          </a:stretch>
        </p:blipFill>
        <p:spPr>
          <a:xfrm>
            <a:off x="4754570" y="2349090"/>
            <a:ext cx="4195754" cy="3571875"/>
          </a:xfrm>
          <a:prstGeom prst="rect">
            <a:avLst/>
          </a:prstGeom>
        </p:spPr>
      </p:pic>
    </p:spTree>
    <p:extLst>
      <p:ext uri="{BB962C8B-B14F-4D97-AF65-F5344CB8AC3E}">
        <p14:creationId xmlns:p14="http://schemas.microsoft.com/office/powerpoint/2010/main" val="3548583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C9E9A57F-1B93-729E-66E1-EAD69BC763F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9" name="Image 8">
            <a:extLst>
              <a:ext uri="{FF2B5EF4-FFF2-40B4-BE49-F238E27FC236}">
                <a16:creationId xmlns:a16="http://schemas.microsoft.com/office/drawing/2014/main" id="{5E32D36B-7B14-F351-065B-514EB0766048}"/>
              </a:ext>
            </a:extLst>
          </p:cNvPr>
          <p:cNvPicPr>
            <a:picLocks noChangeAspect="1"/>
          </p:cNvPicPr>
          <p:nvPr/>
        </p:nvPicPr>
        <p:blipFill>
          <a:blip r:embed="rId3"/>
          <a:stretch>
            <a:fillRect/>
          </a:stretch>
        </p:blipFill>
        <p:spPr>
          <a:xfrm>
            <a:off x="4754570" y="2349500"/>
            <a:ext cx="4205280" cy="3571875"/>
          </a:xfrm>
          <a:prstGeom prst="rect">
            <a:avLst/>
          </a:prstGeom>
        </p:spPr>
      </p:pic>
    </p:spTree>
    <p:extLst>
      <p:ext uri="{BB962C8B-B14F-4D97-AF65-F5344CB8AC3E}">
        <p14:creationId xmlns:p14="http://schemas.microsoft.com/office/powerpoint/2010/main" val="407610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AA8ECADD-D787-0962-0DE3-20161EE02CD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4D591453-0399-0E7F-479C-27C4F790CDE9}"/>
              </a:ext>
            </a:extLst>
          </p:cNvPr>
          <p:cNvPicPr>
            <a:picLocks noChangeAspect="1"/>
          </p:cNvPicPr>
          <p:nvPr/>
        </p:nvPicPr>
        <p:blipFill>
          <a:blip r:embed="rId3"/>
          <a:stretch>
            <a:fillRect/>
          </a:stretch>
        </p:blipFill>
        <p:spPr>
          <a:xfrm>
            <a:off x="4754567" y="2349500"/>
            <a:ext cx="4205281" cy="3571875"/>
          </a:xfrm>
          <a:prstGeom prst="rect">
            <a:avLst/>
          </a:prstGeom>
        </p:spPr>
      </p:pic>
    </p:spTree>
    <p:extLst>
      <p:ext uri="{BB962C8B-B14F-4D97-AF65-F5344CB8AC3E}">
        <p14:creationId xmlns:p14="http://schemas.microsoft.com/office/powerpoint/2010/main" val="3431076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8F06D557-9BE1-B39F-F3CF-35B56599143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8" name="Image 7">
            <a:extLst>
              <a:ext uri="{FF2B5EF4-FFF2-40B4-BE49-F238E27FC236}">
                <a16:creationId xmlns:a16="http://schemas.microsoft.com/office/drawing/2014/main" id="{42942FC0-97A0-7EE6-76CC-D33EDE4F2D1E}"/>
              </a:ext>
            </a:extLst>
          </p:cNvPr>
          <p:cNvPicPr>
            <a:picLocks noChangeAspect="1"/>
          </p:cNvPicPr>
          <p:nvPr/>
        </p:nvPicPr>
        <p:blipFill>
          <a:blip r:embed="rId3"/>
          <a:stretch>
            <a:fillRect/>
          </a:stretch>
        </p:blipFill>
        <p:spPr>
          <a:xfrm>
            <a:off x="4754568" y="2349500"/>
            <a:ext cx="4205280" cy="3571875"/>
          </a:xfrm>
          <a:prstGeom prst="rect">
            <a:avLst/>
          </a:prstGeom>
        </p:spPr>
      </p:pic>
    </p:spTree>
    <p:extLst>
      <p:ext uri="{BB962C8B-B14F-4D97-AF65-F5344CB8AC3E}">
        <p14:creationId xmlns:p14="http://schemas.microsoft.com/office/powerpoint/2010/main" val="342819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0A65682F-4CD9-0BE8-9218-E0576B61FCA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9" name="Image 8">
            <a:extLst>
              <a:ext uri="{FF2B5EF4-FFF2-40B4-BE49-F238E27FC236}">
                <a16:creationId xmlns:a16="http://schemas.microsoft.com/office/drawing/2014/main" id="{B609C7EC-AB76-BF9C-9F87-A98A25C691C6}"/>
              </a:ext>
            </a:extLst>
          </p:cNvPr>
          <p:cNvPicPr>
            <a:picLocks noChangeAspect="1"/>
          </p:cNvPicPr>
          <p:nvPr/>
        </p:nvPicPr>
        <p:blipFill>
          <a:blip r:embed="rId3"/>
          <a:stretch>
            <a:fillRect/>
          </a:stretch>
        </p:blipFill>
        <p:spPr>
          <a:xfrm>
            <a:off x="4754568" y="2349500"/>
            <a:ext cx="4205280" cy="3571875"/>
          </a:xfrm>
          <a:prstGeom prst="rect">
            <a:avLst/>
          </a:prstGeom>
        </p:spPr>
      </p:pic>
    </p:spTree>
    <p:extLst>
      <p:ext uri="{BB962C8B-B14F-4D97-AF65-F5344CB8AC3E}">
        <p14:creationId xmlns:p14="http://schemas.microsoft.com/office/powerpoint/2010/main" val="22210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F5E07A8D-491E-5593-C1C0-A5E020FCB848}"/>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8" name="Image 7">
            <a:extLst>
              <a:ext uri="{FF2B5EF4-FFF2-40B4-BE49-F238E27FC236}">
                <a16:creationId xmlns:a16="http://schemas.microsoft.com/office/drawing/2014/main" id="{49F329B9-37A5-48F4-5DFD-0B422CC53B0F}"/>
              </a:ext>
            </a:extLst>
          </p:cNvPr>
          <p:cNvPicPr>
            <a:picLocks noChangeAspect="1"/>
          </p:cNvPicPr>
          <p:nvPr/>
        </p:nvPicPr>
        <p:blipFill>
          <a:blip r:embed="rId3"/>
          <a:stretch>
            <a:fillRect/>
          </a:stretch>
        </p:blipFill>
        <p:spPr>
          <a:xfrm>
            <a:off x="4754568" y="2349500"/>
            <a:ext cx="4200525" cy="3571875"/>
          </a:xfrm>
          <a:prstGeom prst="rect">
            <a:avLst/>
          </a:prstGeom>
        </p:spPr>
      </p:pic>
    </p:spTree>
    <p:extLst>
      <p:ext uri="{BB962C8B-B14F-4D97-AF65-F5344CB8AC3E}">
        <p14:creationId xmlns:p14="http://schemas.microsoft.com/office/powerpoint/2010/main" val="228396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79DABA09-8A6D-70D5-B796-2041903DFBC6}"/>
              </a:ext>
            </a:extLst>
          </p:cNvPr>
          <p:cNvPicPr>
            <a:picLocks noChangeAspect="1"/>
          </p:cNvPicPr>
          <p:nvPr/>
        </p:nvPicPr>
        <p:blipFill>
          <a:blip r:embed="rId2"/>
          <a:stretch>
            <a:fillRect/>
          </a:stretch>
        </p:blipFill>
        <p:spPr>
          <a:xfrm>
            <a:off x="236220" y="2349500"/>
            <a:ext cx="4200525" cy="3571875"/>
          </a:xfrm>
          <a:prstGeom prst="rect">
            <a:avLst/>
          </a:prstGeom>
        </p:spPr>
      </p:pic>
      <p:graphicFrame>
        <p:nvGraphicFramePr>
          <p:cNvPr id="5" name="BlendGraphe">
            <a:extLst>
              <a:ext uri="{FF2B5EF4-FFF2-40B4-BE49-F238E27FC236}">
                <a16:creationId xmlns:a16="http://schemas.microsoft.com/office/drawing/2014/main" id="{9A7133DE-D398-48BB-8E4C-7BAE63FEEFE7}"/>
              </a:ext>
            </a:extLst>
          </p:cNvPr>
          <p:cNvGraphicFramePr>
            <a:graphicFrameLocks/>
          </p:cNvGraphicFramePr>
          <p:nvPr>
            <p:extLst>
              <p:ext uri="{D42A27DB-BD31-4B8C-83A1-F6EECF244321}">
                <p14:modId xmlns:p14="http://schemas.microsoft.com/office/powerpoint/2010/main" val="1100721728"/>
              </p:ext>
            </p:extLst>
          </p:nvPr>
        </p:nvGraphicFramePr>
        <p:xfrm>
          <a:off x="4754567" y="2349500"/>
          <a:ext cx="4200525" cy="3562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818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C652E011-7B78-BE65-E744-E223B8A7252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43FE459E-4B65-3BCE-844C-B45378BCDD7B}"/>
              </a:ext>
            </a:extLst>
          </p:cNvPr>
          <p:cNvPicPr>
            <a:picLocks noChangeAspect="1"/>
          </p:cNvPicPr>
          <p:nvPr/>
        </p:nvPicPr>
        <p:blipFill>
          <a:blip r:embed="rId3"/>
          <a:stretch>
            <a:fillRect/>
          </a:stretch>
        </p:blipFill>
        <p:spPr>
          <a:xfrm>
            <a:off x="4759342" y="2349500"/>
            <a:ext cx="4200508" cy="3571876"/>
          </a:xfrm>
          <a:prstGeom prst="rect">
            <a:avLst/>
          </a:prstGeom>
        </p:spPr>
      </p:pic>
    </p:spTree>
    <p:extLst>
      <p:ext uri="{BB962C8B-B14F-4D97-AF65-F5344CB8AC3E}">
        <p14:creationId xmlns:p14="http://schemas.microsoft.com/office/powerpoint/2010/main" val="405908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0F2386B1-5DFB-54E0-F645-CE65BDEE7D4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576BF189-25C7-F3C7-06F1-3BC072B8F40A}"/>
              </a:ext>
            </a:extLst>
          </p:cNvPr>
          <p:cNvPicPr>
            <a:picLocks noChangeAspect="1"/>
          </p:cNvPicPr>
          <p:nvPr/>
        </p:nvPicPr>
        <p:blipFill>
          <a:blip r:embed="rId3"/>
          <a:stretch>
            <a:fillRect/>
          </a:stretch>
        </p:blipFill>
        <p:spPr>
          <a:xfrm>
            <a:off x="4754570" y="2349500"/>
            <a:ext cx="4205279" cy="3571875"/>
          </a:xfrm>
          <a:prstGeom prst="rect">
            <a:avLst/>
          </a:prstGeom>
        </p:spPr>
      </p:pic>
    </p:spTree>
    <p:extLst>
      <p:ext uri="{BB962C8B-B14F-4D97-AF65-F5344CB8AC3E}">
        <p14:creationId xmlns:p14="http://schemas.microsoft.com/office/powerpoint/2010/main" val="4247383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7F0CC253-D3BA-6B8B-0DD8-2ACB6F51B85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7" name="Image 6">
            <a:extLst>
              <a:ext uri="{FF2B5EF4-FFF2-40B4-BE49-F238E27FC236}">
                <a16:creationId xmlns:a16="http://schemas.microsoft.com/office/drawing/2014/main" id="{2B7B6A6C-0780-15FF-420C-41EBDA463FBF}"/>
              </a:ext>
            </a:extLst>
          </p:cNvPr>
          <p:cNvPicPr>
            <a:picLocks noChangeAspect="1"/>
          </p:cNvPicPr>
          <p:nvPr/>
        </p:nvPicPr>
        <p:blipFill>
          <a:blip r:embed="rId3"/>
          <a:stretch>
            <a:fillRect/>
          </a:stretch>
        </p:blipFill>
        <p:spPr>
          <a:xfrm>
            <a:off x="4754569" y="2349500"/>
            <a:ext cx="4205279" cy="3571875"/>
          </a:xfrm>
          <a:prstGeom prst="rect">
            <a:avLst/>
          </a:prstGeom>
        </p:spPr>
      </p:pic>
    </p:spTree>
    <p:extLst>
      <p:ext uri="{BB962C8B-B14F-4D97-AF65-F5344CB8AC3E}">
        <p14:creationId xmlns:p14="http://schemas.microsoft.com/office/powerpoint/2010/main" val="2565360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8118AA9E-9DFF-7EF8-88B5-BC5B9B38C80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DBC7AD6E-9A7A-F581-0F81-5DB192A88590}"/>
              </a:ext>
            </a:extLst>
          </p:cNvPr>
          <p:cNvPicPr>
            <a:picLocks noChangeAspect="1"/>
          </p:cNvPicPr>
          <p:nvPr/>
        </p:nvPicPr>
        <p:blipFill>
          <a:blip r:embed="rId3"/>
          <a:stretch>
            <a:fillRect/>
          </a:stretch>
        </p:blipFill>
        <p:spPr>
          <a:xfrm>
            <a:off x="4754570" y="2349500"/>
            <a:ext cx="4205279" cy="3571875"/>
          </a:xfrm>
          <a:prstGeom prst="rect">
            <a:avLst/>
          </a:prstGeom>
        </p:spPr>
      </p:pic>
    </p:spTree>
    <p:extLst>
      <p:ext uri="{BB962C8B-B14F-4D97-AF65-F5344CB8AC3E}">
        <p14:creationId xmlns:p14="http://schemas.microsoft.com/office/powerpoint/2010/main" val="35803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8282E54-1043-4654-80B3-F205FD23B7A3}"/>
              </a:ext>
            </a:extLst>
          </p:cNvPr>
          <p:cNvPicPr>
            <a:picLocks noChangeAspect="1"/>
          </p:cNvPicPr>
          <p:nvPr/>
        </p:nvPicPr>
        <p:blipFill>
          <a:blip r:embed="rId2"/>
          <a:stretch>
            <a:fillRect/>
          </a:stretch>
        </p:blipFill>
        <p:spPr>
          <a:xfrm>
            <a:off x="1094098" y="1524000"/>
            <a:ext cx="6955804" cy="3810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1CF9CE0F-A681-6645-2227-ACF731B3BDC7}"/>
              </a:ext>
            </a:extLst>
          </p:cNvPr>
          <p:cNvPicPr>
            <a:picLocks noChangeAspect="1"/>
          </p:cNvPicPr>
          <p:nvPr/>
        </p:nvPicPr>
        <p:blipFill>
          <a:blip r:embed="rId2"/>
          <a:stretch>
            <a:fillRect/>
          </a:stretch>
        </p:blipFill>
        <p:spPr>
          <a:xfrm>
            <a:off x="177218" y="1524000"/>
            <a:ext cx="8789564"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D1A52073-323F-B222-6FB0-E440F38C2A47}"/>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173618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F7B485BE-CE3F-E545-70D3-CF3A452ED637}"/>
              </a:ext>
            </a:extLst>
          </p:cNvPr>
          <p:cNvPicPr>
            <a:picLocks noChangeAspect="1"/>
          </p:cNvPicPr>
          <p:nvPr/>
        </p:nvPicPr>
        <p:blipFill>
          <a:blip r:embed="rId2"/>
          <a:stretch>
            <a:fillRect/>
          </a:stretch>
        </p:blipFill>
        <p:spPr>
          <a:xfrm>
            <a:off x="824479" y="1270000"/>
            <a:ext cx="7382896" cy="5029636"/>
          </a:xfrm>
          <a:prstGeom prst="rect">
            <a:avLst/>
          </a:prstGeom>
        </p:spPr>
      </p:pic>
    </p:spTree>
    <p:extLst>
      <p:ext uri="{BB962C8B-B14F-4D97-AF65-F5344CB8AC3E}">
        <p14:creationId xmlns:p14="http://schemas.microsoft.com/office/powerpoint/2010/main" val="161863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14CC38DF-E255-D894-E9BD-1A021F26617B}"/>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A17817C0-92A1-467B-4954-F6DAB9B42174}"/>
              </a:ext>
            </a:extLst>
          </p:cNvPr>
          <p:cNvPicPr>
            <a:picLocks noChangeAspect="1"/>
          </p:cNvPicPr>
          <p:nvPr/>
        </p:nvPicPr>
        <p:blipFill>
          <a:blip r:embed="rId3"/>
          <a:stretch>
            <a:fillRect/>
          </a:stretch>
        </p:blipFill>
        <p:spPr>
          <a:xfrm>
            <a:off x="4754571" y="2354906"/>
            <a:ext cx="4200508" cy="3566469"/>
          </a:xfrm>
          <a:prstGeom prst="rect">
            <a:avLst/>
          </a:prstGeom>
        </p:spPr>
      </p:pic>
    </p:spTree>
    <p:extLst>
      <p:ext uri="{BB962C8B-B14F-4D97-AF65-F5344CB8AC3E}">
        <p14:creationId xmlns:p14="http://schemas.microsoft.com/office/powerpoint/2010/main" val="129240267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5708</TotalTime>
  <Words>687</Words>
  <Application>Microsoft Office PowerPoint</Application>
  <PresentationFormat>Affichage à l'écran (4:3)</PresentationFormat>
  <Paragraphs>83</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LSF-2023</vt:lpstr>
      <vt:lpstr>EURUSD - LSF-2024</vt:lpstr>
      <vt:lpstr>EURUSD - LSF-2025</vt:lpstr>
      <vt:lpstr>EURUSD - LSF-2026</vt:lpstr>
      <vt:lpstr>EURUSD - LSF-2027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Mosca</cp:lastModifiedBy>
  <cp:revision>700</cp:revision>
  <cp:lastPrinted>2012-02-01T10:00:25Z</cp:lastPrinted>
  <dcterms:created xsi:type="dcterms:W3CDTF">2010-04-23T15:09:35Z</dcterms:created>
  <dcterms:modified xsi:type="dcterms:W3CDTF">2024-04-12T14:25:11Z</dcterms:modified>
</cp:coreProperties>
</file>