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97" r:id="rId9"/>
    <p:sldId id="499" r:id="rId10"/>
    <p:sldId id="500" r:id="rId11"/>
    <p:sldId id="501" r:id="rId12"/>
    <p:sldId id="502" r:id="rId13"/>
    <p:sldId id="504" r:id="rId14"/>
    <p:sldId id="505" r:id="rId15"/>
    <p:sldId id="506" r:id="rId16"/>
    <p:sldId id="507" r:id="rId17"/>
    <p:sldId id="508" r:id="rId18"/>
    <p:sldId id="510" r:id="rId19"/>
    <p:sldId id="511" r:id="rId20"/>
    <p:sldId id="512" r:id="rId21"/>
    <p:sldId id="513" r:id="rId22"/>
    <p:sldId id="514" r:id="rId23"/>
    <p:sldId id="516"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Kerius-Interne\Clients\DNDi\2023-02-28%20-%20DNDI%20Global%20Hedge%20Position%20FX.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009331467041"/>
          <c:y val="0.25812517361111109"/>
          <c:w val="0.78160701193094717"/>
          <c:h val="0.53955885416666671"/>
        </c:manualLayout>
      </c:layout>
      <c:barChart>
        <c:barDir val="col"/>
        <c:grouping val="stacked"/>
        <c:varyColors val="0"/>
        <c:ser>
          <c:idx val="0"/>
          <c:order val="0"/>
          <c:tx>
            <c:strRef>
              <c:f>'EURCHF_2023-Blend'!$L$5</c:f>
              <c:strCache>
                <c:ptCount val="1"/>
                <c:pt idx="0">
                  <c:v>Purchased Options</c:v>
                </c:pt>
              </c:strCache>
            </c:strRef>
          </c:tx>
          <c:spPr>
            <a:solidFill>
              <a:srgbClr val="FEFEDE"/>
            </a:solidFill>
            <a:ln w="12700">
              <a:solidFill>
                <a:srgbClr val="969696"/>
              </a:solidFill>
              <a:prstDash val="solid"/>
            </a:ln>
          </c:spPr>
          <c:invertIfNegative val="0"/>
          <c:dPt>
            <c:idx val="0"/>
            <c:invertIfNegative val="0"/>
            <c:bubble3D val="0"/>
            <c:extLst>
              <c:ext xmlns:c16="http://schemas.microsoft.com/office/drawing/2014/chart" uri="{C3380CC4-5D6E-409C-BE32-E72D297353CC}">
                <c16:uniqueId val="{00000000-8AD2-420C-965F-31EFBAAB63D7}"/>
              </c:ext>
            </c:extLst>
          </c:dPt>
          <c:dPt>
            <c:idx val="1"/>
            <c:invertIfNegative val="0"/>
            <c:bubble3D val="0"/>
            <c:extLst>
              <c:ext xmlns:c16="http://schemas.microsoft.com/office/drawing/2014/chart" uri="{C3380CC4-5D6E-409C-BE32-E72D297353CC}">
                <c16:uniqueId val="{00000001-8AD2-420C-965F-31EFBAAB63D7}"/>
              </c:ext>
            </c:extLst>
          </c:dPt>
          <c:dPt>
            <c:idx val="2"/>
            <c:invertIfNegative val="0"/>
            <c:bubble3D val="0"/>
            <c:extLst>
              <c:ext xmlns:c16="http://schemas.microsoft.com/office/drawing/2014/chart" uri="{C3380CC4-5D6E-409C-BE32-E72D297353CC}">
                <c16:uniqueId val="{00000002-8AD2-420C-965F-31EFBAAB63D7}"/>
              </c:ext>
            </c:extLst>
          </c:dPt>
          <c:dLbls>
            <c:dLbl>
              <c:idx val="6"/>
              <c:delete val="1"/>
              <c:extLst>
                <c:ext xmlns:c15="http://schemas.microsoft.com/office/drawing/2012/chart" uri="{CE6537A1-D6FC-4f65-9D91-7224C49458BB}"/>
                <c:ext xmlns:c16="http://schemas.microsoft.com/office/drawing/2014/chart" uri="{C3380CC4-5D6E-409C-BE32-E72D297353CC}">
                  <c16:uniqueId val="{00000003-8AD2-420C-965F-31EFBAAB63D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'EURCHF_2023-Blend'!$D$6:$D$12</c:f>
              <c:strCache>
                <c:ptCount val="7"/>
                <c:pt idx="0">
                  <c:v> TOTAL </c:v>
                </c:pt>
                <c:pt idx="1">
                  <c:v> Settled </c:v>
                </c:pt>
                <c:pt idx="2">
                  <c:v> OutStanding </c:v>
                </c:pt>
                <c:pt idx="3">
                  <c:v> Mar 2023 </c:v>
                </c:pt>
                <c:pt idx="4">
                  <c:v> Apr 2023 </c:v>
                </c:pt>
                <c:pt idx="5">
                  <c:v> May 2023 </c:v>
                </c:pt>
                <c:pt idx="6">
                  <c:v> Jun 2023 </c:v>
                </c:pt>
              </c:strCache>
            </c:strRef>
          </c:cat>
          <c:val>
            <c:numRef>
              <c:f>'EURCHF_2023-Blend'!$L$6:$L$12</c:f>
              <c:numCache>
                <c:formatCode>_ * #\ ##0.00_ ;_ * \-#\ ##0.00_ ;_ * "-"??_ ;_ @_ </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4-8AD2-420C-965F-31EFBAAB63D7}"/>
            </c:ext>
          </c:extLst>
        </c:ser>
        <c:ser>
          <c:idx val="2"/>
          <c:order val="1"/>
          <c:tx>
            <c:strRef>
              <c:f>'EURCHF_2023-Blend'!$M$5</c:f>
              <c:strCache>
                <c:ptCount val="1"/>
                <c:pt idx="0">
                  <c:v>Option Strategies</c:v>
                </c:pt>
              </c:strCache>
            </c:strRef>
          </c:tx>
          <c:spPr>
            <a:solidFill>
              <a:srgbClr val="FFA037"/>
            </a:solidFill>
            <a:ln w="12700">
              <a:solidFill>
                <a:srgbClr val="969696"/>
              </a:solidFill>
              <a:prstDash val="solid"/>
            </a:ln>
          </c:spPr>
          <c:invertIfNegative val="0"/>
          <c:dPt>
            <c:idx val="0"/>
            <c:invertIfNegative val="0"/>
            <c:bubble3D val="0"/>
            <c:extLst>
              <c:ext xmlns:c16="http://schemas.microsoft.com/office/drawing/2014/chart" uri="{C3380CC4-5D6E-409C-BE32-E72D297353CC}">
                <c16:uniqueId val="{00000005-8AD2-420C-965F-31EFBAAB63D7}"/>
              </c:ext>
            </c:extLst>
          </c:dPt>
          <c:dPt>
            <c:idx val="1"/>
            <c:invertIfNegative val="0"/>
            <c:bubble3D val="0"/>
            <c:extLst>
              <c:ext xmlns:c16="http://schemas.microsoft.com/office/drawing/2014/chart" uri="{C3380CC4-5D6E-409C-BE32-E72D297353CC}">
                <c16:uniqueId val="{00000006-8AD2-420C-965F-31EFBAAB63D7}"/>
              </c:ext>
            </c:extLst>
          </c:dPt>
          <c:dLbls>
            <c:dLbl>
              <c:idx val="6"/>
              <c:delete val="1"/>
              <c:extLst>
                <c:ext xmlns:c15="http://schemas.microsoft.com/office/drawing/2012/chart" uri="{CE6537A1-D6FC-4f65-9D91-7224C49458BB}"/>
                <c:ext xmlns:c16="http://schemas.microsoft.com/office/drawing/2014/chart" uri="{C3380CC4-5D6E-409C-BE32-E72D297353CC}">
                  <c16:uniqueId val="{00000007-8AD2-420C-965F-31EFBAAB63D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'EURCHF_2023-Blend'!$D$6:$D$12</c:f>
              <c:strCache>
                <c:ptCount val="7"/>
                <c:pt idx="0">
                  <c:v> TOTAL </c:v>
                </c:pt>
                <c:pt idx="1">
                  <c:v> Settled </c:v>
                </c:pt>
                <c:pt idx="2">
                  <c:v> OutStanding </c:v>
                </c:pt>
                <c:pt idx="3">
                  <c:v> Mar 2023 </c:v>
                </c:pt>
                <c:pt idx="4">
                  <c:v> Apr 2023 </c:v>
                </c:pt>
                <c:pt idx="5">
                  <c:v> May 2023 </c:v>
                </c:pt>
                <c:pt idx="6">
                  <c:v> Jun 2023 </c:v>
                </c:pt>
              </c:strCache>
            </c:strRef>
          </c:cat>
          <c:val>
            <c:numRef>
              <c:f>'EURCHF_2023-Blend'!$M$6:$M$12</c:f>
              <c:numCache>
                <c:formatCode>_ * #\ ##0.00_ ;_ * \-#\ ##0.00_ ;_ * "-"??_ ;_ @_ </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8-8AD2-420C-965F-31EFBAAB63D7}"/>
            </c:ext>
          </c:extLst>
        </c:ser>
        <c:ser>
          <c:idx val="3"/>
          <c:order val="2"/>
          <c:tx>
            <c:strRef>
              <c:f>'EURCHF_2023-Blend'!$N$5</c:f>
              <c:strCache>
                <c:ptCount val="1"/>
                <c:pt idx="0">
                  <c:v>Forward/Spot</c:v>
                </c:pt>
              </c:strCache>
            </c:strRef>
          </c:tx>
          <c:spPr>
            <a:solidFill>
              <a:srgbClr val="8064A2">
                <a:lumMod val="40000"/>
                <a:lumOff val="60000"/>
              </a:srgbClr>
            </a:solidFill>
            <a:ln w="12700">
              <a:solidFill>
                <a:srgbClr val="969696"/>
              </a:solidFill>
              <a:prstDash val="solid"/>
            </a:ln>
          </c:spPr>
          <c:invertIfNegative val="0"/>
          <c:dPt>
            <c:idx val="0"/>
            <c:invertIfNegative val="0"/>
            <c:bubble3D val="0"/>
            <c:extLst>
              <c:ext xmlns:c16="http://schemas.microsoft.com/office/drawing/2014/chart" uri="{C3380CC4-5D6E-409C-BE32-E72D297353CC}">
                <c16:uniqueId val="{00000009-8AD2-420C-965F-31EFBAAB63D7}"/>
              </c:ext>
            </c:extLst>
          </c:dPt>
          <c:dPt>
            <c:idx val="1"/>
            <c:invertIfNegative val="0"/>
            <c:bubble3D val="0"/>
            <c:extLst>
              <c:ext xmlns:c16="http://schemas.microsoft.com/office/drawing/2014/chart" uri="{C3380CC4-5D6E-409C-BE32-E72D297353CC}">
                <c16:uniqueId val="{0000000A-8AD2-420C-965F-31EFBAAB63D7}"/>
              </c:ext>
            </c:extLst>
          </c:dPt>
          <c:dLbls>
            <c:dLbl>
              <c:idx val="0"/>
              <c:layout>
                <c:manualLayout>
                  <c:x val="0"/>
                  <c:y val="-6.3522215973003379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AD2-420C-965F-31EFBAAB63D7}"/>
                </c:ext>
              </c:extLst>
            </c:dLbl>
            <c:dLbl>
              <c:idx val="1"/>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AD2-420C-965F-31EFBAAB63D7}"/>
                </c:ext>
              </c:extLst>
            </c:dLbl>
            <c:dLbl>
              <c:idx val="2"/>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AD2-420C-965F-31EFBAAB63D7}"/>
                </c:ext>
              </c:extLst>
            </c:dLbl>
            <c:dLbl>
              <c:idx val="3"/>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AD2-420C-965F-31EFBAAB63D7}"/>
                </c:ext>
              </c:extLst>
            </c:dLbl>
            <c:dLbl>
              <c:idx val="4"/>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8AD2-420C-965F-31EFBAAB63D7}"/>
                </c:ext>
              </c:extLst>
            </c:dLbl>
            <c:dLbl>
              <c:idx val="5"/>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8AD2-420C-965F-31EFBAAB63D7}"/>
                </c:ext>
              </c:extLst>
            </c:dLbl>
            <c:dLbl>
              <c:idx val="6"/>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8AD2-420C-965F-31EFBAAB63D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'EURCHF_2023-Blend'!$D$6:$D$12</c:f>
              <c:strCache>
                <c:ptCount val="7"/>
                <c:pt idx="0">
                  <c:v> TOTAL </c:v>
                </c:pt>
                <c:pt idx="1">
                  <c:v> Settled </c:v>
                </c:pt>
                <c:pt idx="2">
                  <c:v> OutStanding </c:v>
                </c:pt>
                <c:pt idx="3">
                  <c:v> Mar 2023 </c:v>
                </c:pt>
                <c:pt idx="4">
                  <c:v> Apr 2023 </c:v>
                </c:pt>
                <c:pt idx="5">
                  <c:v> May 2023 </c:v>
                </c:pt>
                <c:pt idx="6">
                  <c:v> Jun 2023 </c:v>
                </c:pt>
              </c:strCache>
            </c:strRef>
          </c:cat>
          <c:val>
            <c:numRef>
              <c:f>'EURCHF_2023-Blend'!$N$6:$N$12</c:f>
              <c:numCache>
                <c:formatCode>_ * #\ ##0.00_ ;_ * \-#\ ##0.00_ ;_ * "-"??_ ;_ @_ </c:formatCode>
                <c:ptCount val="7"/>
                <c:pt idx="0">
                  <c:v>4912250</c:v>
                </c:pt>
                <c:pt idx="1">
                  <c:v>2952300</c:v>
                </c:pt>
                <c:pt idx="2">
                  <c:v>1959950</c:v>
                </c:pt>
                <c:pt idx="3">
                  <c:v>491000</c:v>
                </c:pt>
                <c:pt idx="4">
                  <c:v>490350</c:v>
                </c:pt>
                <c:pt idx="5">
                  <c:v>489600</c:v>
                </c:pt>
                <c:pt idx="6">
                  <c:v>489000</c:v>
                </c:pt>
              </c:numCache>
            </c:numRef>
          </c:val>
          <c:extLst>
            <c:ext xmlns:c16="http://schemas.microsoft.com/office/drawing/2014/chart" uri="{C3380CC4-5D6E-409C-BE32-E72D297353CC}">
              <c16:uniqueId val="{00000010-8AD2-420C-965F-31EFBAAB63D7}"/>
            </c:ext>
          </c:extLst>
        </c:ser>
        <c:dLbls>
          <c:showLegendKey val="0"/>
          <c:showVal val="0"/>
          <c:showCatName val="0"/>
          <c:showSerName val="0"/>
          <c:showPercent val="0"/>
          <c:showBubbleSize val="0"/>
        </c:dLbls>
        <c:gapWidth val="150"/>
        <c:overlap val="100"/>
        <c:axId val="405931264"/>
        <c:axId val="405938320"/>
      </c:barChart>
      <c:lineChart>
        <c:grouping val="standard"/>
        <c:varyColors val="0"/>
        <c:ser>
          <c:idx val="1"/>
          <c:order val="3"/>
          <c:tx>
            <c:strRef>
              <c:f>'EURCHF_2023-Blend'!$K$5</c:f>
              <c:strCache>
                <c:ptCount val="1"/>
                <c:pt idx="0">
                  <c:v>Hedge Rate</c:v>
                </c:pt>
              </c:strCache>
            </c:strRef>
          </c:tx>
          <c:spPr>
            <a:ln w="25400">
              <a:noFill/>
              <a:prstDash val="solid"/>
            </a:ln>
          </c:spPr>
          <c:marker>
            <c:symbol val="circle"/>
            <c:size val="4"/>
            <c:spPr>
              <a:solidFill>
                <a:srgbClr val="FF0000"/>
              </a:solidFill>
              <a:ln>
                <a:solidFill>
                  <a:srgbClr val="FF0000"/>
                </a:solidFill>
                <a:prstDash val="solid"/>
              </a:ln>
            </c:spPr>
          </c:marker>
          <c:dLbls>
            <c:dLbl>
              <c:idx val="6"/>
              <c:layout>
                <c:manualLayout>
                  <c:x val="-5.4835122882366978E-2"/>
                  <c:y val="6.4627109111361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AD2-420C-965F-31EFBAAB63D7}"/>
                </c:ext>
              </c:extLst>
            </c:dLbl>
            <c:numFmt formatCode="#,##0.0000" sourceLinked="0"/>
            <c:spPr>
              <a:noFill/>
              <a:ln w="25400">
                <a:noFill/>
              </a:ln>
            </c:spPr>
            <c:txPr>
              <a:bodyPr rot="-2700000" vert="horz"/>
              <a:lstStyle/>
              <a:p>
                <a:pPr>
                  <a:defRPr sz="700" b="0" i="0" u="none" strike="noStrike" baseline="0">
                    <a:solidFill>
                      <a:srgbClr val="FF0000"/>
                    </a:solidFill>
                    <a:latin typeface="Calibri"/>
                    <a:ea typeface="Calibri"/>
                    <a:cs typeface="Calibri"/>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'EURCHF_2023-Blend'!$D$6:$D$12</c:f>
              <c:strCache>
                <c:ptCount val="7"/>
                <c:pt idx="0">
                  <c:v> TOTAL </c:v>
                </c:pt>
                <c:pt idx="1">
                  <c:v> Settled </c:v>
                </c:pt>
                <c:pt idx="2">
                  <c:v> OutStanding </c:v>
                </c:pt>
                <c:pt idx="3">
                  <c:v> Mar 2023 </c:v>
                </c:pt>
                <c:pt idx="4">
                  <c:v> Apr 2023 </c:v>
                </c:pt>
                <c:pt idx="5">
                  <c:v> May 2023 </c:v>
                </c:pt>
                <c:pt idx="6">
                  <c:v> Jun 2023 </c:v>
                </c:pt>
              </c:strCache>
            </c:strRef>
          </c:cat>
          <c:val>
            <c:numRef>
              <c:f>'EURCHF_2023-Blend'!$K$6:$K$12</c:f>
              <c:numCache>
                <c:formatCode>_ * #\ ##0.0000_ ;_ * \-#\ ##0.0000_ ;_ * "-"??_ ;_ @_ </c:formatCode>
                <c:ptCount val="7"/>
                <c:pt idx="0">
                  <c:v>0.98245000000000005</c:v>
                </c:pt>
                <c:pt idx="1">
                  <c:v>0.98409999999999997</c:v>
                </c:pt>
                <c:pt idx="2">
                  <c:v>0.97997500000000004</c:v>
                </c:pt>
                <c:pt idx="3">
                  <c:v>0.98199999999999998</c:v>
                </c:pt>
                <c:pt idx="4">
                  <c:v>0.98070000000000002</c:v>
                </c:pt>
                <c:pt idx="5">
                  <c:v>0.97919999999999996</c:v>
                </c:pt>
                <c:pt idx="6">
                  <c:v>0.97799999999999998</c:v>
                </c:pt>
              </c:numCache>
            </c:numRef>
          </c:val>
          <c:smooth val="0"/>
          <c:extLst>
            <c:ext xmlns:c16="http://schemas.microsoft.com/office/drawing/2014/chart" uri="{C3380CC4-5D6E-409C-BE32-E72D297353CC}">
              <c16:uniqueId val="{00000012-8AD2-420C-965F-31EFBAAB63D7}"/>
            </c:ext>
          </c:extLst>
        </c:ser>
        <c:dLbls>
          <c:showLegendKey val="0"/>
          <c:showVal val="0"/>
          <c:showCatName val="0"/>
          <c:showSerName val="0"/>
          <c:showPercent val="0"/>
          <c:showBubbleSize val="0"/>
        </c:dLbls>
        <c:marker val="1"/>
        <c:smooth val="0"/>
        <c:axId val="405937928"/>
        <c:axId val="405939496"/>
      </c:lineChart>
      <c:catAx>
        <c:axId val="405931264"/>
        <c:scaling>
          <c:orientation val="minMax"/>
        </c:scaling>
        <c:delete val="0"/>
        <c:axPos val="b"/>
        <c:majorGridlines>
          <c:spPr>
            <a:ln w="3175">
              <a:solidFill>
                <a:srgbClr val="969696"/>
              </a:solidFill>
              <a:prstDash val="sysDash"/>
            </a:ln>
          </c:spPr>
        </c:majorGridlines>
        <c:numFmt formatCode="General" sourceLinked="1"/>
        <c:majorTickMark val="out"/>
        <c:minorTickMark val="none"/>
        <c:tickLblPos val="high"/>
        <c:spPr>
          <a:ln w="3175">
            <a:solidFill>
              <a:srgbClr val="000000"/>
            </a:solidFill>
            <a:prstDash val="solid"/>
          </a:ln>
        </c:spPr>
        <c:txPr>
          <a:bodyPr rot="-2700000" vert="horz"/>
          <a:lstStyle/>
          <a:p>
            <a:pPr>
              <a:defRPr sz="800" b="0" i="0" u="none" strike="noStrike" baseline="0">
                <a:solidFill>
                  <a:srgbClr val="000000"/>
                </a:solidFill>
                <a:latin typeface="Calibri"/>
                <a:ea typeface="Calibri"/>
                <a:cs typeface="Calibri"/>
              </a:defRPr>
            </a:pPr>
            <a:endParaRPr lang="fr-FR"/>
          </a:p>
        </c:txPr>
        <c:crossAx val="405938320"/>
        <c:crosses val="autoZero"/>
        <c:auto val="1"/>
        <c:lblAlgn val="ctr"/>
        <c:lblOffset val="100"/>
        <c:tickLblSkip val="1"/>
        <c:tickMarkSkip val="1"/>
        <c:noMultiLvlLbl val="0"/>
      </c:catAx>
      <c:valAx>
        <c:axId val="405938320"/>
        <c:scaling>
          <c:orientation val="minMax"/>
        </c:scaling>
        <c:delete val="0"/>
        <c:axPos val="l"/>
        <c:majorGridlines>
          <c:spPr>
            <a:ln w="3175">
              <a:solidFill>
                <a:srgbClr val="969696"/>
              </a:solidFill>
              <a:prstDash val="sysDash"/>
            </a:ln>
          </c:spPr>
        </c:majorGridlines>
        <c:numFmt formatCode="#,##0" sourceLinked="0"/>
        <c:majorTickMark val="out"/>
        <c:minorTickMark val="none"/>
        <c:tickLblPos val="nextTo"/>
        <c:spPr>
          <a:ln w="3175">
            <a:solidFill>
              <a:srgbClr val="666699"/>
            </a:solidFill>
            <a:prstDash val="solid"/>
          </a:ln>
        </c:spPr>
        <c:txPr>
          <a:bodyPr rot="0" vert="horz"/>
          <a:lstStyle/>
          <a:p>
            <a:pPr>
              <a:defRPr sz="800" b="0" i="0" u="none" strike="noStrike" baseline="0">
                <a:solidFill>
                  <a:srgbClr val="666699"/>
                </a:solidFill>
                <a:latin typeface="Calibri"/>
                <a:ea typeface="Calibri"/>
                <a:cs typeface="Calibri"/>
              </a:defRPr>
            </a:pPr>
            <a:endParaRPr lang="fr-FR"/>
          </a:p>
        </c:txPr>
        <c:crossAx val="405931264"/>
        <c:crosses val="autoZero"/>
        <c:crossBetween val="between"/>
      </c:valAx>
      <c:catAx>
        <c:axId val="405937928"/>
        <c:scaling>
          <c:orientation val="minMax"/>
        </c:scaling>
        <c:delete val="1"/>
        <c:axPos val="b"/>
        <c:numFmt formatCode="General" sourceLinked="1"/>
        <c:majorTickMark val="out"/>
        <c:minorTickMark val="none"/>
        <c:tickLblPos val="nextTo"/>
        <c:crossAx val="405939496"/>
        <c:crosses val="autoZero"/>
        <c:auto val="1"/>
        <c:lblAlgn val="ctr"/>
        <c:lblOffset val="100"/>
        <c:noMultiLvlLbl val="0"/>
      </c:catAx>
      <c:valAx>
        <c:axId val="405939496"/>
        <c:scaling>
          <c:orientation val="minMax"/>
          <c:min val="0"/>
        </c:scaling>
        <c:delete val="0"/>
        <c:axPos val="r"/>
        <c:numFmt formatCode="#,##0.00_ ;\-#,##0.00\ " sourceLinked="0"/>
        <c:majorTickMark val="out"/>
        <c:minorTickMark val="none"/>
        <c:tickLblPos val="nextTo"/>
        <c:spPr>
          <a:ln w="3175">
            <a:solidFill>
              <a:srgbClr val="FF0000"/>
            </a:solidFill>
            <a:prstDash val="solid"/>
          </a:ln>
        </c:spPr>
        <c:txPr>
          <a:bodyPr rot="0" vert="horz"/>
          <a:lstStyle/>
          <a:p>
            <a:pPr>
              <a:defRPr sz="800" b="0" i="0" u="none" strike="noStrike" baseline="0">
                <a:solidFill>
                  <a:srgbClr val="FF0000"/>
                </a:solidFill>
                <a:latin typeface="Calibri"/>
                <a:ea typeface="Calibri"/>
                <a:cs typeface="Calibri"/>
              </a:defRPr>
            </a:pPr>
            <a:endParaRPr lang="fr-FR"/>
          </a:p>
        </c:txPr>
        <c:crossAx val="405937928"/>
        <c:crosses val="max"/>
        <c:crossBetween val="between"/>
      </c:valAx>
      <c:spPr>
        <a:solidFill>
          <a:srgbClr val="FFFFFF"/>
        </a:solidFill>
        <a:ln w="12700">
          <a:solidFill>
            <a:srgbClr val="808080"/>
          </a:solidFill>
          <a:prstDash val="solid"/>
        </a:ln>
      </c:spPr>
    </c:plotArea>
    <c:legend>
      <c:legendPos val="r"/>
      <c:layout>
        <c:manualLayout>
          <c:xMode val="edge"/>
          <c:yMode val="edge"/>
          <c:x val="6.6541787439613531E-2"/>
          <c:y val="0.9029652777777778"/>
          <c:w val="0.88853232323232323"/>
          <c:h val="8.8513333333333333E-2"/>
        </c:manualLayout>
      </c:layout>
      <c:overlay val="0"/>
      <c:spPr>
        <a:solidFill>
          <a:srgbClr val="FFFFFF"/>
        </a:solidFill>
        <a:ln w="3175">
          <a:solidFill>
            <a:srgbClr val="969696"/>
          </a:solidFill>
          <a:prstDash val="solid"/>
        </a:ln>
      </c:spPr>
      <c:txPr>
        <a:bodyPr/>
        <a:lstStyle/>
        <a:p>
          <a:pPr>
            <a:defRPr sz="8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rgbClr val="EAEAEA"/>
    </a:solidFill>
    <a:ln w="12700">
      <a:solidFill>
        <a:srgbClr val="969696"/>
      </a:solidFill>
      <a:prstDash val="solid"/>
    </a:ln>
  </c:spPr>
  <c:txPr>
    <a:bodyPr/>
    <a:lstStyle/>
    <a:p>
      <a:pPr>
        <a:defRPr sz="9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0.28828</cdr:x>
      <cdr:y>0.02888</cdr:y>
    </cdr:from>
    <cdr:to>
      <cdr:x>0.81676</cdr:x>
      <cdr:y>0.14221</cdr:y>
    </cdr:to>
    <cdr:sp macro="" textlink="">
      <cdr:nvSpPr>
        <cdr:cNvPr id="2" name="ZoneTexte 1"/>
        <cdr:cNvSpPr txBox="1"/>
      </cdr:nvSpPr>
      <cdr:spPr>
        <a:xfrm xmlns:a="http://schemas.openxmlformats.org/drawingml/2006/main">
          <a:off x="2105025" y="123825"/>
          <a:ext cx="4076700" cy="485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a:p>
      </cdr:txBody>
    </cdr:sp>
  </cdr:relSizeAnchor>
  <cdr:relSizeAnchor xmlns:cdr="http://schemas.openxmlformats.org/drawingml/2006/chartDrawing">
    <cdr:from>
      <cdr:x>0.24571</cdr:x>
      <cdr:y>0.03307</cdr:y>
    </cdr:from>
    <cdr:to>
      <cdr:x>0.76141</cdr:x>
      <cdr:y>0.09557</cdr:y>
    </cdr:to>
    <cdr:sp macro="" textlink="">
      <cdr:nvSpPr>
        <cdr:cNvPr id="7" name="TitleAllocation"/>
        <cdr:cNvSpPr/>
      </cdr:nvSpPr>
      <cdr:spPr>
        <a:xfrm xmlns:a="http://schemas.openxmlformats.org/drawingml/2006/main">
          <a:off x="1474546" y="190457"/>
          <a:ext cx="3094818" cy="360000"/>
        </a:xfrm>
        <a:prstGeom xmlns:a="http://schemas.openxmlformats.org/drawingml/2006/main" prst="rect">
          <a:avLst/>
        </a:prstGeom>
        <a:solidFill xmlns:a="http://schemas.openxmlformats.org/drawingml/2006/main">
          <a:schemeClr val="bg1"/>
        </a:solidFill>
        <a:ln xmlns:a="http://schemas.openxmlformats.org/drawingml/2006/main" w="9525">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900" b="1">
              <a:solidFill>
                <a:sysClr val="windowText" lastClr="000000"/>
              </a:solidFill>
              <a:latin typeface="+mn-lt"/>
            </a:rPr>
            <a:t>2023</a:t>
          </a:r>
        </a:p>
      </cdr:txBody>
    </cdr:sp>
  </cdr:relSizeAnchor>
  <cdr:relSizeAnchor xmlns:cdr="http://schemas.openxmlformats.org/drawingml/2006/chartDrawing">
    <cdr:from>
      <cdr:x>0.83062</cdr:x>
      <cdr:y>0.03414</cdr:y>
    </cdr:from>
    <cdr:to>
      <cdr:x>0.98875</cdr:x>
      <cdr:y>0.09664</cdr:y>
    </cdr:to>
    <cdr:sp macro="" textlink="">
      <cdr:nvSpPr>
        <cdr:cNvPr id="8" name="CurrentCross"/>
        <cdr:cNvSpPr/>
      </cdr:nvSpPr>
      <cdr:spPr>
        <a:xfrm xmlns:a="http://schemas.openxmlformats.org/drawingml/2006/main">
          <a:off x="4984700" y="196620"/>
          <a:ext cx="948970" cy="360000"/>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EURCHF</a:t>
          </a:r>
        </a:p>
      </cdr:txBody>
    </cdr:sp>
  </cdr:relSizeAnchor>
  <cdr:relSizeAnchor xmlns:cdr="http://schemas.openxmlformats.org/drawingml/2006/chartDrawing">
    <cdr:from>
      <cdr:x>0.02489</cdr:x>
      <cdr:y>0.03459</cdr:y>
    </cdr:from>
    <cdr:to>
      <cdr:x>0.12793</cdr:x>
      <cdr:y>0.09709</cdr:y>
    </cdr:to>
    <cdr:sp macro="" textlink="">
      <cdr:nvSpPr>
        <cdr:cNvPr id="9" name="ForeignCurrency"/>
        <cdr:cNvSpPr/>
      </cdr:nvSpPr>
      <cdr:spPr>
        <a:xfrm xmlns:a="http://schemas.openxmlformats.org/drawingml/2006/main">
          <a:off x="149396" y="199249"/>
          <a:ext cx="618364" cy="360000"/>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CHF</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06/03/2023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3/6/2023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3/6/2023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3/6/2023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3/6/2023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3/6/2023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3/6/2023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3/6/2023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3/6/2023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3/6/2023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3/6/2023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3/6/2023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3/6/2023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3/6/2023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3/6/2023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3/6/2023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3/6/2023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930F3D8D-E214-7CFC-6294-AA6DADD834DE}"/>
              </a:ext>
            </a:extLst>
          </p:cNvPr>
          <p:cNvPicPr>
            <a:picLocks noChangeAspect="1"/>
          </p:cNvPicPr>
          <p:nvPr/>
        </p:nvPicPr>
        <p:blipFill>
          <a:blip r:embed="rId2"/>
          <a:stretch>
            <a:fillRect/>
          </a:stretch>
        </p:blipFill>
        <p:spPr>
          <a:xfrm>
            <a:off x="236220" y="2349500"/>
            <a:ext cx="4204716" cy="3569208"/>
          </a:xfrm>
          <a:prstGeom prst="rect">
            <a:avLst/>
          </a:prstGeom>
        </p:spPr>
      </p:pic>
      <p:graphicFrame>
        <p:nvGraphicFramePr>
          <p:cNvPr id="6" name="BlendGraphe">
            <a:extLst>
              <a:ext uri="{FF2B5EF4-FFF2-40B4-BE49-F238E27FC236}">
                <a16:creationId xmlns:a16="http://schemas.microsoft.com/office/drawing/2014/main" id="{F5BF679B-33B6-5A4D-8CCC-E6CDF8FE0777}"/>
              </a:ext>
            </a:extLst>
          </p:cNvPr>
          <p:cNvGraphicFramePr>
            <a:graphicFrameLocks/>
          </p:cNvGraphicFramePr>
          <p:nvPr>
            <p:extLst>
              <p:ext uri="{D42A27DB-BD31-4B8C-83A1-F6EECF244321}">
                <p14:modId xmlns:p14="http://schemas.microsoft.com/office/powerpoint/2010/main" val="3350480524"/>
              </p:ext>
            </p:extLst>
          </p:nvPr>
        </p:nvGraphicFramePr>
        <p:xfrm>
          <a:off x="4721680" y="2349500"/>
          <a:ext cx="4232835" cy="3569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2357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7" name="Image 6">
            <a:extLst>
              <a:ext uri="{FF2B5EF4-FFF2-40B4-BE49-F238E27FC236}">
                <a16:creationId xmlns:a16="http://schemas.microsoft.com/office/drawing/2014/main" id="{847EF0DE-FC1E-A1F4-159F-192D9859183A}"/>
              </a:ext>
            </a:extLst>
          </p:cNvPr>
          <p:cNvPicPr>
            <a:picLocks noChangeAspect="1"/>
          </p:cNvPicPr>
          <p:nvPr/>
        </p:nvPicPr>
        <p:blipFill>
          <a:blip r:embed="rId2"/>
          <a:stretch>
            <a:fillRect/>
          </a:stretch>
        </p:blipFill>
        <p:spPr>
          <a:xfrm>
            <a:off x="821812" y="1269564"/>
            <a:ext cx="7379208" cy="5027124"/>
          </a:xfrm>
          <a:prstGeom prst="rect">
            <a:avLst/>
          </a:prstGeom>
        </p:spPr>
      </p:pic>
    </p:spTree>
    <p:extLst>
      <p:ext uri="{BB962C8B-B14F-4D97-AF65-F5344CB8AC3E}">
        <p14:creationId xmlns:p14="http://schemas.microsoft.com/office/powerpoint/2010/main" val="97805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2A7C3D68-5615-9B77-20FD-5F218FF08B7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E315308-7939-0193-9C83-ACB82741181A}"/>
              </a:ext>
            </a:extLst>
          </p:cNvPr>
          <p:cNvPicPr>
            <a:picLocks noChangeAspect="1"/>
          </p:cNvPicPr>
          <p:nvPr/>
        </p:nvPicPr>
        <p:blipFill>
          <a:blip r:embed="rId3"/>
          <a:stretch>
            <a:fillRect/>
          </a:stretch>
        </p:blipFill>
        <p:spPr>
          <a:xfrm>
            <a:off x="4754008" y="2352239"/>
            <a:ext cx="4200508" cy="3526787"/>
          </a:xfrm>
          <a:prstGeom prst="rect">
            <a:avLst/>
          </a:prstGeom>
        </p:spPr>
      </p:pic>
    </p:spTree>
    <p:extLst>
      <p:ext uri="{BB962C8B-B14F-4D97-AF65-F5344CB8AC3E}">
        <p14:creationId xmlns:p14="http://schemas.microsoft.com/office/powerpoint/2010/main" val="7441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2535E574-E9DF-F46C-EE89-72DEC75A70F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97E3506-7F58-7EDD-252F-B2286EE0D363}"/>
              </a:ext>
            </a:extLst>
          </p:cNvPr>
          <p:cNvPicPr>
            <a:picLocks noChangeAspect="1"/>
          </p:cNvPicPr>
          <p:nvPr/>
        </p:nvPicPr>
        <p:blipFill>
          <a:blip r:embed="rId3"/>
          <a:stretch>
            <a:fillRect/>
          </a:stretch>
        </p:blipFill>
        <p:spPr>
          <a:xfrm>
            <a:off x="4754008" y="2352239"/>
            <a:ext cx="4200508" cy="3526787"/>
          </a:xfrm>
          <a:prstGeom prst="rect">
            <a:avLst/>
          </a:prstGeom>
        </p:spPr>
      </p:pic>
    </p:spTree>
    <p:extLst>
      <p:ext uri="{BB962C8B-B14F-4D97-AF65-F5344CB8AC3E}">
        <p14:creationId xmlns:p14="http://schemas.microsoft.com/office/powerpoint/2010/main" val="171545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2E59CB69-6A3B-98C0-6010-19333A67AAF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1D1317A-7DA4-5311-BEE6-18150BEDFE5F}"/>
              </a:ext>
            </a:extLst>
          </p:cNvPr>
          <p:cNvPicPr>
            <a:picLocks noChangeAspect="1"/>
          </p:cNvPicPr>
          <p:nvPr/>
        </p:nvPicPr>
        <p:blipFill>
          <a:blip r:embed="rId3"/>
          <a:stretch>
            <a:fillRect/>
          </a:stretch>
        </p:blipFill>
        <p:spPr>
          <a:xfrm>
            <a:off x="4749800" y="2349501"/>
            <a:ext cx="4204715" cy="3569207"/>
          </a:xfrm>
          <a:prstGeom prst="rect">
            <a:avLst/>
          </a:prstGeom>
        </p:spPr>
      </p:pic>
    </p:spTree>
    <p:extLst>
      <p:ext uri="{BB962C8B-B14F-4D97-AF65-F5344CB8AC3E}">
        <p14:creationId xmlns:p14="http://schemas.microsoft.com/office/powerpoint/2010/main" val="59024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30DBC7FE-11DB-DABF-8731-87A848D36B7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33AB263-D386-CEE4-869A-1D180328396E}"/>
              </a:ext>
            </a:extLst>
          </p:cNvPr>
          <p:cNvPicPr>
            <a:picLocks noChangeAspect="1"/>
          </p:cNvPicPr>
          <p:nvPr/>
        </p:nvPicPr>
        <p:blipFill>
          <a:blip r:embed="rId3"/>
          <a:stretch>
            <a:fillRect/>
          </a:stretch>
        </p:blipFill>
        <p:spPr>
          <a:xfrm>
            <a:off x="4749800" y="2349500"/>
            <a:ext cx="4204716" cy="3569208"/>
          </a:xfrm>
          <a:prstGeom prst="rect">
            <a:avLst/>
          </a:prstGeom>
        </p:spPr>
      </p:pic>
    </p:spTree>
    <p:extLst>
      <p:ext uri="{BB962C8B-B14F-4D97-AF65-F5344CB8AC3E}">
        <p14:creationId xmlns:p14="http://schemas.microsoft.com/office/powerpoint/2010/main" val="172444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8A698B1F-753D-4F9A-76BC-8AD646DDCE54}"/>
              </a:ext>
            </a:extLst>
          </p:cNvPr>
          <p:cNvPicPr>
            <a:picLocks noChangeAspect="1"/>
          </p:cNvPicPr>
          <p:nvPr/>
        </p:nvPicPr>
        <p:blipFill>
          <a:blip r:embed="rId2"/>
          <a:stretch>
            <a:fillRect/>
          </a:stretch>
        </p:blipFill>
        <p:spPr>
          <a:xfrm>
            <a:off x="825500" y="1269564"/>
            <a:ext cx="7382256" cy="5029200"/>
          </a:xfrm>
          <a:prstGeom prst="rect">
            <a:avLst/>
          </a:prstGeom>
        </p:spPr>
      </p:pic>
    </p:spTree>
    <p:extLst>
      <p:ext uri="{BB962C8B-B14F-4D97-AF65-F5344CB8AC3E}">
        <p14:creationId xmlns:p14="http://schemas.microsoft.com/office/powerpoint/2010/main" val="143970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3" name="JPYCHF_ImageALLOC">
            <a:extLst>
              <a:ext uri="{FF2B5EF4-FFF2-40B4-BE49-F238E27FC236}">
                <a16:creationId xmlns:a16="http://schemas.microsoft.com/office/drawing/2014/main" id="{09194D45-D122-586F-472A-4A13DA313CA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2151710-7485-DD0F-CE90-4860F2EBBCCA}"/>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972645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7BF7DD74-0DF6-D09D-F4F4-B1D53C0E64C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JPYCHF_ImageBLEND">
            <a:extLst>
              <a:ext uri="{FF2B5EF4-FFF2-40B4-BE49-F238E27FC236}">
                <a16:creationId xmlns:a16="http://schemas.microsoft.com/office/drawing/2014/main" id="{99717BB6-62CE-E2CB-1D72-C0ECDDE4CE1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74901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9203CC2F-478C-C3FB-4DE8-3D84DA8DCEE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310EDAE-7397-F528-27EF-0B8F50674E93}"/>
              </a:ext>
            </a:extLst>
          </p:cNvPr>
          <p:cNvPicPr>
            <a:picLocks noChangeAspect="1"/>
          </p:cNvPicPr>
          <p:nvPr/>
        </p:nvPicPr>
        <p:blipFill>
          <a:blip r:embed="rId3"/>
          <a:stretch>
            <a:fillRect/>
          </a:stretch>
        </p:blipFill>
        <p:spPr>
          <a:xfrm>
            <a:off x="4721681" y="2352239"/>
            <a:ext cx="4200508" cy="3566469"/>
          </a:xfrm>
          <a:prstGeom prst="rect">
            <a:avLst/>
          </a:prstGeom>
        </p:spPr>
      </p:pic>
    </p:spTree>
    <p:extLst>
      <p:ext uri="{BB962C8B-B14F-4D97-AF65-F5344CB8AC3E}">
        <p14:creationId xmlns:p14="http://schemas.microsoft.com/office/powerpoint/2010/main" val="218087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- 2023</a:t>
            </a:r>
          </a:p>
        </p:txBody>
      </p:sp>
      <p:pic>
        <p:nvPicPr>
          <p:cNvPr id="3" name="JPYCHF_ImageALLOC">
            <a:extLst>
              <a:ext uri="{FF2B5EF4-FFF2-40B4-BE49-F238E27FC236}">
                <a16:creationId xmlns:a16="http://schemas.microsoft.com/office/drawing/2014/main" id="{F331F79A-3834-5E6E-1638-4526702469C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44584E0-4BDC-AFE6-880D-0C6F8425C74A}"/>
              </a:ext>
            </a:extLst>
          </p:cNvPr>
          <p:cNvPicPr>
            <a:picLocks noChangeAspect="1"/>
          </p:cNvPicPr>
          <p:nvPr/>
        </p:nvPicPr>
        <p:blipFill>
          <a:blip r:embed="rId3"/>
          <a:stretch>
            <a:fillRect/>
          </a:stretch>
        </p:blipFill>
        <p:spPr>
          <a:xfrm>
            <a:off x="4754008" y="2349500"/>
            <a:ext cx="4200508" cy="3578662"/>
          </a:xfrm>
          <a:prstGeom prst="rect">
            <a:avLst/>
          </a:prstGeom>
        </p:spPr>
      </p:pic>
    </p:spTree>
    <p:extLst>
      <p:ext uri="{BB962C8B-B14F-4D97-AF65-F5344CB8AC3E}">
        <p14:creationId xmlns:p14="http://schemas.microsoft.com/office/powerpoint/2010/main" val="2801471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D7852DC0-729B-885A-1843-DBF56C532B2F}"/>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570405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671EFE3B-5214-608D-FC30-D03170B7E07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536C6EC-C8BF-E04F-7449-08E919BD2DC0}"/>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210141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3C5CC8D-848B-B908-3269-0BB685F5CFF8}"/>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2DEB693-07F0-279F-45DA-F46EC3827E94}"/>
              </a:ext>
            </a:extLst>
          </p:cNvPr>
          <p:cNvPicPr>
            <a:picLocks noChangeAspect="1"/>
          </p:cNvPicPr>
          <p:nvPr/>
        </p:nvPicPr>
        <p:blipFill>
          <a:blip r:embed="rId2"/>
          <a:stretch>
            <a:fillRect/>
          </a:stretch>
        </p:blipFill>
        <p:spPr>
          <a:xfrm>
            <a:off x="127000" y="1524000"/>
            <a:ext cx="8890000" cy="266984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A33C0F9A-9FD3-A57E-6257-A307D88BBC0F}"/>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950429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334C1222-0298-9A4C-47DC-841D0F9CCA2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8" name="Image 7">
            <a:extLst>
              <a:ext uri="{FF2B5EF4-FFF2-40B4-BE49-F238E27FC236}">
                <a16:creationId xmlns:a16="http://schemas.microsoft.com/office/drawing/2014/main" id="{26B23855-24FF-2B8E-8D37-4502A8817B52}"/>
              </a:ext>
            </a:extLst>
          </p:cNvPr>
          <p:cNvPicPr>
            <a:picLocks noChangeAspect="1"/>
          </p:cNvPicPr>
          <p:nvPr/>
        </p:nvPicPr>
        <p:blipFill>
          <a:blip r:embed="rId3"/>
          <a:stretch>
            <a:fillRect/>
          </a:stretch>
        </p:blipFill>
        <p:spPr>
          <a:xfrm>
            <a:off x="4749800" y="2349500"/>
            <a:ext cx="4204716" cy="3569208"/>
          </a:xfrm>
          <a:prstGeom prst="rect">
            <a:avLst/>
          </a:prstGeom>
        </p:spPr>
      </p:pic>
    </p:spTree>
    <p:extLst>
      <p:ext uri="{BB962C8B-B14F-4D97-AF65-F5344CB8AC3E}">
        <p14:creationId xmlns:p14="http://schemas.microsoft.com/office/powerpoint/2010/main" val="256867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E61E8680-BB54-03C4-5E30-7E433A7E408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8" name="Image 7">
            <a:extLst>
              <a:ext uri="{FF2B5EF4-FFF2-40B4-BE49-F238E27FC236}">
                <a16:creationId xmlns:a16="http://schemas.microsoft.com/office/drawing/2014/main" id="{44548A64-2BF7-DABD-6DF6-9656A4078400}"/>
              </a:ext>
            </a:extLst>
          </p:cNvPr>
          <p:cNvPicPr>
            <a:picLocks noChangeAspect="1"/>
          </p:cNvPicPr>
          <p:nvPr/>
        </p:nvPicPr>
        <p:blipFill>
          <a:blip r:embed="rId3"/>
          <a:stretch>
            <a:fillRect/>
          </a:stretch>
        </p:blipFill>
        <p:spPr>
          <a:xfrm>
            <a:off x="4721681" y="2352239"/>
            <a:ext cx="4232835" cy="3554235"/>
          </a:xfrm>
          <a:prstGeom prst="rect">
            <a:avLst/>
          </a:prstGeom>
        </p:spPr>
      </p:pic>
    </p:spTree>
    <p:extLst>
      <p:ext uri="{BB962C8B-B14F-4D97-AF65-F5344CB8AC3E}">
        <p14:creationId xmlns:p14="http://schemas.microsoft.com/office/powerpoint/2010/main" val="247436709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Inspiration.thmx</Template>
  <TotalTime>5695</TotalTime>
  <Words>681</Words>
  <Application>Microsoft Office PowerPoint</Application>
  <PresentationFormat>Affichage à l'écran (4:3)</PresentationFormat>
  <Paragraphs>86</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Synthesis</vt:lpstr>
      <vt:lpstr>EURCHF - 2020</vt:lpstr>
      <vt:lpstr>EURCHF - 2021</vt:lpstr>
      <vt:lpstr>EURCHF - 2023</vt:lpstr>
      <vt:lpstr>GBPCHF - Synthesis</vt:lpstr>
      <vt:lpstr>GBPCHF - 2020</vt:lpstr>
      <vt:lpstr>GBPCHF - 2021</vt:lpstr>
      <vt:lpstr>GBPCHF - 2022</vt:lpstr>
      <vt:lpstr>GBPCHF - 2023</vt:lpstr>
      <vt:lpstr>JPYCHF - Synthesis</vt:lpstr>
      <vt:lpstr>JPYCHF - 2020</vt:lpstr>
      <vt:lpstr>JPYCHF - 2021</vt:lpstr>
      <vt:lpstr>JPYCHF - 2022</vt:lpstr>
      <vt:lpstr>JPYCHF - 2023</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700</cp:revision>
  <cp:lastPrinted>2012-02-01T10:00:25Z</cp:lastPrinted>
  <dcterms:created xsi:type="dcterms:W3CDTF">2010-04-23T15:09:35Z</dcterms:created>
  <dcterms:modified xsi:type="dcterms:W3CDTF">2023-03-06T16:03:24Z</dcterms:modified>
</cp:coreProperties>
</file>