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7"/>
  </p:notesMasterIdLst>
  <p:sldIdLst>
    <p:sldId id="256" r:id="rId3"/>
    <p:sldId id="466" r:id="rId4"/>
    <p:sldId id="476" r:id="rId5"/>
    <p:sldId id="493" r:id="rId6"/>
    <p:sldId id="494" r:id="rId7"/>
    <p:sldId id="511" r:id="rId8"/>
    <p:sldId id="512" r:id="rId9"/>
    <p:sldId id="470" r:id="rId10"/>
    <p:sldId id="458" r:id="rId11"/>
    <p:sldId id="497" r:id="rId12"/>
    <p:sldId id="499" r:id="rId13"/>
    <p:sldId id="500" r:id="rId14"/>
    <p:sldId id="501" r:id="rId15"/>
    <p:sldId id="502" r:id="rId16"/>
    <p:sldId id="503" r:id="rId17"/>
    <p:sldId id="457" r:id="rId18"/>
    <p:sldId id="504" r:id="rId19"/>
    <p:sldId id="506" r:id="rId20"/>
    <p:sldId id="507" r:id="rId21"/>
    <p:sldId id="508" r:id="rId22"/>
    <p:sldId id="509" r:id="rId23"/>
    <p:sldId id="510" r:id="rId24"/>
    <p:sldId id="409" r:id="rId25"/>
    <p:sldId id="410" r:id="rId2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02/10/2018</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10/2/2018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796588" y="1830011"/>
            <a:ext cx="1244416" cy="1707668"/>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10/2/2018</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10/2/2018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10/2/2018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10/2/2018</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10/2/2018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10/2/2018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10/2/2018</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10/2/2018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10/2/2018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878470" y="101625"/>
            <a:ext cx="618659" cy="8489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10/2/2018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10/2/2018</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10/2/2018</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10/2/2018</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10/2/2018</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10/2/2018</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10/2/2018</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10/2/2018</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28/09/2018</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B74C39BD-7B4D-4873-A078-91A1FC691370}"/>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877240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- 2017-18</a:t>
            </a:r>
          </a:p>
        </p:txBody>
      </p:sp>
      <p:pic>
        <p:nvPicPr>
          <p:cNvPr id="3" name="EURCHF_ImageALLOC">
            <a:extLst>
              <a:ext uri="{FF2B5EF4-FFF2-40B4-BE49-F238E27FC236}">
                <a16:creationId xmlns:a16="http://schemas.microsoft.com/office/drawing/2014/main" id="{7065451F-29A0-465A-87BF-C92E7238828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DEB8FB3C-4828-4711-B8F2-74C73C31F9B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769262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- 2018-19</a:t>
            </a:r>
          </a:p>
        </p:txBody>
      </p:sp>
      <p:pic>
        <p:nvPicPr>
          <p:cNvPr id="3" name="EURCHF_ImageALLOC">
            <a:extLst>
              <a:ext uri="{FF2B5EF4-FFF2-40B4-BE49-F238E27FC236}">
                <a16:creationId xmlns:a16="http://schemas.microsoft.com/office/drawing/2014/main" id="{1890548F-E8B5-4035-AE1C-BAFFB8937FA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D1C93B32-A029-4C74-A8BE-47EF32237FC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052332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- 2019-20</a:t>
            </a:r>
          </a:p>
        </p:txBody>
      </p:sp>
      <p:pic>
        <p:nvPicPr>
          <p:cNvPr id="3" name="EURCHF_ImageALLOC">
            <a:extLst>
              <a:ext uri="{FF2B5EF4-FFF2-40B4-BE49-F238E27FC236}">
                <a16:creationId xmlns:a16="http://schemas.microsoft.com/office/drawing/2014/main" id="{CE5554CF-EC56-4515-9C2B-5E0C274852F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17B38290-DD27-4CBC-9AC8-61EE930B46E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820146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- 2020-21</a:t>
            </a:r>
          </a:p>
        </p:txBody>
      </p:sp>
      <p:pic>
        <p:nvPicPr>
          <p:cNvPr id="3" name="EURCHF_ImageALLOC">
            <a:extLst>
              <a:ext uri="{FF2B5EF4-FFF2-40B4-BE49-F238E27FC236}">
                <a16:creationId xmlns:a16="http://schemas.microsoft.com/office/drawing/2014/main" id="{391E29D8-0033-4F53-BA33-4A94BCA6819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9650B453-8282-4F35-9482-6F3B3BDD0E0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007109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- 2021-22</a:t>
            </a:r>
          </a:p>
        </p:txBody>
      </p:sp>
      <p:pic>
        <p:nvPicPr>
          <p:cNvPr id="3" name="EURCHF_ImageALLOC">
            <a:extLst>
              <a:ext uri="{FF2B5EF4-FFF2-40B4-BE49-F238E27FC236}">
                <a16:creationId xmlns:a16="http://schemas.microsoft.com/office/drawing/2014/main" id="{1BA601AE-49A0-4461-B3E2-198AA506F0B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0CD2CC41-5446-42EF-8A3C-A1955A8AC74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011863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8A49DB49-145F-4EF2-88D9-520915FB40CE}"/>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577460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id="{B1194C01-4EC0-40DA-AFDB-D7D84338AAF5}"/>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349702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- 2017-18</a:t>
            </a:r>
          </a:p>
        </p:txBody>
      </p:sp>
      <p:pic>
        <p:nvPicPr>
          <p:cNvPr id="3" name="EURGBP_ImageALLOC">
            <a:extLst>
              <a:ext uri="{FF2B5EF4-FFF2-40B4-BE49-F238E27FC236}">
                <a16:creationId xmlns:a16="http://schemas.microsoft.com/office/drawing/2014/main" id="{99AAAB16-4AF9-4EF2-91DC-6B73BBC1DC9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D78D38BB-8E49-4FBD-89B2-6D50002FB0D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875790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- 2018-19</a:t>
            </a:r>
          </a:p>
        </p:txBody>
      </p:sp>
      <p:pic>
        <p:nvPicPr>
          <p:cNvPr id="3" name="EURGBP_ImageALLOC">
            <a:extLst>
              <a:ext uri="{FF2B5EF4-FFF2-40B4-BE49-F238E27FC236}">
                <a16:creationId xmlns:a16="http://schemas.microsoft.com/office/drawing/2014/main" id="{C43BB3E3-7EF5-431A-A9F6-C18F221C474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FE841833-2C14-46C8-8C38-E07BC13664F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698110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- 2019-20</a:t>
            </a:r>
          </a:p>
        </p:txBody>
      </p:sp>
      <p:pic>
        <p:nvPicPr>
          <p:cNvPr id="3" name="EURGBP_ImageALLOC">
            <a:extLst>
              <a:ext uri="{FF2B5EF4-FFF2-40B4-BE49-F238E27FC236}">
                <a16:creationId xmlns:a16="http://schemas.microsoft.com/office/drawing/2014/main" id="{EEC050AC-170A-4CEF-8CAE-9936BB50EEC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4A7970F3-7080-4BC9-BB21-1457AE7E2BD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10838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- 2020-21</a:t>
            </a:r>
          </a:p>
        </p:txBody>
      </p:sp>
      <p:pic>
        <p:nvPicPr>
          <p:cNvPr id="3" name="EURGBP_ImageALLOC">
            <a:extLst>
              <a:ext uri="{FF2B5EF4-FFF2-40B4-BE49-F238E27FC236}">
                <a16:creationId xmlns:a16="http://schemas.microsoft.com/office/drawing/2014/main" id="{B830589D-41EE-4475-9171-D8E869CFBE7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99DF1576-5C7A-44E5-9F1A-40E647DEFE0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553606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- 2021-22</a:t>
            </a:r>
          </a:p>
        </p:txBody>
      </p:sp>
      <p:pic>
        <p:nvPicPr>
          <p:cNvPr id="3" name="EURGBP_ImageALLOC">
            <a:extLst>
              <a:ext uri="{FF2B5EF4-FFF2-40B4-BE49-F238E27FC236}">
                <a16:creationId xmlns:a16="http://schemas.microsoft.com/office/drawing/2014/main" id="{9A7AC944-D3DE-4B20-B323-6136DFC63B9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FB2A28BE-0884-4180-82D0-181F09E7A26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675405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554908E1-740E-4BDF-8E8E-0033F45F4FDB}"/>
              </a:ext>
            </a:extLst>
          </p:cNvPr>
          <p:cNvPicPr>
            <a:picLocks noChangeAspect="1"/>
          </p:cNvPicPr>
          <p:nvPr/>
        </p:nvPicPr>
        <p:blipFill>
          <a:blip r:embed="rId2"/>
          <a:stretch>
            <a:fillRect/>
          </a:stretch>
        </p:blipFill>
        <p:spPr>
          <a:xfrm>
            <a:off x="127000" y="1524000"/>
            <a:ext cx="8890000" cy="2654888"/>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1AFF496A-28A2-45CF-BEA5-5FF35D88F2AB}"/>
              </a:ext>
            </a:extLst>
          </p:cNvPr>
          <p:cNvPicPr>
            <a:picLocks noChangeAspect="1"/>
          </p:cNvPicPr>
          <p:nvPr/>
        </p:nvPicPr>
        <p:blipFill>
          <a:blip r:embed="rId2"/>
          <a:stretch>
            <a:fillRect/>
          </a:stretch>
        </p:blipFill>
        <p:spPr>
          <a:xfrm>
            <a:off x="127000" y="1524000"/>
            <a:ext cx="8890000" cy="2528208"/>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9E55C9CE-E7C1-4C82-A65C-F5222AC472CD}"/>
              </a:ext>
            </a:extLst>
          </p:cNvPr>
          <p:cNvPicPr>
            <a:picLocks noChangeAspect="1"/>
          </p:cNvPicPr>
          <p:nvPr/>
        </p:nvPicPr>
        <p:blipFill>
          <a:blip r:embed="rId2"/>
          <a:stretch>
            <a:fillRect/>
          </a:stretch>
        </p:blipFill>
        <p:spPr>
          <a:xfrm>
            <a:off x="317500" y="1143000"/>
            <a:ext cx="4549235" cy="1905000"/>
          </a:xfrm>
          <a:prstGeom prst="rect">
            <a:avLst/>
          </a:prstGeom>
        </p:spPr>
      </p:pic>
      <p:pic>
        <p:nvPicPr>
          <p:cNvPr id="7" name="Image 6">
            <a:extLst>
              <a:ext uri="{FF2B5EF4-FFF2-40B4-BE49-F238E27FC236}">
                <a16:creationId xmlns:a16="http://schemas.microsoft.com/office/drawing/2014/main" id="{BB9EFE79-FFDA-4430-AF95-6810CE8D48C4}"/>
              </a:ext>
            </a:extLst>
          </p:cNvPr>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1681931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2874FE2C-92B8-45A7-8BB1-2E7BF47D2CAC}"/>
              </a:ext>
            </a:extLst>
          </p:cNvPr>
          <p:cNvPicPr>
            <a:picLocks noChangeAspect="1"/>
          </p:cNvPicPr>
          <p:nvPr/>
        </p:nvPicPr>
        <p:blipFill>
          <a:blip r:embed="rId2"/>
          <a:stretch>
            <a:fillRect/>
          </a:stretch>
        </p:blipFill>
        <p:spPr>
          <a:xfrm>
            <a:off x="317500" y="1143000"/>
            <a:ext cx="4549235" cy="1905000"/>
          </a:xfrm>
          <a:prstGeom prst="rect">
            <a:avLst/>
          </a:prstGeom>
        </p:spPr>
      </p:pic>
      <p:pic>
        <p:nvPicPr>
          <p:cNvPr id="7" name="Image 6">
            <a:extLst>
              <a:ext uri="{FF2B5EF4-FFF2-40B4-BE49-F238E27FC236}">
                <a16:creationId xmlns:a16="http://schemas.microsoft.com/office/drawing/2014/main" id="{77DAF845-7BBC-49EF-B54C-2195D1DE89EF}"/>
              </a:ext>
            </a:extLst>
          </p:cNvPr>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1045931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AC538606-C100-494B-A034-0A5B65C07FBE}"/>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070805450"/>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5678</TotalTime>
  <Words>515</Words>
  <Application>Microsoft Office PowerPoint</Application>
  <PresentationFormat>Affichage à l'écran (4:3)</PresentationFormat>
  <Paragraphs>75</Paragraphs>
  <Slides>24</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24</vt:i4>
      </vt:variant>
    </vt:vector>
  </HeadingPairs>
  <TitlesOfParts>
    <vt:vector size="33" baseType="lpstr">
      <vt:lpstr>Andale Sans UI</vt:lpstr>
      <vt:lpstr>Arial</vt:lpstr>
      <vt:lpstr>Calibri</vt:lpstr>
      <vt:lpstr>News Gothic MT</vt:lpstr>
      <vt:lpstr>Times New Roman</vt:lpstr>
      <vt:lpstr>Verdana</vt:lpstr>
      <vt:lpstr>Wingdings</vt:lpstr>
      <vt:lpstr>Inspiration</vt:lpstr>
      <vt:lpstr>1_Inspiration</vt:lpstr>
      <vt:lpstr> Global Hedge Position</vt:lpstr>
      <vt:lpstr>Contents</vt:lpstr>
      <vt:lpstr> </vt:lpstr>
      <vt:lpstr>Hedging Summary</vt:lpstr>
      <vt:lpstr>Hedging Performance</vt:lpstr>
      <vt:lpstr>Sensitivity EURGBP</vt:lpstr>
      <vt:lpstr>Sensitivity EURCHF</vt:lpstr>
      <vt:lpstr> </vt:lpstr>
      <vt:lpstr>EURCHF - Historical &amp; Planned</vt:lpstr>
      <vt:lpstr>EURCHF - Synthesis</vt:lpstr>
      <vt:lpstr>EURCHF - 2017-18</vt:lpstr>
      <vt:lpstr>EURCHF - 2018-19</vt:lpstr>
      <vt:lpstr>EURCHF - 2019-20</vt:lpstr>
      <vt:lpstr>EURCHF - 2020-21</vt:lpstr>
      <vt:lpstr>EURCHF - 2021-22</vt:lpstr>
      <vt:lpstr>EURGBP - Historical &amp; Planned</vt:lpstr>
      <vt:lpstr>EURGBP - Synthesis</vt:lpstr>
      <vt:lpstr>EURGBP - 2017-18</vt:lpstr>
      <vt:lpstr>EURGBP - 2018-19</vt:lpstr>
      <vt:lpstr>EURGBP - 2019-20</vt:lpstr>
      <vt:lpstr>EURGBP - 2020-21</vt:lpstr>
      <vt:lpstr>EURGBP - 2021-22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703</cp:revision>
  <cp:lastPrinted>2012-02-01T10:00:25Z</cp:lastPrinted>
  <dcterms:created xsi:type="dcterms:W3CDTF">2010-04-23T15:09:35Z</dcterms:created>
  <dcterms:modified xsi:type="dcterms:W3CDTF">2018-10-02T12:16:13Z</dcterms:modified>
</cp:coreProperties>
</file>