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20"/>
  </p:notesMasterIdLst>
  <p:sldIdLst>
    <p:sldId id="256" r:id="rId2"/>
    <p:sldId id="465" r:id="rId3"/>
    <p:sldId id="443" r:id="rId4"/>
    <p:sldId id="444" r:id="rId5"/>
    <p:sldId id="445" r:id="rId6"/>
    <p:sldId id="442" r:id="rId7"/>
    <p:sldId id="464" r:id="rId8"/>
    <p:sldId id="463" r:id="rId9"/>
    <p:sldId id="453" r:id="rId10"/>
    <p:sldId id="430" r:id="rId11"/>
    <p:sldId id="461" r:id="rId12"/>
    <p:sldId id="432" r:id="rId13"/>
    <p:sldId id="462" r:id="rId14"/>
    <p:sldId id="439" r:id="rId15"/>
    <p:sldId id="440" r:id="rId16"/>
    <p:sldId id="441" r:id="rId17"/>
    <p:sldId id="451" r:id="rId18"/>
    <p:sldId id="450" r:id="rId19"/>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014">
          <p15:clr>
            <a:srgbClr val="A4A3A4"/>
          </p15:clr>
        </p15:guide>
        <p15:guide id="4" orient="horz" pos="3774">
          <p15:clr>
            <a:srgbClr val="A4A3A4"/>
          </p15:clr>
        </p15:guide>
        <p15:guide id="5" pos="5352">
          <p15:clr>
            <a:srgbClr val="A4A3A4"/>
          </p15:clr>
        </p15:guide>
        <p15:guide id="6" pos="3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86410" autoAdjust="0"/>
  </p:normalViewPr>
  <p:slideViewPr>
    <p:cSldViewPr snapToGrid="0">
      <p:cViewPr varScale="1">
        <p:scale>
          <a:sx n="78" d="100"/>
          <a:sy n="78" d="100"/>
        </p:scale>
        <p:origin x="1843" y="67"/>
      </p:cViewPr>
      <p:guideLst>
        <p:guide orient="horz" pos="2160"/>
        <p:guide pos="2880"/>
        <p:guide orient="horz" pos="1014"/>
        <p:guide orient="horz" pos="3774"/>
        <p:guide pos="5352"/>
        <p:guide pos="39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7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07/01/2016</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1/7/2016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1/7/2016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1/7/2016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1/7/2016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1/7/2016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1/7/2016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1/7/2016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1/7/2016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2050"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22109" y="269875"/>
            <a:ext cx="880604" cy="65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1/7/2016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1/7/2016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1/7/2016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1/7/2016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1/7/2016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1/7/2016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1/7/2016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1/7/2016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610100"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831974" y="3794126"/>
            <a:ext cx="6592093" cy="793750"/>
          </a:xfrm>
        </p:spPr>
        <p:txBody>
          <a:bodyPr anchor="ctr" anchorCtr="0"/>
          <a:lstStyle/>
          <a:p>
            <a:pPr>
              <a:lnSpc>
                <a:spcPct val="100000"/>
              </a:lnSpc>
              <a:spcBef>
                <a:spcPts val="600"/>
              </a:spcBef>
            </a:pPr>
            <a:r>
              <a:rPr lang="fr-FR" sz="2500" b="0" dirty="0" smtClean="0">
                <a:solidFill>
                  <a:srgbClr val="302421"/>
                </a:solidFill>
                <a:latin typeface="Calibri" pitchFamily="34" charset="0"/>
                <a:cs typeface="Arial" pitchFamily="34" charset="0"/>
              </a:rPr>
              <a:t>Couvertures de taux d’intérêts</a:t>
            </a:r>
            <a:br>
              <a:rPr lang="fr-FR" sz="2500" b="0" dirty="0" smtClean="0">
                <a:solidFill>
                  <a:srgbClr val="302421"/>
                </a:solidFill>
                <a:latin typeface="Calibri" pitchFamily="34" charset="0"/>
                <a:cs typeface="Arial" pitchFamily="34" charset="0"/>
              </a:rPr>
            </a:br>
            <a:r>
              <a:rPr lang="fr-FR" sz="2500" b="0" dirty="0" smtClean="0">
                <a:solidFill>
                  <a:srgbClr val="302421"/>
                </a:solidFill>
                <a:latin typeface="Calibri" pitchFamily="34" charset="0"/>
                <a:cs typeface="Arial" pitchFamily="34" charset="0"/>
              </a:rPr>
              <a:t>Rapport N°2</a:t>
            </a:r>
            <a:endParaRPr lang="fr-FR" sz="2500" b="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smtClean="0">
                <a:solidFill>
                  <a:srgbClr val="302421"/>
                </a:solidFill>
                <a:latin typeface="Calibri" pitchFamily="34" charset="0"/>
              </a:rPr>
              <a:t>07 janvier 2016</a:t>
            </a:r>
            <a:endParaRPr lang="fr-FR" dirty="0">
              <a:solidFill>
                <a:srgbClr val="302421"/>
              </a:solidFill>
              <a:latin typeface="Calibri" pitchFamily="34" charset="0"/>
            </a:endParaRPr>
          </a:p>
        </p:txBody>
      </p:sp>
      <p:sp>
        <p:nvSpPr>
          <p:cNvPr id="9"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pic>
        <p:nvPicPr>
          <p:cNvPr id="1026" name="Picture 2" descr="Fermeture de fin d'ann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412" y="2197100"/>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30" y="1271588"/>
            <a:ext cx="7543800" cy="1438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smtClean="0">
                <a:latin typeface="Calibri" panose="020F0502020204030204" pitchFamily="34" charset="0"/>
              </a:rPr>
              <a:t>Clauses </a:t>
            </a:r>
            <a:r>
              <a:rPr lang="fr-FR" sz="2400" b="1" dirty="0">
                <a:latin typeface="Calibri" panose="020F0502020204030204" pitchFamily="34" charset="0"/>
              </a:rPr>
              <a:t>du contrat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2878620"/>
            <a:ext cx="7477125" cy="400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30" y="3393799"/>
            <a:ext cx="8181975" cy="1123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55" y="4526737"/>
            <a:ext cx="7534275" cy="2266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75918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smtClean="0">
                <a:latin typeface="Calibri" panose="020F0502020204030204" pitchFamily="34" charset="0"/>
              </a:rPr>
              <a:t>Clause du contrat</a:t>
            </a:r>
            <a:endParaRPr lang="fr-FR" sz="2400" b="1" dirty="0">
              <a:latin typeface="Calibri" panose="020F0502020204030204" pitchFamily="34" charset="0"/>
            </a:endParaRPr>
          </a:p>
        </p:txBody>
      </p:sp>
      <p:pic>
        <p:nvPicPr>
          <p:cNvPr id="3075" name="Imag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098" y="1221817"/>
            <a:ext cx="6685523" cy="45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894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smtClean="0">
                <a:latin typeface="Calibri" panose="020F0502020204030204" pitchFamily="34" charset="0"/>
              </a:rPr>
              <a:t>Point d’attention n°1</a:t>
            </a:r>
            <a:endParaRPr lang="fr-FR" sz="2400" b="1" dirty="0">
              <a:latin typeface="Calibri" panose="020F0502020204030204" pitchFamily="34" charset="0"/>
            </a:endParaRPr>
          </a:p>
        </p:txBody>
      </p:sp>
      <p:sp>
        <p:nvSpPr>
          <p:cNvPr id="2" name="ZoneTexte 1"/>
          <p:cNvSpPr txBox="1"/>
          <p:nvPr/>
        </p:nvSpPr>
        <p:spPr>
          <a:xfrm>
            <a:off x="323850" y="1419225"/>
            <a:ext cx="8572500" cy="3477875"/>
          </a:xfrm>
          <a:prstGeom prst="rect">
            <a:avLst/>
          </a:prstGeom>
          <a:noFill/>
        </p:spPr>
        <p:txBody>
          <a:bodyPr wrap="square" rtlCol="0">
            <a:spAutoFit/>
          </a:bodyPr>
          <a:lstStyle/>
          <a:p>
            <a:pPr algn="just"/>
            <a:r>
              <a:rPr lang="fr-FR" sz="1500" b="1" dirty="0" smtClean="0">
                <a:latin typeface="Calibri" panose="020F0502020204030204" pitchFamily="34" charset="0"/>
              </a:rPr>
              <a:t>Plancher à 0,50% sur l’Euribor des 3 tranches:</a:t>
            </a:r>
            <a:endParaRPr lang="fr-FR" sz="1500" dirty="0" smtClean="0">
              <a:latin typeface="Calibri" panose="020F0502020204030204" pitchFamily="34" charset="0"/>
            </a:endParaRPr>
          </a:p>
          <a:p>
            <a:pPr algn="just"/>
            <a:r>
              <a:rPr lang="fr-FR" sz="1500" dirty="0" smtClean="0">
                <a:latin typeface="Calibri" panose="020F0502020204030204" pitchFamily="34" charset="0"/>
              </a:rPr>
              <a:t>Le contrat prévoit que l’Euribor ne peut pas être négatif. Une couverture par swap classique qui ne répliquerait pas ce plancher aurait deux inconvénients:</a:t>
            </a:r>
          </a:p>
          <a:p>
            <a:pPr marL="742950" lvl="1" indent="-285750" algn="just">
              <a:spcBef>
                <a:spcPts val="600"/>
              </a:spcBef>
              <a:buFontTx/>
              <a:buChar char="-"/>
            </a:pPr>
            <a:r>
              <a:rPr lang="fr-FR" sz="1500" dirty="0" smtClean="0">
                <a:latin typeface="Calibri" panose="020F0502020204030204" pitchFamily="34" charset="0"/>
              </a:rPr>
              <a:t>Pas de plafonnement du financement global: la jambe variable du swap serait payée par la société en </a:t>
            </a:r>
            <a:r>
              <a:rPr lang="fr-FR" sz="1500" dirty="0">
                <a:latin typeface="Calibri" panose="020F0502020204030204" pitchFamily="34" charset="0"/>
              </a:rPr>
              <a:t>plus du taux fixe (</a:t>
            </a:r>
            <a:r>
              <a:rPr lang="fr-FR" sz="1500" dirty="0" smtClean="0">
                <a:latin typeface="Calibri" panose="020F0502020204030204" pitchFamily="34" charset="0"/>
              </a:rPr>
              <a:t>recevoir un taux négatif revient à payer ce taux en valeur absolue).</a:t>
            </a:r>
          </a:p>
          <a:p>
            <a:pPr marL="742950" lvl="1" indent="-285750" algn="just">
              <a:spcBef>
                <a:spcPts val="600"/>
              </a:spcBef>
              <a:buFontTx/>
              <a:buChar char="-"/>
            </a:pPr>
            <a:r>
              <a:rPr lang="fr-FR" sz="1500" dirty="0" smtClean="0">
                <a:latin typeface="Calibri" panose="020F0502020204030204" pitchFamily="34" charset="0"/>
              </a:rPr>
              <a:t>Problème potentiel l’application de la comptabilité de couverture: si les couvertures ne sont plus considérées comme telles par les CAC, l’intégralité des variations de valorisation (mark to market) des swaps sera enregistrée en résultat financier, ainsi que leurs variations ultérieurs (autrement dit, pas différé dans le temps).</a:t>
            </a:r>
          </a:p>
          <a:p>
            <a:pPr algn="just"/>
            <a:endParaRPr lang="fr-FR" sz="1500" u="sng" dirty="0" smtClean="0">
              <a:latin typeface="Calibri" panose="020F0502020204030204" pitchFamily="34" charset="0"/>
            </a:endParaRPr>
          </a:p>
          <a:p>
            <a:pPr algn="just"/>
            <a:r>
              <a:rPr lang="fr-FR" sz="1500" b="1" u="sng" dirty="0" smtClean="0">
                <a:latin typeface="Calibri" panose="020F0502020204030204" pitchFamily="34" charset="0"/>
              </a:rPr>
              <a:t>Solutions</a:t>
            </a:r>
            <a:r>
              <a:rPr lang="fr-FR" sz="1500" dirty="0" smtClean="0">
                <a:latin typeface="Calibri" panose="020F0502020204030204" pitchFamily="34" charset="0"/>
              </a:rPr>
              <a:t>: </a:t>
            </a:r>
          </a:p>
          <a:p>
            <a:pPr marL="285750" indent="-285750" algn="just">
              <a:buFontTx/>
              <a:buChar char="-"/>
            </a:pPr>
            <a:r>
              <a:rPr lang="fr-FR" sz="1500" dirty="0" smtClean="0">
                <a:latin typeface="Calibri" panose="020F0502020204030204" pitchFamily="34" charset="0"/>
              </a:rPr>
              <a:t>Inclure un plancher à 0,50% dans le swap, mais cela a un coût. </a:t>
            </a:r>
            <a:r>
              <a:rPr lang="fr-FR" sz="1500" dirty="0" err="1" smtClean="0">
                <a:latin typeface="Calibri" panose="020F0502020204030204" pitchFamily="34" charset="0"/>
              </a:rPr>
              <a:t>Cf</a:t>
            </a:r>
            <a:r>
              <a:rPr lang="fr-FR" sz="1500" dirty="0" smtClean="0">
                <a:latin typeface="Calibri" panose="020F0502020204030204" pitchFamily="34" charset="0"/>
              </a:rPr>
              <a:t> simulations.</a:t>
            </a:r>
          </a:p>
          <a:p>
            <a:pPr marL="285750" indent="-285750" algn="just">
              <a:buFontTx/>
              <a:buChar char="-"/>
            </a:pPr>
            <a:r>
              <a:rPr lang="fr-FR" sz="1500" dirty="0" smtClean="0">
                <a:latin typeface="Calibri" panose="020F0502020204030204" pitchFamily="34" charset="0"/>
              </a:rPr>
              <a:t>Opter pour un cap (plafond), qui ne peut générer de valorisation négative en cas de taux négatifs.</a:t>
            </a:r>
          </a:p>
          <a:p>
            <a:pPr algn="just"/>
            <a:endParaRPr lang="fr-FR" sz="1500" u="sng" dirty="0" smtClean="0">
              <a:latin typeface="Calibri" panose="020F0502020204030204" pitchFamily="34" charset="0"/>
            </a:endParaRPr>
          </a:p>
        </p:txBody>
      </p:sp>
    </p:spTree>
    <p:extLst>
      <p:ext uri="{BB962C8B-B14F-4D97-AF65-F5344CB8AC3E}">
        <p14:creationId xmlns:p14="http://schemas.microsoft.com/office/powerpoint/2010/main" val="164146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904" y="1701478"/>
            <a:ext cx="9050493" cy="855482"/>
          </a:xfrm>
          <a:prstGeom prst="rect">
            <a:avLst/>
          </a:prstGeom>
        </p:spPr>
      </p:pic>
      <p:pic>
        <p:nvPicPr>
          <p:cNvPr id="3" name="Image 2"/>
          <p:cNvPicPr>
            <a:picLocks noChangeAspect="1"/>
          </p:cNvPicPr>
          <p:nvPr/>
        </p:nvPicPr>
        <p:blipFill>
          <a:blip r:embed="rId3"/>
          <a:stretch>
            <a:fillRect/>
          </a:stretch>
        </p:blipFill>
        <p:spPr>
          <a:xfrm>
            <a:off x="230737" y="2921000"/>
            <a:ext cx="8682526" cy="1016000"/>
          </a:xfrm>
          <a:prstGeom prst="rect">
            <a:avLst/>
          </a:prstGeom>
        </p:spPr>
      </p:pic>
      <p:sp>
        <p:nvSpPr>
          <p:cNvPr id="5" name="ZoneTexte 4"/>
          <p:cNvSpPr txBox="1"/>
          <p:nvPr/>
        </p:nvSpPr>
        <p:spPr>
          <a:xfrm>
            <a:off x="396989" y="4702686"/>
            <a:ext cx="8264322" cy="784830"/>
          </a:xfrm>
          <a:prstGeom prst="rect">
            <a:avLst/>
          </a:prstGeom>
          <a:solidFill>
            <a:schemeClr val="accent4">
              <a:lumMod val="20000"/>
              <a:lumOff val="80000"/>
            </a:schemeClr>
          </a:solidFill>
        </p:spPr>
        <p:txBody>
          <a:bodyPr wrap="square" rtlCol="0">
            <a:spAutoFit/>
          </a:bodyPr>
          <a:lstStyle/>
          <a:p>
            <a:pPr algn="just"/>
            <a:r>
              <a:rPr lang="fr-FR" sz="1500" dirty="0" smtClean="0">
                <a:latin typeface="Calibri" panose="020F0502020204030204" pitchFamily="34" charset="0"/>
              </a:rPr>
              <a:t>Cette clause peut avoir la conséquence d’augmenter </a:t>
            </a:r>
            <a:r>
              <a:rPr lang="fr-FR" sz="1500" smtClean="0">
                <a:latin typeface="Calibri" panose="020F0502020204030204" pitchFamily="34" charset="0"/>
              </a:rPr>
              <a:t>l’Endettement Financier en </a:t>
            </a:r>
            <a:r>
              <a:rPr lang="fr-FR" sz="1500" dirty="0" smtClean="0">
                <a:latin typeface="Calibri" panose="020F0502020204030204" pitchFamily="34" charset="0"/>
              </a:rPr>
              <a:t>cas de baisse des taux et de valorisation négative d’un swap.</a:t>
            </a:r>
          </a:p>
          <a:p>
            <a:pPr algn="just"/>
            <a:endParaRPr lang="fr-FR" sz="1500" u="sng" dirty="0" smtClean="0">
              <a:latin typeface="Calibri" panose="020F0502020204030204" pitchFamily="34" charset="0"/>
            </a:endParaRPr>
          </a:p>
        </p:txBody>
      </p:sp>
      <p:sp>
        <p:nvSpPr>
          <p:cNvPr id="6" name="ZoneTexte 5"/>
          <p:cNvSpPr txBox="1"/>
          <p:nvPr/>
        </p:nvSpPr>
        <p:spPr>
          <a:xfrm>
            <a:off x="2309812" y="381119"/>
            <a:ext cx="4524375" cy="461665"/>
          </a:xfrm>
          <a:prstGeom prst="rect">
            <a:avLst/>
          </a:prstGeom>
          <a:noFill/>
        </p:spPr>
        <p:txBody>
          <a:bodyPr wrap="square" rtlCol="0">
            <a:spAutoFit/>
          </a:bodyPr>
          <a:lstStyle/>
          <a:p>
            <a:pPr algn="ctr"/>
            <a:r>
              <a:rPr lang="fr-FR" sz="2400" b="1" dirty="0" smtClean="0">
                <a:latin typeface="Calibri" panose="020F0502020204030204" pitchFamily="34" charset="0"/>
              </a:rPr>
              <a:t>Point d’attention n°2</a:t>
            </a:r>
            <a:endParaRPr lang="fr-FR" sz="2400" b="1" dirty="0">
              <a:latin typeface="Calibri" panose="020F0502020204030204" pitchFamily="34" charset="0"/>
            </a:endParaRPr>
          </a:p>
        </p:txBody>
      </p:sp>
    </p:spTree>
    <p:extLst>
      <p:ext uri="{BB962C8B-B14F-4D97-AF65-F5344CB8AC3E}">
        <p14:creationId xmlns:p14="http://schemas.microsoft.com/office/powerpoint/2010/main" val="4284840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954" y="4100190"/>
            <a:ext cx="4397605" cy="271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Rectangle 9"/>
          <p:cNvSpPr>
            <a:spLocks noChangeArrowheads="1"/>
          </p:cNvSpPr>
          <p:nvPr/>
        </p:nvSpPr>
        <p:spPr bwMode="auto">
          <a:xfrm>
            <a:off x="428625" y="496888"/>
            <a:ext cx="8286750" cy="461962"/>
          </a:xfrm>
          <a:prstGeom prst="rect">
            <a:avLst/>
          </a:prstGeom>
          <a:noFill/>
          <a:ln w="9525">
            <a:noFill/>
            <a:miter lim="800000"/>
            <a:headEnd/>
            <a:tailEnd/>
          </a:ln>
        </p:spPr>
        <p:txBody>
          <a:bodyPr>
            <a:spAutoFit/>
          </a:bodyPr>
          <a:lstStyle/>
          <a:p>
            <a:pPr algn="ctr"/>
            <a:r>
              <a:rPr lang="fr-FR" sz="2400" b="1" dirty="0">
                <a:solidFill>
                  <a:srgbClr val="302421"/>
                </a:solidFill>
                <a:latin typeface="Calibri" pitchFamily="34" charset="0"/>
              </a:rPr>
              <a:t>Différents types de couvertures</a:t>
            </a:r>
          </a:p>
        </p:txBody>
      </p:sp>
      <p:sp>
        <p:nvSpPr>
          <p:cNvPr id="33796" name="Rectangle 3"/>
          <p:cNvSpPr>
            <a:spLocks noChangeArrowheads="1"/>
          </p:cNvSpPr>
          <p:nvPr/>
        </p:nvSpPr>
        <p:spPr bwMode="auto">
          <a:xfrm>
            <a:off x="268288" y="1065213"/>
            <a:ext cx="8447087" cy="523875"/>
          </a:xfrm>
          <a:prstGeom prst="roundRect">
            <a:avLst>
              <a:gd name="adj" fmla="val 7398"/>
            </a:avLst>
          </a:prstGeom>
          <a:noFill/>
          <a:ln w="3175">
            <a:noFill/>
            <a:miter lim="800000"/>
            <a:headEnd/>
            <a:tailEnd/>
          </a:ln>
        </p:spPr>
        <p:txBody>
          <a:bodyPr/>
          <a:lstStyle/>
          <a:p>
            <a:pPr marL="538163" indent="-538163" algn="just">
              <a:spcBef>
                <a:spcPts val="1000"/>
              </a:spcBef>
            </a:pPr>
            <a:endParaRPr lang="en-GB">
              <a:solidFill>
                <a:srgbClr val="302421"/>
              </a:solidFill>
              <a:latin typeface="Calibri" pitchFamily="34" charset="0"/>
            </a:endParaRPr>
          </a:p>
          <a:p>
            <a:pPr marL="538163" indent="-538163" algn="just">
              <a:spcBef>
                <a:spcPts val="1000"/>
              </a:spcBef>
            </a:pPr>
            <a:endParaRPr lang="en-GB">
              <a:solidFill>
                <a:srgbClr val="302421"/>
              </a:solidFill>
              <a:latin typeface="Calibri" pitchFamily="34" charset="0"/>
            </a:endParaRPr>
          </a:p>
        </p:txBody>
      </p:sp>
      <p:sp>
        <p:nvSpPr>
          <p:cNvPr id="7" name="Rectangle 3"/>
          <p:cNvSpPr>
            <a:spLocks noChangeArrowheads="1"/>
          </p:cNvSpPr>
          <p:nvPr/>
        </p:nvSpPr>
        <p:spPr bwMode="auto">
          <a:xfrm>
            <a:off x="141288" y="915401"/>
            <a:ext cx="8858250" cy="5595937"/>
          </a:xfrm>
          <a:prstGeom prst="roundRect">
            <a:avLst>
              <a:gd name="adj" fmla="val 7400"/>
            </a:avLst>
          </a:prstGeom>
          <a:noFill/>
          <a:ln w="3175" cmpd="sng">
            <a:noFill/>
            <a:miter lim="800000"/>
            <a:headEnd/>
            <a:tailEnd/>
          </a:ln>
        </p:spPr>
        <p:txBody>
          <a:bodyPr/>
          <a:lstStyle/>
          <a:p>
            <a:pPr algn="just">
              <a:spcBef>
                <a:spcPts val="0"/>
              </a:spcBef>
              <a:defRPr/>
            </a:pPr>
            <a:r>
              <a:rPr lang="fr-FR" sz="1600" b="1" u="sng" dirty="0" smtClean="0">
                <a:solidFill>
                  <a:srgbClr val="302421"/>
                </a:solidFill>
                <a:latin typeface="Calibri" pitchFamily="34" charset="0"/>
                <a:cs typeface="Calibri" pitchFamily="34" charset="0"/>
              </a:rPr>
              <a:t>Swap de taux (payeur de taux fixe contre variable)</a:t>
            </a:r>
            <a:r>
              <a:rPr lang="fr-FR" sz="1600" dirty="0" smtClean="0">
                <a:solidFill>
                  <a:srgbClr val="302421"/>
                </a:solidFill>
                <a:latin typeface="Calibri" pitchFamily="34" charset="0"/>
                <a:cs typeface="Calibri" pitchFamily="34" charset="0"/>
              </a:rPr>
              <a:t>: </a:t>
            </a:r>
            <a:r>
              <a:rPr lang="fr-FR" sz="1600" dirty="0">
                <a:solidFill>
                  <a:srgbClr val="302421"/>
                </a:solidFill>
                <a:latin typeface="Calibri" pitchFamily="34" charset="0"/>
                <a:cs typeface="Calibri" pitchFamily="34" charset="0"/>
              </a:rPr>
              <a:t>Engagement ferme </a:t>
            </a:r>
            <a:r>
              <a:rPr lang="fr-FR" sz="1600" dirty="0" smtClean="0">
                <a:solidFill>
                  <a:srgbClr val="302421"/>
                </a:solidFill>
                <a:latin typeface="Calibri" pitchFamily="34" charset="0"/>
                <a:cs typeface="Calibri" pitchFamily="34" charset="0"/>
              </a:rPr>
              <a:t>de payer un flux à taux fixe à une fréquence et pendant une durée déterminée, en échange d’un flux reçu correspondant au taux variable. La périodicité de l’indice de taux variable détermine le nombre de paiements par année. Le net des deux flux peut être positif ou négatif à chaque période.</a:t>
            </a:r>
          </a:p>
          <a:p>
            <a:pPr algn="just">
              <a:spcBef>
                <a:spcPts val="600"/>
              </a:spcBef>
              <a:defRPr/>
            </a:pPr>
            <a:r>
              <a:rPr lang="fr-FR" sz="1600" dirty="0" smtClean="0">
                <a:solidFill>
                  <a:srgbClr val="302421"/>
                </a:solidFill>
                <a:latin typeface="Calibri" pitchFamily="34" charset="0"/>
                <a:cs typeface="Calibri" pitchFamily="34" charset="0"/>
              </a:rPr>
              <a:t>Avantages</a:t>
            </a:r>
            <a:r>
              <a:rPr lang="fr-FR" sz="1600" dirty="0">
                <a:solidFill>
                  <a:srgbClr val="302421"/>
                </a:solidFill>
                <a:latin typeface="Calibri" pitchFamily="34" charset="0"/>
                <a:cs typeface="Calibri" pitchFamily="34" charset="0"/>
              </a:rPr>
              <a:t>:</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Coût nul (pas de prime à payer)</a:t>
            </a:r>
          </a:p>
          <a:p>
            <a:pPr marL="266700" lvl="1" indent="-180975" algn="just">
              <a:spcBef>
                <a:spcPts val="100"/>
              </a:spcBef>
              <a:buFont typeface="Arial" pitchFamily="34" charset="0"/>
              <a:buChar char="•"/>
              <a:defRPr/>
            </a:pPr>
            <a:r>
              <a:rPr lang="fr-FR" sz="1500" dirty="0" smtClean="0">
                <a:solidFill>
                  <a:srgbClr val="302421"/>
                </a:solidFill>
                <a:latin typeface="Calibri" pitchFamily="34" charset="0"/>
                <a:cs typeface="Calibri" pitchFamily="34" charset="0"/>
              </a:rPr>
              <a:t>Les charges financières sont connues à l’avance</a:t>
            </a:r>
            <a:endParaRPr lang="fr-FR" sz="1500" dirty="0">
              <a:solidFill>
                <a:srgbClr val="302421"/>
              </a:solidFill>
              <a:latin typeface="Calibri" pitchFamily="34" charset="0"/>
              <a:cs typeface="Calibri" pitchFamily="34" charset="0"/>
            </a:endParaRPr>
          </a:p>
          <a:p>
            <a:pPr marL="0" lvl="1" algn="just">
              <a:spcBef>
                <a:spcPts val="600"/>
              </a:spcBef>
              <a:defRPr/>
            </a:pPr>
            <a:r>
              <a:rPr lang="fr-FR" sz="1600" dirty="0">
                <a:solidFill>
                  <a:srgbClr val="302421"/>
                </a:solidFill>
                <a:latin typeface="Calibri" pitchFamily="34" charset="0"/>
                <a:cs typeface="Calibri" pitchFamily="34" charset="0"/>
              </a:rPr>
              <a:t>Inconvénients:</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Aucune opportunité de profiter  de mouvements favorables </a:t>
            </a:r>
            <a:r>
              <a:rPr lang="fr-FR" sz="1500" dirty="0" smtClean="0">
                <a:solidFill>
                  <a:srgbClr val="302421"/>
                </a:solidFill>
                <a:latin typeface="Calibri" pitchFamily="34" charset="0"/>
                <a:cs typeface="Calibri" pitchFamily="34" charset="0"/>
              </a:rPr>
              <a:t>des taux;</a:t>
            </a:r>
            <a:endParaRPr lang="fr-FR" sz="1500" dirty="0">
              <a:solidFill>
                <a:srgbClr val="302421"/>
              </a:solidFill>
              <a:latin typeface="Calibri" pitchFamily="34" charset="0"/>
              <a:cs typeface="Calibri" pitchFamily="34" charset="0"/>
            </a:endParaRPr>
          </a:p>
          <a:p>
            <a:pPr marL="266700" lvl="1" indent="-180975" algn="just">
              <a:spcBef>
                <a:spcPts val="100"/>
              </a:spcBef>
              <a:buFont typeface="Arial" pitchFamily="34" charset="0"/>
              <a:buChar char="•"/>
              <a:defRPr/>
            </a:pPr>
            <a:r>
              <a:rPr lang="fr-FR" sz="1500" dirty="0" smtClean="0">
                <a:solidFill>
                  <a:srgbClr val="302421"/>
                </a:solidFill>
                <a:latin typeface="Calibri" pitchFamily="34" charset="0"/>
                <a:cs typeface="Calibri" pitchFamily="34" charset="0"/>
              </a:rPr>
              <a:t>Risque de </a:t>
            </a:r>
            <a:r>
              <a:rPr lang="fr-FR" sz="1500" smtClean="0">
                <a:solidFill>
                  <a:srgbClr val="302421"/>
                </a:solidFill>
                <a:latin typeface="Calibri" pitchFamily="34" charset="0"/>
                <a:cs typeface="Calibri" pitchFamily="34" charset="0"/>
              </a:rPr>
              <a:t>perte illimitée en </a:t>
            </a:r>
            <a:r>
              <a:rPr lang="fr-FR" sz="1500" dirty="0" smtClean="0">
                <a:solidFill>
                  <a:srgbClr val="302421"/>
                </a:solidFill>
                <a:latin typeface="Calibri" pitchFamily="34" charset="0"/>
                <a:cs typeface="Calibri" pitchFamily="34" charset="0"/>
              </a:rPr>
              <a:t>cas de débouclement anticipé.</a:t>
            </a:r>
          </a:p>
          <a:p>
            <a:pPr marL="177800" lvl="1" indent="-177800" algn="just">
              <a:spcBef>
                <a:spcPts val="100"/>
              </a:spcBef>
              <a:buFont typeface="Wingdings" panose="05000000000000000000" pitchFamily="2" charset="2"/>
              <a:buChar char="Ø"/>
              <a:defRPr/>
            </a:pPr>
            <a:r>
              <a:rPr lang="fr-FR" sz="1500" dirty="0" smtClean="0">
                <a:solidFill>
                  <a:srgbClr val="302421"/>
                </a:solidFill>
                <a:latin typeface="Calibri" pitchFamily="34" charset="0"/>
                <a:cs typeface="Calibri" pitchFamily="34" charset="0"/>
              </a:rPr>
              <a:t>Produit </a:t>
            </a:r>
            <a:r>
              <a:rPr lang="fr-FR" sz="1500" dirty="0">
                <a:solidFill>
                  <a:srgbClr val="302421"/>
                </a:solidFill>
                <a:latin typeface="Calibri" pitchFamily="34" charset="0"/>
                <a:cs typeface="Calibri" pitchFamily="34" charset="0"/>
              </a:rPr>
              <a:t>simple mais risqué en cas d’évènement imprévu sur le sous-jacent (réduction </a:t>
            </a:r>
            <a:r>
              <a:rPr lang="fr-FR" sz="1500" dirty="0" smtClean="0">
                <a:solidFill>
                  <a:srgbClr val="302421"/>
                </a:solidFill>
                <a:latin typeface="Calibri" pitchFamily="34" charset="0"/>
                <a:cs typeface="Calibri" pitchFamily="34" charset="0"/>
              </a:rPr>
              <a:t>anticipée de la dette </a:t>
            </a:r>
            <a:r>
              <a:rPr lang="fr-FR" sz="1500" dirty="0">
                <a:solidFill>
                  <a:srgbClr val="302421"/>
                </a:solidFill>
                <a:latin typeface="Calibri" pitchFamily="34" charset="0"/>
                <a:cs typeface="Calibri" pitchFamily="34" charset="0"/>
              </a:rPr>
              <a:t>par </a:t>
            </a:r>
            <a:r>
              <a:rPr lang="fr-FR" sz="1500" dirty="0" smtClean="0">
                <a:solidFill>
                  <a:srgbClr val="302421"/>
                </a:solidFill>
                <a:latin typeface="Calibri" pitchFamily="34" charset="0"/>
                <a:cs typeface="Calibri" pitchFamily="34" charset="0"/>
              </a:rPr>
              <a:t>ex.) </a:t>
            </a:r>
            <a:r>
              <a:rPr lang="fr-FR" sz="1500" dirty="0">
                <a:solidFill>
                  <a:srgbClr val="302421"/>
                </a:solidFill>
                <a:latin typeface="Calibri" pitchFamily="34" charset="0"/>
                <a:cs typeface="Calibri" pitchFamily="34" charset="0"/>
              </a:rPr>
              <a:t>ou de débouclement de la </a:t>
            </a:r>
            <a:r>
              <a:rPr lang="fr-FR" sz="1500" dirty="0" smtClean="0">
                <a:solidFill>
                  <a:srgbClr val="302421"/>
                </a:solidFill>
                <a:latin typeface="Calibri" pitchFamily="34" charset="0"/>
                <a:cs typeface="Calibri" pitchFamily="34" charset="0"/>
              </a:rPr>
              <a:t>couverture en cas de baisse des taux (perte potentielle illimitée / valorisation négative).</a:t>
            </a:r>
            <a:endParaRPr lang="fr-FR" sz="1500" dirty="0">
              <a:solidFill>
                <a:srgbClr val="302421"/>
              </a:solidFill>
              <a:latin typeface="Calibri" pitchFamily="34" charset="0"/>
              <a:cs typeface="Calibri" pitchFamily="34" charset="0"/>
            </a:endParaRPr>
          </a:p>
          <a:p>
            <a:pPr marL="800100" lvl="1" indent="-342900" algn="just">
              <a:spcBef>
                <a:spcPts val="100"/>
              </a:spcBef>
              <a:buFont typeface="Wingdings" pitchFamily="2" charset="2"/>
              <a:buChar char="Ø"/>
              <a:defRPr/>
            </a:pPr>
            <a:endParaRPr lang="fr-FR" sz="1600" dirty="0">
              <a:solidFill>
                <a:srgbClr val="302421"/>
              </a:solidFill>
              <a:latin typeface="Calibri" pitchFamily="34" charset="0"/>
              <a:cs typeface="Calibri" pitchFamily="34" charset="0"/>
            </a:endParaRPr>
          </a:p>
        </p:txBody>
      </p:sp>
      <p:sp>
        <p:nvSpPr>
          <p:cNvPr id="6" name="Rectangle 3"/>
          <p:cNvSpPr>
            <a:spLocks noChangeArrowheads="1"/>
          </p:cNvSpPr>
          <p:nvPr/>
        </p:nvSpPr>
        <p:spPr bwMode="auto">
          <a:xfrm>
            <a:off x="446381" y="4880555"/>
            <a:ext cx="1538288" cy="304799"/>
          </a:xfrm>
          <a:prstGeom prst="roundRect">
            <a:avLst>
              <a:gd name="adj" fmla="val 7400"/>
            </a:avLst>
          </a:prstGeom>
          <a:solidFill>
            <a:srgbClr val="F0F1EF"/>
          </a:solidFill>
          <a:ln w="3175" cmpd="sng">
            <a:solidFill>
              <a:srgbClr val="663228"/>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1000"/>
              </a:spcBef>
              <a:spcAft>
                <a:spcPts val="0"/>
              </a:spcAft>
              <a:defRPr/>
            </a:pPr>
            <a:r>
              <a:rPr lang="fr-FR" sz="1200" dirty="0" smtClean="0">
                <a:solidFill>
                  <a:schemeClr val="tx1">
                    <a:lumMod val="95000"/>
                    <a:lumOff val="5000"/>
                  </a:schemeClr>
                </a:solidFill>
                <a:latin typeface="Calibri" pitchFamily="34" charset="0"/>
                <a:cs typeface="Calibri" pitchFamily="34" charset="0"/>
              </a:rPr>
              <a:t>Taux figé par le swap</a:t>
            </a:r>
          </a:p>
          <a:p>
            <a:pPr marL="538163" indent="-538163" algn="ctr" fontAlgn="auto">
              <a:spcBef>
                <a:spcPts val="1000"/>
              </a:spcBef>
              <a:spcAft>
                <a:spcPts val="0"/>
              </a:spcAft>
              <a:defRPr/>
            </a:pPr>
            <a:endParaRPr lang="fr-FR" sz="1200" dirty="0">
              <a:solidFill>
                <a:schemeClr val="tx1">
                  <a:lumMod val="95000"/>
                  <a:lumOff val="5000"/>
                </a:schemeClr>
              </a:solidFill>
              <a:latin typeface="Calibri" pitchFamily="34" charset="0"/>
              <a:cs typeface="Calibri" pitchFamily="34" charset="0"/>
            </a:endParaRPr>
          </a:p>
        </p:txBody>
      </p:sp>
      <p:cxnSp>
        <p:nvCxnSpPr>
          <p:cNvPr id="8" name="Connecteur droit avec flèche 7"/>
          <p:cNvCxnSpPr>
            <a:stCxn id="6" idx="3"/>
          </p:cNvCxnSpPr>
          <p:nvPr/>
        </p:nvCxnSpPr>
        <p:spPr>
          <a:xfrm>
            <a:off x="1984669" y="5032955"/>
            <a:ext cx="1015184" cy="474077"/>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9" name="Rectangle 3"/>
          <p:cNvSpPr>
            <a:spLocks noChangeArrowheads="1"/>
          </p:cNvSpPr>
          <p:nvPr/>
        </p:nvSpPr>
        <p:spPr bwMode="auto">
          <a:xfrm>
            <a:off x="7182144" y="4833231"/>
            <a:ext cx="1346200" cy="769937"/>
          </a:xfrm>
          <a:prstGeom prst="roundRect">
            <a:avLst>
              <a:gd name="adj" fmla="val 7400"/>
            </a:avLst>
          </a:prstGeom>
          <a:solidFill>
            <a:srgbClr val="F0F1EF"/>
          </a:solidFill>
          <a:ln w="3175" cmpd="sng">
            <a:solidFill>
              <a:srgbClr val="663228"/>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1000"/>
              </a:spcBef>
              <a:spcAft>
                <a:spcPts val="0"/>
              </a:spcAft>
              <a:defRPr/>
            </a:pPr>
            <a:r>
              <a:rPr lang="fr-FR" sz="1200" dirty="0" smtClean="0">
                <a:solidFill>
                  <a:schemeClr val="tx1">
                    <a:lumMod val="95000"/>
                    <a:lumOff val="5000"/>
                  </a:schemeClr>
                </a:solidFill>
                <a:latin typeface="Calibri" pitchFamily="34" charset="0"/>
                <a:cs typeface="Calibri" pitchFamily="34" charset="0"/>
              </a:rPr>
              <a:t>Taux variable sous-jacent non couvert</a:t>
            </a:r>
            <a:endParaRPr lang="fr-FR" sz="1200" dirty="0">
              <a:solidFill>
                <a:schemeClr val="tx1">
                  <a:lumMod val="95000"/>
                  <a:lumOff val="5000"/>
                </a:schemeClr>
              </a:solidFill>
              <a:latin typeface="Calibri" pitchFamily="34" charset="0"/>
              <a:cs typeface="Calibri" pitchFamily="34" charset="0"/>
            </a:endParaRPr>
          </a:p>
        </p:txBody>
      </p:sp>
      <p:cxnSp>
        <p:nvCxnSpPr>
          <p:cNvPr id="10" name="Connecteur droit avec flèche 9"/>
          <p:cNvCxnSpPr>
            <a:stCxn id="9" idx="1"/>
          </p:cNvCxnSpPr>
          <p:nvPr/>
        </p:nvCxnSpPr>
        <p:spPr>
          <a:xfrm flipH="1" flipV="1">
            <a:off x="5924286" y="5032954"/>
            <a:ext cx="1257858" cy="185246"/>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6090082" y="2108886"/>
            <a:ext cx="2625293" cy="692497"/>
          </a:xfrm>
          <a:prstGeom prst="rect">
            <a:avLst/>
          </a:prstGeom>
          <a:solidFill>
            <a:schemeClr val="bg1">
              <a:lumMod val="95000"/>
            </a:schemeClr>
          </a:solidFill>
          <a:ln>
            <a:solidFill>
              <a:srgbClr val="C00000"/>
            </a:solidFill>
          </a:ln>
        </p:spPr>
        <p:txBody>
          <a:bodyPr wrap="square" rtlCol="0">
            <a:spAutoFit/>
          </a:bodyPr>
          <a:lstStyle/>
          <a:p>
            <a:pPr algn="just"/>
            <a:r>
              <a:rPr lang="fr-FR" sz="1300" b="1" dirty="0" smtClean="0">
                <a:solidFill>
                  <a:srgbClr val="1051B0"/>
                </a:solidFill>
                <a:latin typeface="Calibri" pitchFamily="34" charset="0"/>
              </a:rPr>
              <a:t>A réserver à la partie incompressible de l’exposition (risque de valorisation négative).</a:t>
            </a:r>
            <a:endParaRPr lang="fr-FR" sz="1300" b="1" dirty="0">
              <a:solidFill>
                <a:srgbClr val="1051B0"/>
              </a:solidFill>
              <a:latin typeface="Calibri" pitchFamily="34" charset="0"/>
            </a:endParaRPr>
          </a:p>
        </p:txBody>
      </p:sp>
    </p:spTree>
    <p:extLst>
      <p:ext uri="{BB962C8B-B14F-4D97-AF65-F5344CB8AC3E}">
        <p14:creationId xmlns:p14="http://schemas.microsoft.com/office/powerpoint/2010/main" val="2480631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967" y="4248151"/>
            <a:ext cx="4012728" cy="248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3"/>
          <p:cNvSpPr>
            <a:spLocks noChangeArrowheads="1"/>
          </p:cNvSpPr>
          <p:nvPr/>
        </p:nvSpPr>
        <p:spPr bwMode="auto">
          <a:xfrm>
            <a:off x="268288" y="1150938"/>
            <a:ext cx="8447087" cy="523875"/>
          </a:xfrm>
          <a:prstGeom prst="roundRect">
            <a:avLst>
              <a:gd name="adj" fmla="val 7398"/>
            </a:avLst>
          </a:prstGeom>
          <a:noFill/>
          <a:ln w="3175">
            <a:noFill/>
            <a:miter lim="800000"/>
            <a:headEnd/>
            <a:tailEnd/>
          </a:ln>
        </p:spPr>
        <p:txBody>
          <a:bodyPr/>
          <a:lstStyle/>
          <a:p>
            <a:pPr marL="538163" indent="-538163" algn="just">
              <a:spcBef>
                <a:spcPts val="1000"/>
              </a:spcBef>
            </a:pPr>
            <a:endParaRPr lang="en-GB">
              <a:solidFill>
                <a:srgbClr val="302421"/>
              </a:solidFill>
              <a:latin typeface="Calibri" pitchFamily="34" charset="0"/>
            </a:endParaRPr>
          </a:p>
          <a:p>
            <a:pPr marL="538163" indent="-538163" algn="just">
              <a:spcBef>
                <a:spcPts val="1000"/>
              </a:spcBef>
            </a:pPr>
            <a:endParaRPr lang="en-GB">
              <a:solidFill>
                <a:srgbClr val="302421"/>
              </a:solidFill>
              <a:latin typeface="Calibri" pitchFamily="34" charset="0"/>
            </a:endParaRPr>
          </a:p>
        </p:txBody>
      </p:sp>
      <p:sp>
        <p:nvSpPr>
          <p:cNvPr id="7" name="Rectangle 3"/>
          <p:cNvSpPr>
            <a:spLocks noChangeArrowheads="1"/>
          </p:cNvSpPr>
          <p:nvPr/>
        </p:nvSpPr>
        <p:spPr bwMode="auto">
          <a:xfrm>
            <a:off x="141288" y="1065213"/>
            <a:ext cx="8858250" cy="3692525"/>
          </a:xfrm>
          <a:prstGeom prst="roundRect">
            <a:avLst>
              <a:gd name="adj" fmla="val 7400"/>
            </a:avLst>
          </a:prstGeom>
          <a:noFill/>
          <a:ln w="3175" cmpd="sng">
            <a:noFill/>
            <a:miter lim="800000"/>
            <a:headEnd/>
            <a:tailEnd/>
          </a:ln>
        </p:spPr>
        <p:txBody>
          <a:bodyPr/>
          <a:lstStyle/>
          <a:p>
            <a:pPr algn="just">
              <a:spcBef>
                <a:spcPts val="100"/>
              </a:spcBef>
              <a:defRPr/>
            </a:pPr>
            <a:r>
              <a:rPr lang="fr-FR" sz="1600" b="1" u="sng" dirty="0">
                <a:solidFill>
                  <a:srgbClr val="302421"/>
                </a:solidFill>
                <a:latin typeface="Calibri" pitchFamily="34" charset="0"/>
                <a:cs typeface="Calibri" pitchFamily="34" charset="0"/>
              </a:rPr>
              <a:t>Achat </a:t>
            </a:r>
            <a:r>
              <a:rPr lang="fr-FR" sz="1600" b="1" u="sng" dirty="0" smtClean="0">
                <a:solidFill>
                  <a:srgbClr val="302421"/>
                </a:solidFill>
                <a:latin typeface="Calibri" pitchFamily="34" charset="0"/>
                <a:cs typeface="Calibri" pitchFamily="34" charset="0"/>
              </a:rPr>
              <a:t>de cap de taux</a:t>
            </a:r>
            <a:r>
              <a:rPr lang="fr-FR" sz="1600" dirty="0" smtClean="0">
                <a:solidFill>
                  <a:srgbClr val="302421"/>
                </a:solidFill>
                <a:latin typeface="Calibri" pitchFamily="34" charset="0"/>
                <a:cs typeface="Calibri" pitchFamily="34" charset="0"/>
              </a:rPr>
              <a:t>: Droit de recevoir un flux si l’indice de taux sous-jacent (couvert) est supérieur au cours d’exercice du cap (</a:t>
            </a:r>
            <a:r>
              <a:rPr lang="fr-FR" sz="1600" dirty="0" err="1" smtClean="0">
                <a:solidFill>
                  <a:srgbClr val="302421"/>
                </a:solidFill>
                <a:latin typeface="Calibri" pitchFamily="34" charset="0"/>
                <a:cs typeface="Calibri" pitchFamily="34" charset="0"/>
              </a:rPr>
              <a:t>strike</a:t>
            </a:r>
            <a:r>
              <a:rPr lang="fr-FR" sz="1600" dirty="0" smtClean="0">
                <a:solidFill>
                  <a:srgbClr val="302421"/>
                </a:solidFill>
                <a:latin typeface="Calibri" pitchFamily="34" charset="0"/>
                <a:cs typeface="Calibri" pitchFamily="34" charset="0"/>
              </a:rPr>
              <a:t>). Le flux reçu correspondra alors à la différence entre le taux variable et le taux fixe, multiplié par le notionnel. Dans le cadre d’un financement, ce flux a pour effet d’annuler ce qui aurait du être payé sur le sous-jacent au-delà du cours d’exercice du cap.</a:t>
            </a:r>
          </a:p>
          <a:p>
            <a:pPr algn="just">
              <a:spcBef>
                <a:spcPts val="1200"/>
              </a:spcBef>
              <a:defRPr/>
            </a:pPr>
            <a:r>
              <a:rPr lang="fr-FR" sz="1600" dirty="0" smtClean="0">
                <a:solidFill>
                  <a:srgbClr val="302421"/>
                </a:solidFill>
                <a:latin typeface="Calibri" pitchFamily="34" charset="0"/>
                <a:cs typeface="Calibri" pitchFamily="34" charset="0"/>
              </a:rPr>
              <a:t>Avantages</a:t>
            </a:r>
            <a:r>
              <a:rPr lang="fr-FR" sz="1600" dirty="0">
                <a:solidFill>
                  <a:srgbClr val="302421"/>
                </a:solidFill>
                <a:latin typeface="Calibri" pitchFamily="34" charset="0"/>
                <a:cs typeface="Calibri" pitchFamily="34" charset="0"/>
              </a:rPr>
              <a:t>:</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Opportunité de profiter </a:t>
            </a:r>
            <a:r>
              <a:rPr lang="fr-FR" sz="1500" dirty="0" smtClean="0">
                <a:solidFill>
                  <a:srgbClr val="302421"/>
                </a:solidFill>
                <a:latin typeface="Calibri" pitchFamily="34" charset="0"/>
                <a:cs typeface="Calibri" pitchFamily="34" charset="0"/>
              </a:rPr>
              <a:t>d’un taux bas si celui-ci reste inférieur au cours d’exercice du cap;</a:t>
            </a:r>
            <a:endParaRPr lang="fr-FR" sz="1500" dirty="0">
              <a:solidFill>
                <a:srgbClr val="302421"/>
              </a:solidFill>
              <a:latin typeface="Calibri" pitchFamily="34" charset="0"/>
              <a:cs typeface="Calibri" pitchFamily="34" charset="0"/>
            </a:endParaRP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Flexibilité totale pour </a:t>
            </a:r>
            <a:r>
              <a:rPr lang="fr-FR" sz="1500" dirty="0" smtClean="0">
                <a:solidFill>
                  <a:srgbClr val="302421"/>
                </a:solidFill>
                <a:latin typeface="Calibri" pitchFamily="34" charset="0"/>
                <a:cs typeface="Calibri" pitchFamily="34" charset="0"/>
              </a:rPr>
              <a:t>revendre la couverture en </a:t>
            </a:r>
            <a:r>
              <a:rPr lang="fr-FR" sz="1500" dirty="0">
                <a:solidFill>
                  <a:srgbClr val="302421"/>
                </a:solidFill>
                <a:latin typeface="Calibri" pitchFamily="34" charset="0"/>
                <a:cs typeface="Calibri" pitchFamily="34" charset="0"/>
              </a:rPr>
              <a:t>cas de modification du sous-jacent;</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Aucun risque de perte au delà de la prime </a:t>
            </a:r>
            <a:r>
              <a:rPr lang="fr-FR" sz="1500" dirty="0" smtClean="0">
                <a:solidFill>
                  <a:srgbClr val="302421"/>
                </a:solidFill>
                <a:latin typeface="Calibri" pitchFamily="34" charset="0"/>
                <a:cs typeface="Calibri" pitchFamily="34" charset="0"/>
              </a:rPr>
              <a:t>payée.</a:t>
            </a:r>
            <a:endParaRPr lang="fr-FR" sz="1500" dirty="0">
              <a:solidFill>
                <a:srgbClr val="302421"/>
              </a:solidFill>
              <a:latin typeface="Calibri" pitchFamily="34" charset="0"/>
              <a:cs typeface="Calibri" pitchFamily="34" charset="0"/>
            </a:endParaRPr>
          </a:p>
          <a:p>
            <a:pPr marL="0" lvl="1" algn="just">
              <a:spcBef>
                <a:spcPts val="1200"/>
              </a:spcBef>
              <a:defRPr/>
            </a:pPr>
            <a:r>
              <a:rPr lang="fr-FR" sz="1600" dirty="0">
                <a:solidFill>
                  <a:srgbClr val="302421"/>
                </a:solidFill>
                <a:latin typeface="Calibri" pitchFamily="34" charset="0"/>
                <a:cs typeface="Calibri" pitchFamily="34" charset="0"/>
              </a:rPr>
              <a:t>Inconvénients:</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Prime à payer: dépend des caractéristiques de l’option (montant, durée, cours d’exercice plus ou moins favorable...)</a:t>
            </a:r>
          </a:p>
          <a:p>
            <a:pPr marL="800100" lvl="1" indent="-342900" algn="just">
              <a:spcBef>
                <a:spcPts val="100"/>
              </a:spcBef>
              <a:defRPr/>
            </a:pPr>
            <a:endParaRPr lang="fr-FR" sz="1600" dirty="0">
              <a:solidFill>
                <a:srgbClr val="302421"/>
              </a:solidFill>
              <a:latin typeface="Calibri" pitchFamily="34" charset="0"/>
              <a:cs typeface="Calibri" pitchFamily="34" charset="0"/>
            </a:endParaRPr>
          </a:p>
        </p:txBody>
      </p:sp>
      <p:sp>
        <p:nvSpPr>
          <p:cNvPr id="34821" name="Rectangle 9"/>
          <p:cNvSpPr>
            <a:spLocks noChangeArrowheads="1"/>
          </p:cNvSpPr>
          <p:nvPr/>
        </p:nvSpPr>
        <p:spPr bwMode="auto">
          <a:xfrm>
            <a:off x="428625" y="496888"/>
            <a:ext cx="8286750" cy="461962"/>
          </a:xfrm>
          <a:prstGeom prst="rect">
            <a:avLst/>
          </a:prstGeom>
          <a:noFill/>
          <a:ln w="9525">
            <a:noFill/>
            <a:miter lim="800000"/>
            <a:headEnd/>
            <a:tailEnd/>
          </a:ln>
        </p:spPr>
        <p:txBody>
          <a:bodyPr>
            <a:spAutoFit/>
          </a:bodyPr>
          <a:lstStyle/>
          <a:p>
            <a:pPr algn="ctr"/>
            <a:r>
              <a:rPr lang="fr-FR" sz="2400" b="1" dirty="0">
                <a:solidFill>
                  <a:srgbClr val="302421"/>
                </a:solidFill>
                <a:latin typeface="Calibri" pitchFamily="34" charset="0"/>
              </a:rPr>
              <a:t>Différents types de couvertures</a:t>
            </a:r>
          </a:p>
        </p:txBody>
      </p:sp>
      <p:sp>
        <p:nvSpPr>
          <p:cNvPr id="8" name="Rectangle 3"/>
          <p:cNvSpPr>
            <a:spLocks noChangeArrowheads="1"/>
          </p:cNvSpPr>
          <p:nvPr/>
        </p:nvSpPr>
        <p:spPr bwMode="auto">
          <a:xfrm>
            <a:off x="6994526" y="5560220"/>
            <a:ext cx="1757362" cy="442913"/>
          </a:xfrm>
          <a:prstGeom prst="roundRect">
            <a:avLst>
              <a:gd name="adj" fmla="val 7400"/>
            </a:avLst>
          </a:prstGeom>
          <a:solidFill>
            <a:srgbClr val="F0F1EF"/>
          </a:solidFill>
          <a:ln w="3175" cmpd="sng">
            <a:solidFill>
              <a:srgbClr val="663228"/>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1000"/>
              </a:spcBef>
              <a:spcAft>
                <a:spcPts val="0"/>
              </a:spcAft>
              <a:defRPr/>
            </a:pPr>
            <a:r>
              <a:rPr lang="fr-FR" sz="1200" dirty="0" smtClean="0">
                <a:solidFill>
                  <a:schemeClr val="tx1">
                    <a:lumMod val="95000"/>
                    <a:lumOff val="5000"/>
                  </a:schemeClr>
                </a:solidFill>
                <a:latin typeface="Calibri" pitchFamily="34" charset="0"/>
                <a:cs typeface="Calibri" pitchFamily="34" charset="0"/>
              </a:rPr>
              <a:t>Taux maximum garanti par le cap (protection)</a:t>
            </a:r>
          </a:p>
          <a:p>
            <a:pPr marL="538163" indent="-538163" algn="ctr" fontAlgn="auto">
              <a:spcBef>
                <a:spcPts val="1000"/>
              </a:spcBef>
              <a:spcAft>
                <a:spcPts val="0"/>
              </a:spcAft>
              <a:defRPr/>
            </a:pPr>
            <a:endParaRPr lang="fr-FR" sz="1200" dirty="0">
              <a:solidFill>
                <a:schemeClr val="tx1">
                  <a:lumMod val="95000"/>
                  <a:lumOff val="5000"/>
                </a:schemeClr>
              </a:solidFill>
              <a:latin typeface="Calibri" pitchFamily="34" charset="0"/>
              <a:cs typeface="Calibri" pitchFamily="34" charset="0"/>
            </a:endParaRPr>
          </a:p>
        </p:txBody>
      </p:sp>
      <p:sp>
        <p:nvSpPr>
          <p:cNvPr id="9" name="Rectangle 3"/>
          <p:cNvSpPr>
            <a:spLocks noChangeArrowheads="1"/>
          </p:cNvSpPr>
          <p:nvPr/>
        </p:nvSpPr>
        <p:spPr bwMode="auto">
          <a:xfrm>
            <a:off x="762001" y="5053458"/>
            <a:ext cx="1705318" cy="869950"/>
          </a:xfrm>
          <a:prstGeom prst="roundRect">
            <a:avLst>
              <a:gd name="adj" fmla="val 7400"/>
            </a:avLst>
          </a:prstGeom>
          <a:solidFill>
            <a:srgbClr val="F0F1EF"/>
          </a:solidFill>
          <a:ln w="3175" cmpd="sng">
            <a:solidFill>
              <a:srgbClr val="663228"/>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1000"/>
              </a:spcBef>
              <a:spcAft>
                <a:spcPts val="0"/>
              </a:spcAft>
              <a:defRPr/>
            </a:pPr>
            <a:r>
              <a:rPr lang="fr-FR" sz="1200" dirty="0" smtClean="0">
                <a:solidFill>
                  <a:schemeClr val="tx1">
                    <a:lumMod val="95000"/>
                    <a:lumOff val="5000"/>
                  </a:schemeClr>
                </a:solidFill>
                <a:latin typeface="Calibri" pitchFamily="34" charset="0"/>
                <a:cs typeface="Calibri" pitchFamily="34" charset="0"/>
              </a:rPr>
              <a:t>Le cap permet de profiter de mouvements favorables à la baisse</a:t>
            </a:r>
            <a:endParaRPr lang="fr-FR" sz="1200" dirty="0">
              <a:solidFill>
                <a:schemeClr val="tx1">
                  <a:lumMod val="95000"/>
                  <a:lumOff val="5000"/>
                </a:schemeClr>
              </a:solidFill>
              <a:latin typeface="Calibri" pitchFamily="34" charset="0"/>
              <a:cs typeface="Calibri" pitchFamily="34" charset="0"/>
            </a:endParaRPr>
          </a:p>
        </p:txBody>
      </p:sp>
      <p:cxnSp>
        <p:nvCxnSpPr>
          <p:cNvPr id="10" name="Connecteur droit avec flèche 9"/>
          <p:cNvCxnSpPr>
            <a:stCxn id="8" idx="1"/>
          </p:cNvCxnSpPr>
          <p:nvPr/>
        </p:nvCxnSpPr>
        <p:spPr>
          <a:xfrm flipH="1" flipV="1">
            <a:off x="6480175" y="5296930"/>
            <a:ext cx="514351" cy="484747"/>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a:stCxn id="9" idx="3"/>
          </p:cNvCxnSpPr>
          <p:nvPr/>
        </p:nvCxnSpPr>
        <p:spPr>
          <a:xfrm>
            <a:off x="2467319" y="5488433"/>
            <a:ext cx="1776862" cy="212151"/>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8413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973" y="3947471"/>
            <a:ext cx="4001527" cy="247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Rectangle 3"/>
          <p:cNvSpPr>
            <a:spLocks noChangeArrowheads="1"/>
          </p:cNvSpPr>
          <p:nvPr/>
        </p:nvSpPr>
        <p:spPr bwMode="auto">
          <a:xfrm>
            <a:off x="268288" y="1150938"/>
            <a:ext cx="8447087" cy="523875"/>
          </a:xfrm>
          <a:prstGeom prst="roundRect">
            <a:avLst>
              <a:gd name="adj" fmla="val 7398"/>
            </a:avLst>
          </a:prstGeom>
          <a:noFill/>
          <a:ln w="3175">
            <a:noFill/>
            <a:miter lim="800000"/>
            <a:headEnd/>
            <a:tailEnd/>
          </a:ln>
        </p:spPr>
        <p:txBody>
          <a:bodyPr/>
          <a:lstStyle/>
          <a:p>
            <a:pPr marL="538163" indent="-538163" algn="just">
              <a:spcBef>
                <a:spcPts val="1000"/>
              </a:spcBef>
            </a:pPr>
            <a:endParaRPr lang="en-GB">
              <a:solidFill>
                <a:srgbClr val="302421"/>
              </a:solidFill>
              <a:latin typeface="Calibri" pitchFamily="34" charset="0"/>
            </a:endParaRPr>
          </a:p>
          <a:p>
            <a:pPr marL="538163" indent="-538163" algn="just">
              <a:spcBef>
                <a:spcPts val="1000"/>
              </a:spcBef>
            </a:pPr>
            <a:endParaRPr lang="en-GB">
              <a:solidFill>
                <a:srgbClr val="302421"/>
              </a:solidFill>
              <a:latin typeface="Calibri" pitchFamily="34" charset="0"/>
            </a:endParaRPr>
          </a:p>
        </p:txBody>
      </p:sp>
      <p:sp>
        <p:nvSpPr>
          <p:cNvPr id="35844" name="Rectangle 3"/>
          <p:cNvSpPr>
            <a:spLocks noChangeArrowheads="1"/>
          </p:cNvSpPr>
          <p:nvPr/>
        </p:nvSpPr>
        <p:spPr bwMode="auto">
          <a:xfrm>
            <a:off x="141288" y="1065213"/>
            <a:ext cx="8858250" cy="5230812"/>
          </a:xfrm>
          <a:prstGeom prst="roundRect">
            <a:avLst>
              <a:gd name="adj" fmla="val 7398"/>
            </a:avLst>
          </a:prstGeom>
          <a:noFill/>
          <a:ln w="3175">
            <a:noFill/>
            <a:miter lim="800000"/>
            <a:headEnd/>
            <a:tailEnd/>
          </a:ln>
        </p:spPr>
        <p:txBody>
          <a:bodyPr/>
          <a:lstStyle/>
          <a:p>
            <a:pPr marL="342900" indent="-342900" algn="just">
              <a:spcBef>
                <a:spcPts val="600"/>
              </a:spcBef>
            </a:pPr>
            <a:r>
              <a:rPr lang="fr-FR" sz="1600" b="1" u="sng" dirty="0">
                <a:solidFill>
                  <a:srgbClr val="302421"/>
                </a:solidFill>
                <a:latin typeface="Calibri" pitchFamily="34" charset="0"/>
              </a:rPr>
              <a:t>Tunnels / </a:t>
            </a:r>
            <a:r>
              <a:rPr lang="fr-FR" sz="1600" b="1" u="sng" dirty="0" err="1">
                <a:solidFill>
                  <a:srgbClr val="302421"/>
                </a:solidFill>
                <a:latin typeface="Calibri" pitchFamily="34" charset="0"/>
              </a:rPr>
              <a:t>collars</a:t>
            </a:r>
            <a:r>
              <a:rPr lang="fr-FR" sz="1600" b="1" u="sng" dirty="0">
                <a:solidFill>
                  <a:srgbClr val="302421"/>
                </a:solidFill>
                <a:latin typeface="Calibri" pitchFamily="34" charset="0"/>
              </a:rPr>
              <a:t> d’options</a:t>
            </a:r>
            <a:r>
              <a:rPr lang="fr-FR" sz="1600" dirty="0">
                <a:solidFill>
                  <a:srgbClr val="302421"/>
                </a:solidFill>
                <a:latin typeface="Calibri" pitchFamily="34" charset="0"/>
              </a:rPr>
              <a:t>:</a:t>
            </a:r>
          </a:p>
          <a:p>
            <a:pPr marL="0" lvl="1" algn="just">
              <a:spcBef>
                <a:spcPts val="100"/>
              </a:spcBef>
            </a:pPr>
            <a:r>
              <a:rPr lang="fr-FR" sz="1600" dirty="0" smtClean="0">
                <a:solidFill>
                  <a:srgbClr val="302421"/>
                </a:solidFill>
                <a:latin typeface="Calibri" pitchFamily="34" charset="0"/>
              </a:rPr>
              <a:t>Mix d’options achetées (cap) </a:t>
            </a:r>
            <a:r>
              <a:rPr lang="fr-FR" sz="1600" dirty="0">
                <a:solidFill>
                  <a:srgbClr val="302421"/>
                </a:solidFill>
                <a:latin typeface="Calibri" pitchFamily="34" charset="0"/>
              </a:rPr>
              <a:t>et </a:t>
            </a:r>
            <a:r>
              <a:rPr lang="fr-FR" sz="1600" dirty="0" smtClean="0">
                <a:solidFill>
                  <a:srgbClr val="302421"/>
                </a:solidFill>
                <a:latin typeface="Calibri" pitchFamily="34" charset="0"/>
              </a:rPr>
              <a:t>vendues (floor) qui permet d’encadrer le taux de financement entre un plancher et un plafond. Entre ces seuils, le taux payé varie en fonction de l’indice </a:t>
            </a:r>
            <a:r>
              <a:rPr lang="fr-FR" sz="1600" dirty="0" err="1" smtClean="0">
                <a:solidFill>
                  <a:srgbClr val="302421"/>
                </a:solidFill>
                <a:latin typeface="Calibri" pitchFamily="34" charset="0"/>
              </a:rPr>
              <a:t>Euribor</a:t>
            </a:r>
            <a:r>
              <a:rPr lang="fr-FR" sz="1600" dirty="0" smtClean="0">
                <a:solidFill>
                  <a:srgbClr val="302421"/>
                </a:solidFill>
                <a:latin typeface="Calibri" pitchFamily="34" charset="0"/>
              </a:rPr>
              <a:t>. </a:t>
            </a:r>
            <a:endParaRPr lang="fr-FR" sz="1600" dirty="0">
              <a:solidFill>
                <a:srgbClr val="302421"/>
              </a:solidFill>
              <a:latin typeface="Calibri" pitchFamily="34" charset="0"/>
            </a:endParaRPr>
          </a:p>
          <a:p>
            <a:pPr lvl="0" algn="just">
              <a:spcBef>
                <a:spcPts val="600"/>
              </a:spcBef>
              <a:defRPr/>
            </a:pPr>
            <a:r>
              <a:rPr lang="fr-FR" sz="1600" dirty="0" smtClean="0">
                <a:solidFill>
                  <a:srgbClr val="302421"/>
                </a:solidFill>
                <a:latin typeface="Calibri" pitchFamily="34" charset="0"/>
                <a:cs typeface="Calibri" pitchFamily="34" charset="0"/>
              </a:rPr>
              <a:t>Avantages:</a:t>
            </a:r>
            <a:endParaRPr lang="fr-FR" sz="1600" dirty="0">
              <a:solidFill>
                <a:srgbClr val="302421"/>
              </a:solidFill>
              <a:latin typeface="Calibri" pitchFamily="34" charset="0"/>
              <a:cs typeface="Calibri" pitchFamily="34" charset="0"/>
            </a:endParaRPr>
          </a:p>
          <a:p>
            <a:pPr marL="266700" lvl="1" indent="-180975" algn="just">
              <a:spcBef>
                <a:spcPts val="100"/>
              </a:spcBef>
              <a:buFont typeface="Arial" pitchFamily="34" charset="0"/>
              <a:buChar char="•"/>
              <a:defRPr/>
            </a:pPr>
            <a:r>
              <a:rPr lang="fr-FR" sz="1500" dirty="0" smtClean="0">
                <a:solidFill>
                  <a:srgbClr val="302421"/>
                </a:solidFill>
                <a:latin typeface="Calibri" pitchFamily="34" charset="0"/>
                <a:cs typeface="Calibri" pitchFamily="34" charset="0"/>
              </a:rPr>
              <a:t>Protection au delà du cours d’exercice du cap;</a:t>
            </a:r>
          </a:p>
          <a:p>
            <a:pPr marL="266700" lvl="1" indent="-180975" algn="just">
              <a:spcBef>
                <a:spcPts val="100"/>
              </a:spcBef>
              <a:buFont typeface="Arial" pitchFamily="34" charset="0"/>
              <a:buChar char="•"/>
              <a:defRPr/>
            </a:pPr>
            <a:r>
              <a:rPr lang="fr-FR" sz="1500" dirty="0" smtClean="0">
                <a:solidFill>
                  <a:srgbClr val="302421"/>
                </a:solidFill>
                <a:latin typeface="Calibri" pitchFamily="34" charset="0"/>
                <a:cs typeface="Calibri" pitchFamily="34" charset="0"/>
              </a:rPr>
              <a:t>Opportunité </a:t>
            </a:r>
            <a:r>
              <a:rPr lang="fr-FR" sz="1500" dirty="0">
                <a:solidFill>
                  <a:srgbClr val="302421"/>
                </a:solidFill>
                <a:latin typeface="Calibri" pitchFamily="34" charset="0"/>
                <a:cs typeface="Calibri" pitchFamily="34" charset="0"/>
              </a:rPr>
              <a:t>de profiter </a:t>
            </a:r>
            <a:r>
              <a:rPr lang="fr-FR" sz="1500" dirty="0" smtClean="0">
                <a:solidFill>
                  <a:srgbClr val="302421"/>
                </a:solidFill>
                <a:latin typeface="Calibri" pitchFamily="34" charset="0"/>
                <a:cs typeface="Calibri" pitchFamily="34" charset="0"/>
              </a:rPr>
              <a:t>d’une baisse de l’indice jusqu’au niveau du </a:t>
            </a:r>
            <a:r>
              <a:rPr lang="fr-FR" sz="1500" dirty="0" err="1" smtClean="0">
                <a:solidFill>
                  <a:srgbClr val="302421"/>
                </a:solidFill>
                <a:latin typeface="Calibri" pitchFamily="34" charset="0"/>
                <a:cs typeface="Calibri" pitchFamily="34" charset="0"/>
              </a:rPr>
              <a:t>floor</a:t>
            </a:r>
            <a:r>
              <a:rPr lang="fr-FR" sz="1500" dirty="0" smtClean="0">
                <a:solidFill>
                  <a:srgbClr val="302421"/>
                </a:solidFill>
                <a:latin typeface="Calibri" pitchFamily="34" charset="0"/>
                <a:cs typeface="Calibri" pitchFamily="34" charset="0"/>
              </a:rPr>
              <a:t> (plancher);</a:t>
            </a:r>
            <a:endParaRPr lang="fr-FR" sz="1500" dirty="0">
              <a:solidFill>
                <a:srgbClr val="302421"/>
              </a:solidFill>
              <a:latin typeface="Calibri" pitchFamily="34" charset="0"/>
              <a:cs typeface="Calibri" pitchFamily="34" charset="0"/>
            </a:endParaRPr>
          </a:p>
          <a:p>
            <a:pPr marL="266700" lvl="1" indent="-180975" algn="just">
              <a:spcBef>
                <a:spcPts val="100"/>
              </a:spcBef>
              <a:buFont typeface="Arial" pitchFamily="34" charset="0"/>
              <a:buChar char="•"/>
              <a:defRPr/>
            </a:pPr>
            <a:r>
              <a:rPr lang="fr-FR" sz="1500" dirty="0" smtClean="0">
                <a:solidFill>
                  <a:srgbClr val="302421"/>
                </a:solidFill>
                <a:latin typeface="Calibri" pitchFamily="34" charset="0"/>
                <a:cs typeface="Calibri" pitchFamily="34" charset="0"/>
              </a:rPr>
              <a:t>Financement de l’option achetée par l’option vendue;</a:t>
            </a:r>
          </a:p>
          <a:p>
            <a:pPr lvl="0" algn="just">
              <a:spcBef>
                <a:spcPts val="600"/>
              </a:spcBef>
              <a:defRPr/>
            </a:pPr>
            <a:r>
              <a:rPr lang="fr-FR" sz="1600" dirty="0" smtClean="0">
                <a:solidFill>
                  <a:srgbClr val="302421"/>
                </a:solidFill>
                <a:latin typeface="Calibri" pitchFamily="34" charset="0"/>
                <a:cs typeface="Calibri" pitchFamily="34" charset="0"/>
              </a:rPr>
              <a:t>Inconvénients:</a:t>
            </a:r>
          </a:p>
          <a:p>
            <a:pPr marL="266700" lvl="1" indent="-180975" algn="just">
              <a:spcBef>
                <a:spcPts val="100"/>
              </a:spcBef>
              <a:buFont typeface="Arial" pitchFamily="34" charset="0"/>
              <a:buChar char="•"/>
              <a:defRPr/>
            </a:pPr>
            <a:r>
              <a:rPr lang="fr-FR" sz="1500" dirty="0" smtClean="0">
                <a:solidFill>
                  <a:srgbClr val="302421"/>
                </a:solidFill>
                <a:latin typeface="Calibri" pitchFamily="34" charset="0"/>
                <a:cs typeface="Calibri" pitchFamily="34" charset="0"/>
              </a:rPr>
              <a:t>Risque de perte en cas de débouclement anticipé et de baisse des taux (comme pour un swap);</a:t>
            </a:r>
            <a:endParaRPr lang="fr-FR" sz="1500" dirty="0">
              <a:solidFill>
                <a:srgbClr val="302421"/>
              </a:solidFill>
              <a:latin typeface="Calibri" pitchFamily="34" charset="0"/>
              <a:cs typeface="Calibri" pitchFamily="34" charset="0"/>
            </a:endParaRPr>
          </a:p>
        </p:txBody>
      </p:sp>
      <p:sp>
        <p:nvSpPr>
          <p:cNvPr id="35845" name="Rectangle 9"/>
          <p:cNvSpPr>
            <a:spLocks noChangeArrowheads="1"/>
          </p:cNvSpPr>
          <p:nvPr/>
        </p:nvSpPr>
        <p:spPr bwMode="auto">
          <a:xfrm>
            <a:off x="428625" y="496888"/>
            <a:ext cx="8286750" cy="461962"/>
          </a:xfrm>
          <a:prstGeom prst="rect">
            <a:avLst/>
          </a:prstGeom>
          <a:noFill/>
          <a:ln w="9525">
            <a:noFill/>
            <a:miter lim="800000"/>
            <a:headEnd/>
            <a:tailEnd/>
          </a:ln>
        </p:spPr>
        <p:txBody>
          <a:bodyPr>
            <a:spAutoFit/>
          </a:bodyPr>
          <a:lstStyle/>
          <a:p>
            <a:pPr algn="ctr"/>
            <a:r>
              <a:rPr lang="fr-FR" sz="2400" b="1" dirty="0">
                <a:solidFill>
                  <a:srgbClr val="302421"/>
                </a:solidFill>
                <a:latin typeface="Calibri" pitchFamily="34" charset="0"/>
              </a:rPr>
              <a:t>Différents types de couvertures</a:t>
            </a:r>
          </a:p>
        </p:txBody>
      </p:sp>
      <p:sp>
        <p:nvSpPr>
          <p:cNvPr id="13" name="Rectangle 3"/>
          <p:cNvSpPr>
            <a:spLocks noChangeArrowheads="1"/>
          </p:cNvSpPr>
          <p:nvPr/>
        </p:nvSpPr>
        <p:spPr bwMode="auto">
          <a:xfrm>
            <a:off x="287338" y="5190673"/>
            <a:ext cx="1597025" cy="478289"/>
          </a:xfrm>
          <a:prstGeom prst="roundRect">
            <a:avLst>
              <a:gd name="adj" fmla="val 7400"/>
            </a:avLst>
          </a:prstGeom>
          <a:solidFill>
            <a:srgbClr val="F0F1EF"/>
          </a:solidFill>
          <a:ln w="3175" cmpd="sng">
            <a:solidFill>
              <a:srgbClr val="663228"/>
            </a:solidFill>
            <a:miter lim="800000"/>
            <a:headEnd/>
            <a:tailEnd/>
          </a:ln>
        </p:spPr>
        <p:txBody>
          <a:bodyPr/>
          <a:lstStyle/>
          <a:p>
            <a:pPr algn="ctr" fontAlgn="auto">
              <a:spcBef>
                <a:spcPts val="1000"/>
              </a:spcBef>
              <a:spcAft>
                <a:spcPts val="0"/>
              </a:spcAft>
              <a:defRPr/>
            </a:pPr>
            <a:r>
              <a:rPr lang="fr-FR" sz="1200" dirty="0" smtClean="0">
                <a:solidFill>
                  <a:schemeClr val="tx1">
                    <a:lumMod val="95000"/>
                    <a:lumOff val="5000"/>
                  </a:schemeClr>
                </a:solidFill>
                <a:latin typeface="Calibri" pitchFamily="34" charset="0"/>
                <a:ea typeface="+mn-ea"/>
                <a:cs typeface="Calibri" pitchFamily="34" charset="0"/>
              </a:rPr>
              <a:t>Taux minimum payé (floor)</a:t>
            </a:r>
            <a:endParaRPr lang="fr-FR" sz="1200" dirty="0">
              <a:solidFill>
                <a:schemeClr val="tx1">
                  <a:lumMod val="95000"/>
                  <a:lumOff val="5000"/>
                </a:schemeClr>
              </a:solidFill>
              <a:latin typeface="Calibri" pitchFamily="34" charset="0"/>
              <a:ea typeface="+mn-ea"/>
              <a:cs typeface="Calibri" pitchFamily="34" charset="0"/>
            </a:endParaRPr>
          </a:p>
          <a:p>
            <a:pPr marL="538163" indent="-538163" algn="ctr" fontAlgn="auto">
              <a:spcBef>
                <a:spcPts val="1000"/>
              </a:spcBef>
              <a:spcAft>
                <a:spcPts val="0"/>
              </a:spcAft>
              <a:defRPr/>
            </a:pPr>
            <a:endParaRPr lang="fr-FR" sz="1200" dirty="0">
              <a:solidFill>
                <a:schemeClr val="tx1">
                  <a:lumMod val="95000"/>
                  <a:lumOff val="5000"/>
                </a:schemeClr>
              </a:solidFill>
              <a:latin typeface="Calibri" pitchFamily="34" charset="0"/>
              <a:ea typeface="+mn-ea"/>
              <a:cs typeface="Calibri" pitchFamily="34" charset="0"/>
            </a:endParaRPr>
          </a:p>
        </p:txBody>
      </p:sp>
      <p:cxnSp>
        <p:nvCxnSpPr>
          <p:cNvPr id="14" name="Connecteur droit avec flèche 13"/>
          <p:cNvCxnSpPr>
            <a:stCxn id="13" idx="3"/>
          </p:cNvCxnSpPr>
          <p:nvPr/>
        </p:nvCxnSpPr>
        <p:spPr>
          <a:xfrm>
            <a:off x="1884363" y="5429818"/>
            <a:ext cx="1146389" cy="376056"/>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3"/>
          <p:cNvSpPr>
            <a:spLocks noChangeArrowheads="1"/>
          </p:cNvSpPr>
          <p:nvPr/>
        </p:nvSpPr>
        <p:spPr bwMode="auto">
          <a:xfrm>
            <a:off x="7159882" y="4657724"/>
            <a:ext cx="1590675" cy="1148149"/>
          </a:xfrm>
          <a:prstGeom prst="roundRect">
            <a:avLst>
              <a:gd name="adj" fmla="val 7400"/>
            </a:avLst>
          </a:prstGeom>
          <a:solidFill>
            <a:srgbClr val="F0F1EF"/>
          </a:solidFill>
          <a:ln w="3175" cmpd="sng">
            <a:solidFill>
              <a:srgbClr val="663228"/>
            </a:solidFill>
            <a:miter lim="800000"/>
            <a:headEnd/>
            <a:tailEnd/>
          </a:ln>
        </p:spPr>
        <p:txBody>
          <a:bodyPr/>
          <a:lstStyle/>
          <a:p>
            <a:pPr algn="ctr" fontAlgn="auto">
              <a:spcBef>
                <a:spcPts val="1000"/>
              </a:spcBef>
              <a:spcAft>
                <a:spcPts val="0"/>
              </a:spcAft>
              <a:defRPr/>
            </a:pPr>
            <a:r>
              <a:rPr lang="fr-FR" sz="1200" dirty="0" smtClean="0">
                <a:solidFill>
                  <a:schemeClr val="tx1">
                    <a:lumMod val="95000"/>
                    <a:lumOff val="5000"/>
                  </a:schemeClr>
                </a:solidFill>
                <a:latin typeface="Calibri" pitchFamily="34" charset="0"/>
                <a:cs typeface="Calibri" pitchFamily="34" charset="0"/>
              </a:rPr>
              <a:t>Zone délimitée par les deux cours d’exercices au sein de laquelle l’indice variable varie librement </a:t>
            </a:r>
            <a:endParaRPr lang="en-GB" sz="1200" dirty="0">
              <a:solidFill>
                <a:schemeClr val="tx1">
                  <a:lumMod val="95000"/>
                  <a:lumOff val="5000"/>
                </a:schemeClr>
              </a:solidFill>
              <a:latin typeface="Calibri" pitchFamily="34" charset="0"/>
              <a:ea typeface="+mn-ea"/>
              <a:cs typeface="Calibri" pitchFamily="34" charset="0"/>
            </a:endParaRPr>
          </a:p>
        </p:txBody>
      </p:sp>
      <p:cxnSp>
        <p:nvCxnSpPr>
          <p:cNvPr id="18" name="Connecteur droit avec flèche 17"/>
          <p:cNvCxnSpPr>
            <a:stCxn id="17" idx="1"/>
          </p:cNvCxnSpPr>
          <p:nvPr/>
        </p:nvCxnSpPr>
        <p:spPr>
          <a:xfrm flipH="1">
            <a:off x="6811920" y="5231799"/>
            <a:ext cx="347962" cy="0"/>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19" name="Accolade fermante 18"/>
          <p:cNvSpPr/>
          <p:nvPr/>
        </p:nvSpPr>
        <p:spPr>
          <a:xfrm flipV="1">
            <a:off x="6432550" y="4657723"/>
            <a:ext cx="282575" cy="1148150"/>
          </a:xfrm>
          <a:prstGeom prst="rightBrace">
            <a:avLst/>
          </a:prstGeom>
          <a:ln w="19050" cmpd="sng">
            <a:solidFill>
              <a:srgbClr val="663228"/>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cxnSp>
        <p:nvCxnSpPr>
          <p:cNvPr id="20" name="Connecteur droit avec flèche 19"/>
          <p:cNvCxnSpPr>
            <a:stCxn id="21" idx="3"/>
          </p:cNvCxnSpPr>
          <p:nvPr/>
        </p:nvCxnSpPr>
        <p:spPr>
          <a:xfrm>
            <a:off x="2272206" y="4745831"/>
            <a:ext cx="2340211" cy="444843"/>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3"/>
          <p:cNvSpPr>
            <a:spLocks noChangeArrowheads="1"/>
          </p:cNvSpPr>
          <p:nvPr/>
        </p:nvSpPr>
        <p:spPr bwMode="auto">
          <a:xfrm>
            <a:off x="840281" y="4519611"/>
            <a:ext cx="1431925" cy="452439"/>
          </a:xfrm>
          <a:prstGeom prst="roundRect">
            <a:avLst>
              <a:gd name="adj" fmla="val 7400"/>
            </a:avLst>
          </a:prstGeom>
          <a:solidFill>
            <a:srgbClr val="F0F1EF"/>
          </a:solidFill>
          <a:ln w="3175" cmpd="sng">
            <a:solidFill>
              <a:srgbClr val="663228"/>
            </a:solidFill>
            <a:miter lim="800000"/>
            <a:headEnd/>
            <a:tailEnd/>
          </a:ln>
        </p:spPr>
        <p:txBody>
          <a:bodyPr/>
          <a:lstStyle/>
          <a:p>
            <a:pPr algn="ctr" fontAlgn="auto">
              <a:spcBef>
                <a:spcPts val="1000"/>
              </a:spcBef>
              <a:spcAft>
                <a:spcPts val="0"/>
              </a:spcAft>
              <a:defRPr/>
            </a:pPr>
            <a:r>
              <a:rPr lang="en-GB" sz="1200" dirty="0">
                <a:solidFill>
                  <a:schemeClr val="tx1">
                    <a:lumMod val="95000"/>
                    <a:lumOff val="5000"/>
                  </a:schemeClr>
                </a:solidFill>
                <a:latin typeface="Calibri" pitchFamily="34" charset="0"/>
                <a:ea typeface="+mn-ea"/>
                <a:cs typeface="Calibri" pitchFamily="34" charset="0"/>
              </a:rPr>
              <a:t>Tunnel </a:t>
            </a:r>
            <a:r>
              <a:rPr lang="en-GB" sz="1200" dirty="0" smtClean="0">
                <a:solidFill>
                  <a:schemeClr val="tx1">
                    <a:lumMod val="95000"/>
                    <a:lumOff val="5000"/>
                  </a:schemeClr>
                </a:solidFill>
                <a:latin typeface="Calibri" pitchFamily="34" charset="0"/>
                <a:ea typeface="+mn-ea"/>
                <a:cs typeface="Calibri" pitchFamily="34" charset="0"/>
              </a:rPr>
              <a:t>à prime </a:t>
            </a:r>
            <a:r>
              <a:rPr lang="en-GB" sz="1200" dirty="0" err="1" smtClean="0">
                <a:solidFill>
                  <a:schemeClr val="tx1">
                    <a:lumMod val="95000"/>
                    <a:lumOff val="5000"/>
                  </a:schemeClr>
                </a:solidFill>
                <a:latin typeface="Calibri" pitchFamily="34" charset="0"/>
                <a:ea typeface="+mn-ea"/>
                <a:cs typeface="Calibri" pitchFamily="34" charset="0"/>
              </a:rPr>
              <a:t>nulle</a:t>
            </a:r>
            <a:endParaRPr lang="en-GB" sz="1200" dirty="0">
              <a:solidFill>
                <a:schemeClr val="tx1">
                  <a:lumMod val="95000"/>
                  <a:lumOff val="5000"/>
                </a:schemeClr>
              </a:solidFill>
              <a:latin typeface="Calibri" pitchFamily="34" charset="0"/>
              <a:ea typeface="+mn-ea"/>
              <a:cs typeface="Calibri" pitchFamily="34" charset="0"/>
            </a:endParaRPr>
          </a:p>
          <a:p>
            <a:pPr marL="538163" indent="-538163" algn="ctr" fontAlgn="auto">
              <a:spcBef>
                <a:spcPts val="1000"/>
              </a:spcBef>
              <a:spcAft>
                <a:spcPts val="0"/>
              </a:spcAft>
              <a:defRPr/>
            </a:pPr>
            <a:endParaRPr lang="en-GB" sz="1200" dirty="0">
              <a:solidFill>
                <a:schemeClr val="tx1">
                  <a:lumMod val="95000"/>
                  <a:lumOff val="5000"/>
                </a:schemeClr>
              </a:solidFill>
              <a:latin typeface="Calibri" pitchFamily="34" charset="0"/>
              <a:ea typeface="+mn-ea"/>
              <a:cs typeface="Calibri" pitchFamily="34" charset="0"/>
            </a:endParaRPr>
          </a:p>
          <a:p>
            <a:pPr marL="538163" indent="-538163" algn="ctr" fontAlgn="auto">
              <a:spcBef>
                <a:spcPts val="1000"/>
              </a:spcBef>
              <a:spcAft>
                <a:spcPts val="0"/>
              </a:spcAft>
              <a:defRPr/>
            </a:pPr>
            <a:endParaRPr lang="en-GB" sz="1200" dirty="0">
              <a:solidFill>
                <a:schemeClr val="tx1">
                  <a:lumMod val="95000"/>
                  <a:lumOff val="5000"/>
                </a:schemeClr>
              </a:solidFill>
              <a:latin typeface="Calibri" pitchFamily="34" charset="0"/>
              <a:ea typeface="+mn-ea"/>
              <a:cs typeface="Calibri" pitchFamily="34" charset="0"/>
            </a:endParaRPr>
          </a:p>
        </p:txBody>
      </p:sp>
      <p:sp>
        <p:nvSpPr>
          <p:cNvPr id="16" name="Rectangle 3"/>
          <p:cNvSpPr>
            <a:spLocks noChangeArrowheads="1"/>
          </p:cNvSpPr>
          <p:nvPr/>
        </p:nvSpPr>
        <p:spPr bwMode="auto">
          <a:xfrm>
            <a:off x="6762643" y="3947471"/>
            <a:ext cx="1597025" cy="478289"/>
          </a:xfrm>
          <a:prstGeom prst="roundRect">
            <a:avLst>
              <a:gd name="adj" fmla="val 7400"/>
            </a:avLst>
          </a:prstGeom>
          <a:solidFill>
            <a:srgbClr val="F0F1EF"/>
          </a:solidFill>
          <a:ln w="3175" cmpd="sng">
            <a:solidFill>
              <a:srgbClr val="663228"/>
            </a:solidFill>
            <a:miter lim="800000"/>
            <a:headEnd/>
            <a:tailEnd/>
          </a:ln>
        </p:spPr>
        <p:txBody>
          <a:bodyPr/>
          <a:lstStyle/>
          <a:p>
            <a:pPr algn="ctr" fontAlgn="auto">
              <a:spcBef>
                <a:spcPts val="1000"/>
              </a:spcBef>
              <a:spcAft>
                <a:spcPts val="0"/>
              </a:spcAft>
              <a:defRPr/>
            </a:pPr>
            <a:r>
              <a:rPr lang="fr-FR" sz="1200" dirty="0" smtClean="0">
                <a:solidFill>
                  <a:schemeClr val="tx1">
                    <a:lumMod val="95000"/>
                    <a:lumOff val="5000"/>
                  </a:schemeClr>
                </a:solidFill>
                <a:latin typeface="Calibri" pitchFamily="34" charset="0"/>
                <a:ea typeface="+mn-ea"/>
                <a:cs typeface="Calibri" pitchFamily="34" charset="0"/>
              </a:rPr>
              <a:t>Taux maximum payé (cap)</a:t>
            </a:r>
            <a:endParaRPr lang="fr-FR" sz="1200" dirty="0">
              <a:solidFill>
                <a:schemeClr val="tx1">
                  <a:lumMod val="95000"/>
                  <a:lumOff val="5000"/>
                </a:schemeClr>
              </a:solidFill>
              <a:latin typeface="Calibri" pitchFamily="34" charset="0"/>
              <a:ea typeface="+mn-ea"/>
              <a:cs typeface="Calibri" pitchFamily="34" charset="0"/>
            </a:endParaRPr>
          </a:p>
          <a:p>
            <a:pPr marL="538163" indent="-538163" algn="ctr" fontAlgn="auto">
              <a:spcBef>
                <a:spcPts val="1000"/>
              </a:spcBef>
              <a:spcAft>
                <a:spcPts val="0"/>
              </a:spcAft>
              <a:defRPr/>
            </a:pPr>
            <a:endParaRPr lang="fr-FR" sz="1200" dirty="0">
              <a:solidFill>
                <a:schemeClr val="tx1">
                  <a:lumMod val="95000"/>
                  <a:lumOff val="5000"/>
                </a:schemeClr>
              </a:solidFill>
              <a:latin typeface="Calibri" pitchFamily="34" charset="0"/>
              <a:ea typeface="+mn-ea"/>
              <a:cs typeface="Calibri" pitchFamily="34" charset="0"/>
            </a:endParaRPr>
          </a:p>
        </p:txBody>
      </p:sp>
      <p:cxnSp>
        <p:nvCxnSpPr>
          <p:cNvPr id="22" name="Connecteur droit avec flèche 21"/>
          <p:cNvCxnSpPr/>
          <p:nvPr/>
        </p:nvCxnSpPr>
        <p:spPr>
          <a:xfrm flipH="1">
            <a:off x="6267450" y="4186616"/>
            <a:ext cx="495193" cy="471107"/>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7414054" y="2108886"/>
            <a:ext cx="1301321" cy="892552"/>
          </a:xfrm>
          <a:prstGeom prst="rect">
            <a:avLst/>
          </a:prstGeom>
          <a:solidFill>
            <a:schemeClr val="bg1">
              <a:lumMod val="95000"/>
            </a:schemeClr>
          </a:solidFill>
          <a:ln>
            <a:solidFill>
              <a:srgbClr val="C00000"/>
            </a:solidFill>
          </a:ln>
        </p:spPr>
        <p:txBody>
          <a:bodyPr wrap="square" rtlCol="0">
            <a:spAutoFit/>
          </a:bodyPr>
          <a:lstStyle/>
          <a:p>
            <a:pPr algn="just"/>
            <a:r>
              <a:rPr lang="fr-FR" sz="1300" b="1" dirty="0" smtClean="0">
                <a:solidFill>
                  <a:srgbClr val="1051B0"/>
                </a:solidFill>
                <a:latin typeface="Calibri" pitchFamily="34" charset="0"/>
              </a:rPr>
              <a:t>A réserver à la partie incompressible de l’exposition.</a:t>
            </a:r>
            <a:endParaRPr lang="fr-FR" sz="1300" b="1" dirty="0">
              <a:solidFill>
                <a:srgbClr val="1051B0"/>
              </a:solidFill>
              <a:latin typeface="Calibri" pitchFamily="34" charset="0"/>
            </a:endParaRPr>
          </a:p>
        </p:txBody>
      </p:sp>
    </p:spTree>
    <p:extLst>
      <p:ext uri="{BB962C8B-B14F-4D97-AF65-F5344CB8AC3E}">
        <p14:creationId xmlns:p14="http://schemas.microsoft.com/office/powerpoint/2010/main" val="3243750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eaLnBrk="1" hangingPunct="1">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eaLnBrk="1" hangingPunct="1">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eaLnBrk="1" hangingPunct="1">
              <a:spcBef>
                <a:spcPct val="20000"/>
              </a:spcBef>
              <a:defRPr/>
            </a:pPr>
            <a:endParaRPr lang="fr-FR" kern="0" dirty="0">
              <a:solidFill>
                <a:srgbClr val="302421"/>
              </a:solidFill>
              <a:latin typeface="Calibri" pitchFamily="34" charset="0"/>
              <a:cs typeface="Calibri" pitchFamily="34" charset="0"/>
            </a:endParaRPr>
          </a:p>
          <a:p>
            <a:pPr algn="just" eaLnBrk="1" hangingPunct="1">
              <a:defRPr/>
            </a:pPr>
            <a:endParaRPr lang="fr-FR" sz="1600" dirty="0">
              <a:solidFill>
                <a:srgbClr val="302421"/>
              </a:solidFill>
            </a:endParaRPr>
          </a:p>
          <a:p>
            <a:pPr marL="666750" lvl="2" indent="-266700" algn="just" eaLnBrk="1" hangingPunct="1">
              <a:spcBef>
                <a:spcPts val="200"/>
              </a:spcBef>
              <a:defRPr/>
            </a:pPr>
            <a:endParaRPr lang="fr-FR" sz="1600" dirty="0">
              <a:solidFill>
                <a:srgbClr val="302421"/>
              </a:solidFill>
              <a:latin typeface="Verdana" pitchFamily="34" charset="0"/>
              <a:ea typeface="Verdana" pitchFamily="34" charset="0"/>
              <a:cs typeface="Verdana" pitchFamily="34" charset="0"/>
            </a:endParaRPr>
          </a:p>
          <a:p>
            <a:pPr eaLnBrk="1" hangingPunct="1">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eaLnBrk="1" hangingPunct="1">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eaLnBrk="1" hangingPunct="1">
              <a:defRPr/>
            </a:pPr>
            <a:endParaRPr lang="fr-FR" sz="1600" b="1" dirty="0">
              <a:solidFill>
                <a:srgbClr val="302421"/>
              </a:solidFill>
            </a:endParaRPr>
          </a:p>
        </p:txBody>
      </p:sp>
      <p:sp>
        <p:nvSpPr>
          <p:cNvPr id="23556"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130000"/>
              <a:buFont typeface="Wingdings" pitchFamily="2" charset="2"/>
              <a:buChar char="§"/>
              <a:defRPr>
                <a:solidFill>
                  <a:srgbClr val="404040"/>
                </a:solidFill>
                <a:latin typeface="News Gothic MT"/>
              </a:defRPr>
            </a:lvl1pPr>
            <a:lvl2pPr marL="742950" indent="-285750">
              <a:spcBef>
                <a:spcPts val="600"/>
              </a:spcBef>
              <a:buClr>
                <a:schemeClr val="accent2"/>
              </a:buClr>
              <a:buSzPct val="130000"/>
              <a:buFont typeface="Wingdings" pitchFamily="2" charset="2"/>
              <a:buChar char="§"/>
              <a:defRPr>
                <a:solidFill>
                  <a:srgbClr val="404040"/>
                </a:solidFill>
                <a:latin typeface="News Gothic MT"/>
              </a:defRPr>
            </a:lvl2pPr>
            <a:lvl3pPr marL="1143000" indent="-228600">
              <a:spcBef>
                <a:spcPts val="600"/>
              </a:spcBef>
              <a:buClr>
                <a:schemeClr val="accent1"/>
              </a:buClr>
              <a:buSzPct val="130000"/>
              <a:buFont typeface="Wingdings" pitchFamily="2" charset="2"/>
              <a:buChar char="§"/>
              <a:defRPr>
                <a:solidFill>
                  <a:srgbClr val="404040"/>
                </a:solidFill>
                <a:latin typeface="News Gothic MT"/>
              </a:defRPr>
            </a:lvl3pPr>
            <a:lvl4pPr marL="1600200" indent="-228600">
              <a:spcBef>
                <a:spcPts val="600"/>
              </a:spcBef>
              <a:buClr>
                <a:schemeClr val="accent2"/>
              </a:buClr>
              <a:buSzPct val="130000"/>
              <a:buFont typeface="Wingdings" pitchFamily="2" charset="2"/>
              <a:buChar char="§"/>
              <a:defRPr>
                <a:solidFill>
                  <a:srgbClr val="404040"/>
                </a:solidFill>
                <a:latin typeface="News Gothic MT"/>
              </a:defRPr>
            </a:lvl4pPr>
            <a:lvl5pPr marL="2057400" indent="-228600">
              <a:spcBef>
                <a:spcPts val="600"/>
              </a:spcBef>
              <a:buClr>
                <a:schemeClr val="accent1"/>
              </a:buClr>
              <a:buSzPct val="130000"/>
              <a:buFont typeface="Wingdings" pitchFamily="2" charset="2"/>
              <a:buChar char="§"/>
              <a:defRPr>
                <a:solidFill>
                  <a:srgbClr val="404040"/>
                </a:solidFill>
                <a:latin typeface="News Gothic MT"/>
              </a:defRPr>
            </a:lvl5pPr>
            <a:lvl6pPr marL="25146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6pPr>
            <a:lvl7pPr marL="29718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7pPr>
            <a:lvl8pPr marL="34290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8pPr>
            <a:lvl9pPr marL="38862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9pPr>
          </a:lstStyle>
          <a:p>
            <a:pPr eaLnBrk="1" hangingPunct="1">
              <a:spcBef>
                <a:spcPct val="0"/>
              </a:spcBef>
              <a:buClrTx/>
              <a:buSzTx/>
              <a:buFontTx/>
              <a:buNone/>
            </a:pPr>
            <a:r>
              <a:rPr lang="fr-FR" altLang="fr-FR" sz="1000" i="1">
                <a:solidFill>
                  <a:schemeClr val="tx1"/>
                </a:solidFill>
                <a:latin typeface="Calibri" pitchFamily="34" charset="0"/>
              </a:rPr>
              <a:t>2013-12-04</a:t>
            </a:r>
          </a:p>
        </p:txBody>
      </p:sp>
      <p:sp>
        <p:nvSpPr>
          <p:cNvPr id="10" name="Rectangle 3"/>
          <p:cNvSpPr>
            <a:spLocks noChangeArrowheads="1"/>
          </p:cNvSpPr>
          <p:nvPr/>
        </p:nvSpPr>
        <p:spPr bwMode="auto">
          <a:xfrm>
            <a:off x="4700588"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eaLnBrk="1" hangingPunct="1">
              <a:spcBef>
                <a:spcPct val="40000"/>
              </a:spcBef>
              <a:defRPr/>
            </a:pPr>
            <a:endParaRPr lang="en-US" kern="0" dirty="0">
              <a:solidFill>
                <a:srgbClr val="302421"/>
              </a:solidFill>
              <a:latin typeface="Arial"/>
            </a:endParaRP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eaLnBrk="1" hangingPunct="1">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eaLnBrk="1" hangingPunct="1">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eaLnBrk="1" hangingPunct="1">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eaLnBrk="1" hangingPunct="1">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eaLnBrk="1" hangingPunct="1">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eaLnBrk="1" hangingPunct="1">
              <a:defRPr/>
            </a:pPr>
            <a:endParaRPr lang="fr-FR" sz="1600" dirty="0">
              <a:solidFill>
                <a:srgbClr val="302421"/>
              </a:solidFill>
            </a:endParaRPr>
          </a:p>
          <a:p>
            <a:pPr marL="666750" lvl="2" indent="-266700" algn="just" eaLnBrk="1" hangingPunct="1">
              <a:spcBef>
                <a:spcPts val="200"/>
              </a:spcBef>
              <a:defRPr/>
            </a:pPr>
            <a:endParaRPr lang="fr-FR" sz="1600" dirty="0">
              <a:solidFill>
                <a:srgbClr val="302421"/>
              </a:solidFill>
              <a:latin typeface="Verdana" pitchFamily="34" charset="0"/>
              <a:ea typeface="Verdana" pitchFamily="34" charset="0"/>
              <a:cs typeface="Verdana" pitchFamily="34" charset="0"/>
            </a:endParaRPr>
          </a:p>
          <a:p>
            <a:pPr eaLnBrk="1" hangingPunct="1">
              <a:defRPr/>
            </a:pPr>
            <a:endParaRPr lang="fr-FR" sz="1600" dirty="0">
              <a:solidFill>
                <a:srgbClr val="302421"/>
              </a:solidFill>
            </a:endParaRPr>
          </a:p>
        </p:txBody>
      </p:sp>
      <p:sp>
        <p:nvSpPr>
          <p:cNvPr id="11" name="Rectangle 3"/>
          <p:cNvSpPr>
            <a:spLocks noChangeArrowheads="1"/>
          </p:cNvSpPr>
          <p:nvPr/>
        </p:nvSpPr>
        <p:spPr bwMode="auto">
          <a:xfrm>
            <a:off x="309563"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eaLnBrk="1" hangingPunct="1">
              <a:spcBef>
                <a:spcPct val="40000"/>
              </a:spcBef>
              <a:defRPr/>
            </a:pPr>
            <a:endParaRPr lang="en-US" dirty="0">
              <a:solidFill>
                <a:srgbClr val="302421"/>
              </a:solidFill>
            </a:endParaRPr>
          </a:p>
          <a:p>
            <a:pPr marL="342900" indent="-342900" algn="ctr" defTabSz="914400" eaLnBrk="1" hangingPunct="1">
              <a:defRPr/>
            </a:pPr>
            <a:r>
              <a:rPr lang="en-US" dirty="0">
                <a:solidFill>
                  <a:srgbClr val="302421"/>
                </a:solidFill>
                <a:latin typeface="Calibri" pitchFamily="34" charset="0"/>
              </a:rPr>
              <a:t>KERIUS Finance SAS</a:t>
            </a: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eaLnBrk="1" hangingPunct="1">
              <a:spcBef>
                <a:spcPct val="20000"/>
              </a:spcBef>
              <a:defRPr/>
            </a:pPr>
            <a:endParaRPr lang="en-US" dirty="0">
              <a:solidFill>
                <a:srgbClr val="302421"/>
              </a:solidFill>
              <a:latin typeface="Calibri" pitchFamily="34" charset="0"/>
            </a:endParaRPr>
          </a:p>
          <a:p>
            <a:pPr marL="342900" indent="-342900" algn="ctr" defTabSz="914400" eaLnBrk="1" hangingPunct="1">
              <a:spcBef>
                <a:spcPts val="0"/>
              </a:spcBef>
              <a:defRPr/>
            </a:pPr>
            <a:r>
              <a:rPr lang="en-US" dirty="0">
                <a:solidFill>
                  <a:srgbClr val="302421"/>
                </a:solidFill>
                <a:latin typeface="Calibri" pitchFamily="34" charset="0"/>
              </a:rPr>
              <a:t>Tel: +33 1 83 62 27 61</a:t>
            </a:r>
          </a:p>
          <a:p>
            <a:pPr marL="342900" indent="-342900" algn="ctr" defTabSz="914400" eaLnBrk="1" hangingPunct="1">
              <a:spcBef>
                <a:spcPts val="1800"/>
              </a:spcBef>
              <a:defRPr/>
            </a:pPr>
            <a:r>
              <a:rPr lang="fr-FR" sz="1200" i="1" dirty="0">
                <a:solidFill>
                  <a:srgbClr val="302421"/>
                </a:solidFill>
                <a:latin typeface="Calibri" pitchFamily="34" charset="0"/>
              </a:rPr>
              <a:t>RC Paris: 520 300 948</a:t>
            </a:r>
          </a:p>
          <a:p>
            <a:pPr algn="just" eaLnBrk="1" hangingPunct="1">
              <a:spcBef>
                <a:spcPts val="600"/>
              </a:spcBef>
              <a:spcAft>
                <a:spcPts val="0"/>
              </a:spcAft>
              <a:tabLst>
                <a:tab pos="0" algn="l"/>
              </a:tabLst>
              <a:defRPr/>
            </a:pPr>
            <a:r>
              <a:rPr lang="fr-FR" sz="1100" dirty="0">
                <a:latin typeface="Calibri" pitchFamily="34" charset="0"/>
                <a:ea typeface="Andale Sans UI"/>
                <a:cs typeface="Times New Roman"/>
              </a:rPr>
              <a:t>Immatriculé au Registre Unique des Intermédiaires en Assurance, Banque et Finance (ORIAS) sous le n°13000716 au titre des activités de </a:t>
            </a:r>
            <a:r>
              <a:rPr lang="fr-FR" sz="1100" b="1" dirty="0">
                <a:latin typeface="Calibri" pitchFamily="34" charset="0"/>
                <a:ea typeface="Andale Sans UI"/>
                <a:cs typeface="Times New Roman"/>
              </a:rPr>
              <a:t>Conseiller en Investissements Financiers</a:t>
            </a:r>
            <a:r>
              <a:rPr lang="fr-FR" sz="1100" dirty="0">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eaLnBrk="1" hangingPunct="1">
              <a:spcBef>
                <a:spcPts val="200"/>
              </a:spcBef>
              <a:defRPr/>
            </a:pPr>
            <a:endParaRPr lang="fr-FR" sz="1600" dirty="0">
              <a:solidFill>
                <a:srgbClr val="302421"/>
              </a:solidFill>
              <a:latin typeface="Verdana" pitchFamily="34" charset="0"/>
            </a:endParaRPr>
          </a:p>
          <a:p>
            <a:pPr marL="342900" indent="-342900" defTabSz="914400" eaLnBrk="1" hangingPunct="1">
              <a:defRPr/>
            </a:pPr>
            <a:endParaRPr lang="fr-FR" sz="1600" dirty="0">
              <a:solidFill>
                <a:srgbClr val="302421"/>
              </a:solidFill>
            </a:endParaRPr>
          </a:p>
        </p:txBody>
      </p:sp>
    </p:spTree>
    <p:extLst>
      <p:ext uri="{BB962C8B-B14F-4D97-AF65-F5344CB8AC3E}">
        <p14:creationId xmlns:p14="http://schemas.microsoft.com/office/powerpoint/2010/main" val="1672346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130000"/>
              <a:buFont typeface="Wingdings" pitchFamily="2" charset="2"/>
              <a:buChar char="§"/>
              <a:defRPr>
                <a:solidFill>
                  <a:srgbClr val="404040"/>
                </a:solidFill>
                <a:latin typeface="News Gothic MT"/>
              </a:defRPr>
            </a:lvl1pPr>
            <a:lvl2pPr marL="742950" indent="-285750">
              <a:spcBef>
                <a:spcPts val="600"/>
              </a:spcBef>
              <a:buClr>
                <a:schemeClr val="accent2"/>
              </a:buClr>
              <a:buSzPct val="130000"/>
              <a:buFont typeface="Wingdings" pitchFamily="2" charset="2"/>
              <a:buChar char="§"/>
              <a:defRPr>
                <a:solidFill>
                  <a:srgbClr val="404040"/>
                </a:solidFill>
                <a:latin typeface="News Gothic MT"/>
              </a:defRPr>
            </a:lvl2pPr>
            <a:lvl3pPr marL="1143000" indent="-228600">
              <a:spcBef>
                <a:spcPts val="600"/>
              </a:spcBef>
              <a:buClr>
                <a:schemeClr val="accent1"/>
              </a:buClr>
              <a:buSzPct val="130000"/>
              <a:buFont typeface="Wingdings" pitchFamily="2" charset="2"/>
              <a:buChar char="§"/>
              <a:defRPr>
                <a:solidFill>
                  <a:srgbClr val="404040"/>
                </a:solidFill>
                <a:latin typeface="News Gothic MT"/>
              </a:defRPr>
            </a:lvl3pPr>
            <a:lvl4pPr marL="1600200" indent="-228600">
              <a:spcBef>
                <a:spcPts val="600"/>
              </a:spcBef>
              <a:buClr>
                <a:schemeClr val="accent2"/>
              </a:buClr>
              <a:buSzPct val="130000"/>
              <a:buFont typeface="Wingdings" pitchFamily="2" charset="2"/>
              <a:buChar char="§"/>
              <a:defRPr>
                <a:solidFill>
                  <a:srgbClr val="404040"/>
                </a:solidFill>
                <a:latin typeface="News Gothic MT"/>
              </a:defRPr>
            </a:lvl4pPr>
            <a:lvl5pPr marL="2057400" indent="-228600">
              <a:spcBef>
                <a:spcPts val="600"/>
              </a:spcBef>
              <a:buClr>
                <a:schemeClr val="accent1"/>
              </a:buClr>
              <a:buSzPct val="130000"/>
              <a:buFont typeface="Wingdings" pitchFamily="2" charset="2"/>
              <a:buChar char="§"/>
              <a:defRPr>
                <a:solidFill>
                  <a:srgbClr val="404040"/>
                </a:solidFill>
                <a:latin typeface="News Gothic MT"/>
              </a:defRPr>
            </a:lvl5pPr>
            <a:lvl6pPr marL="25146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6pPr>
            <a:lvl7pPr marL="29718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7pPr>
            <a:lvl8pPr marL="34290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8pPr>
            <a:lvl9pPr marL="38862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9pPr>
          </a:lstStyle>
          <a:p>
            <a:pPr algn="ctr" eaLnBrk="1" hangingPunct="1">
              <a:spcBef>
                <a:spcPct val="0"/>
              </a:spcBef>
              <a:buClrTx/>
              <a:buSzTx/>
              <a:buFontTx/>
              <a:buNone/>
            </a:pPr>
            <a:r>
              <a:rPr lang="en-US" altLang="fr-FR" sz="2400" b="1">
                <a:solidFill>
                  <a:srgbClr val="302421"/>
                </a:solidFill>
                <a:latin typeface="Calibri" pitchFamily="34" charset="0"/>
              </a:rPr>
              <a:t>AVERTISSEMENT - DISCLAIMER</a:t>
            </a:r>
            <a:endParaRPr lang="en-US" altLang="fr-FR"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eaLnBrk="1" fontAlgn="auto" hangingPunct="1">
              <a:spcBef>
                <a:spcPct val="20000"/>
              </a:spcBef>
              <a:spcAft>
                <a:spcPts val="0"/>
              </a:spcAft>
              <a:defRPr/>
            </a:pPr>
            <a:r>
              <a:rPr lang="fr-FR" sz="1200" b="1" dirty="0">
                <a:solidFill>
                  <a:schemeClr val="bg2">
                    <a:lumMod val="50000"/>
                  </a:scheme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chemeClr val="bg2">
                  <a:lumMod val="50000"/>
                </a:schemeClr>
              </a:solidFill>
              <a:latin typeface="Calibri" pitchFamily="34" charset="0"/>
              <a:cs typeface="Calibri" pitchFamily="34" charset="0"/>
            </a:endParaRPr>
          </a:p>
          <a:p>
            <a:pPr algn="just" defTabSz="914400" eaLnBrk="1" fontAlgn="auto" hangingPunct="1">
              <a:spcBef>
                <a:spcPct val="20000"/>
              </a:spcBef>
              <a:spcAft>
                <a:spcPts val="0"/>
              </a:spcAft>
              <a:defRPr/>
            </a:pPr>
            <a:endParaRPr lang="fr-FR" sz="1200" dirty="0">
              <a:solidFill>
                <a:schemeClr val="bg2">
                  <a:lumMod val="50000"/>
                </a:schemeClr>
              </a:solidFill>
              <a:latin typeface="Calibri" pitchFamily="34" charset="0"/>
              <a:cs typeface="Calibri" pitchFamily="34" charset="0"/>
            </a:endParaRPr>
          </a:p>
          <a:p>
            <a:pPr algn="just" defTabSz="914400" eaLnBrk="1" fontAlgn="auto" hangingPunct="1">
              <a:spcBef>
                <a:spcPct val="20000"/>
              </a:spcBef>
              <a:spcAft>
                <a:spcPts val="0"/>
              </a:spcAft>
              <a:defRPr/>
            </a:pPr>
            <a:r>
              <a:rPr lang="fr-FR" sz="1200" dirty="0">
                <a:solidFill>
                  <a:schemeClr val="bg2">
                    <a:lumMod val="50000"/>
                  </a:scheme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eaLnBrk="1" fontAlgn="auto" hangingPunct="1">
              <a:spcBef>
                <a:spcPct val="20000"/>
              </a:spcBef>
              <a:spcAft>
                <a:spcPts val="0"/>
              </a:spcAft>
              <a:defRPr/>
            </a:pPr>
            <a:r>
              <a:rPr lang="fr-FR" sz="1200" dirty="0">
                <a:solidFill>
                  <a:schemeClr val="bg2">
                    <a:lumMod val="50000"/>
                  </a:scheme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chemeClr val="bg2">
                  <a:lumMod val="50000"/>
                </a:schemeClr>
              </a:solidFill>
              <a:latin typeface="Calibri" pitchFamily="34" charset="0"/>
              <a:cs typeface="Calibri" pitchFamily="34" charset="0"/>
            </a:endParaRPr>
          </a:p>
          <a:p>
            <a:pPr defTabSz="914400" eaLnBrk="1" fontAlgn="auto" hangingPunct="1">
              <a:spcBef>
                <a:spcPct val="20000"/>
              </a:spcBef>
              <a:spcAft>
                <a:spcPts val="0"/>
              </a:spcAft>
              <a:buFont typeface="Arial" pitchFamily="34" charset="0"/>
              <a:buChar char="•"/>
              <a:defRPr/>
            </a:pPr>
            <a:endParaRPr lang="fr-FR" sz="1200" dirty="0">
              <a:solidFill>
                <a:schemeClr val="bg2">
                  <a:lumMod val="50000"/>
                </a:schemeClr>
              </a:solidFill>
              <a:latin typeface="Calibri" pitchFamily="34" charset="0"/>
              <a:cs typeface="Calibri" pitchFamily="34" charset="0"/>
            </a:endParaRPr>
          </a:p>
          <a:p>
            <a:pPr defTabSz="914400" eaLnBrk="1" fontAlgn="auto" hangingPunct="1">
              <a:spcBef>
                <a:spcPct val="20000"/>
              </a:spcBef>
              <a:spcAft>
                <a:spcPts val="0"/>
              </a:spcAft>
              <a:buFont typeface="Arial" pitchFamily="34" charset="0"/>
              <a:buChar char="•"/>
              <a:defRPr/>
            </a:pPr>
            <a:endParaRPr lang="fr-CH" sz="1200" dirty="0">
              <a:solidFill>
                <a:schemeClr val="bg2">
                  <a:lumMod val="50000"/>
                </a:schemeClr>
              </a:solidFill>
              <a:latin typeface="Calibri" pitchFamily="34" charset="0"/>
              <a:cs typeface="Calibri" pitchFamily="34" charset="0"/>
            </a:endParaRPr>
          </a:p>
          <a:p>
            <a:pPr algn="just" defTabSz="914400" eaLnBrk="1" fontAlgn="auto" hangingPunct="1">
              <a:spcBef>
                <a:spcPct val="20000"/>
              </a:spcBef>
              <a:spcAft>
                <a:spcPts val="0"/>
              </a:spcAft>
              <a:defRPr/>
            </a:pPr>
            <a:r>
              <a:rPr lang="fr-CH" sz="1200" b="1" dirty="0">
                <a:solidFill>
                  <a:schemeClr val="bg2">
                    <a:lumMod val="50000"/>
                  </a:schemeClr>
                </a:solidFill>
                <a:latin typeface="Calibri" pitchFamily="34" charset="0"/>
                <a:cs typeface="Calibri" pitchFamily="34" charset="0"/>
              </a:rPr>
              <a:t>This document has been </a:t>
            </a:r>
            <a:r>
              <a:rPr lang="fr-CH" sz="1200" b="1" dirty="0" err="1">
                <a:solidFill>
                  <a:schemeClr val="bg2">
                    <a:lumMod val="50000"/>
                  </a:schemeClr>
                </a:solidFill>
                <a:latin typeface="Calibri" pitchFamily="34" charset="0"/>
                <a:cs typeface="Calibri" pitchFamily="34" charset="0"/>
              </a:rPr>
              <a:t>prepared</a:t>
            </a:r>
            <a:r>
              <a:rPr lang="fr-CH" sz="1200" b="1" dirty="0">
                <a:solidFill>
                  <a:schemeClr val="bg2">
                    <a:lumMod val="50000"/>
                  </a:schemeClr>
                </a:solidFill>
                <a:latin typeface="Calibri" pitchFamily="34" charset="0"/>
                <a:cs typeface="Calibri" pitchFamily="34" charset="0"/>
              </a:rPr>
              <a:t> for the Finance </a:t>
            </a:r>
            <a:r>
              <a:rPr lang="fr-CH" sz="1200" b="1" dirty="0" err="1">
                <a:solidFill>
                  <a:schemeClr val="bg2">
                    <a:lumMod val="50000"/>
                  </a:schemeClr>
                </a:solidFill>
                <a:latin typeface="Calibri" pitchFamily="34" charset="0"/>
                <a:cs typeface="Calibri" pitchFamily="34" charset="0"/>
              </a:rPr>
              <a:t>department</a:t>
            </a:r>
            <a:r>
              <a:rPr lang="fr-CH" sz="1200" b="1" dirty="0">
                <a:solidFill>
                  <a:schemeClr val="bg2">
                    <a:lumMod val="50000"/>
                  </a:schemeClr>
                </a:solidFill>
                <a:latin typeface="Calibri" pitchFamily="34" charset="0"/>
                <a:cs typeface="Calibri" pitchFamily="34" charset="0"/>
              </a:rPr>
              <a:t> of the Client. It must not </a:t>
            </a:r>
            <a:r>
              <a:rPr lang="fr-CH" sz="1200" b="1" dirty="0" err="1">
                <a:solidFill>
                  <a:schemeClr val="bg2">
                    <a:lumMod val="50000"/>
                  </a:schemeClr>
                </a:solidFill>
                <a:latin typeface="Calibri" pitchFamily="34" charset="0"/>
                <a:cs typeface="Calibri" pitchFamily="34" charset="0"/>
              </a:rPr>
              <a:t>be</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communicated</a:t>
            </a:r>
            <a:r>
              <a:rPr lang="fr-CH" sz="1200" b="1">
                <a:solidFill>
                  <a:schemeClr val="bg2">
                    <a:lumMod val="50000"/>
                  </a:schemeClr>
                </a:solidFill>
                <a:latin typeface="Calibri" pitchFamily="34" charset="0"/>
                <a:cs typeface="Calibri" pitchFamily="34" charset="0"/>
              </a:rPr>
              <a:t> or published</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externally</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without</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prior</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written</a:t>
            </a:r>
            <a:r>
              <a:rPr lang="fr-CH" sz="1200" b="1" dirty="0">
                <a:solidFill>
                  <a:schemeClr val="bg2">
                    <a:lumMod val="50000"/>
                  </a:schemeClr>
                </a:solidFill>
                <a:latin typeface="Calibri" pitchFamily="34" charset="0"/>
                <a:cs typeface="Calibri" pitchFamily="34" charset="0"/>
              </a:rPr>
              <a:t> consent of  KERIUS FINANCE </a:t>
            </a:r>
          </a:p>
          <a:p>
            <a:pPr defTabSz="914400" eaLnBrk="1" fontAlgn="auto" hangingPunct="1">
              <a:spcBef>
                <a:spcPct val="20000"/>
              </a:spcBef>
              <a:spcAft>
                <a:spcPts val="0"/>
              </a:spcAft>
              <a:defRPr/>
            </a:pPr>
            <a:endParaRPr lang="fr-FR" sz="1200" dirty="0">
              <a:solidFill>
                <a:schemeClr val="bg2">
                  <a:lumMod val="50000"/>
                </a:schemeClr>
              </a:solidFill>
              <a:latin typeface="Calibri" pitchFamily="34" charset="0"/>
              <a:cs typeface="Calibri" pitchFamily="34" charset="0"/>
            </a:endParaRPr>
          </a:p>
          <a:p>
            <a:pPr algn="just" defTabSz="914400" eaLnBrk="1" fontAlgn="auto" hangingPunct="1">
              <a:spcBef>
                <a:spcPct val="20000"/>
              </a:spcBef>
              <a:spcAft>
                <a:spcPts val="0"/>
              </a:spcAft>
              <a:defRPr/>
            </a:pPr>
            <a:r>
              <a:rPr lang="en-GB" sz="1200" dirty="0">
                <a:solidFill>
                  <a:schemeClr val="bg2">
                    <a:lumMod val="50000"/>
                  </a:scheme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chemeClr val="bg2">
                    <a:lumMod val="50000"/>
                  </a:scheme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chemeClr val="bg2">
                    <a:lumMod val="50000"/>
                  </a:schemeClr>
                </a:solidFill>
                <a:latin typeface="Calibri" pitchFamily="34" charset="0"/>
                <a:cs typeface="Calibri" pitchFamily="34" charset="0"/>
              </a:rPr>
              <a:t>solicitation</a:t>
            </a:r>
            <a:r>
              <a:rPr lang="fr-FR" sz="1200" dirty="0">
                <a:solidFill>
                  <a:schemeClr val="bg2">
                    <a:lumMod val="50000"/>
                  </a:schemeClr>
                </a:solidFill>
                <a:latin typeface="Calibri" pitchFamily="34" charset="0"/>
                <a:cs typeface="Calibri" pitchFamily="34" charset="0"/>
              </a:rPr>
              <a:t> to enter </a:t>
            </a:r>
            <a:r>
              <a:rPr lang="fr-FR" sz="1200" dirty="0" err="1">
                <a:solidFill>
                  <a:schemeClr val="bg2">
                    <a:lumMod val="50000"/>
                  </a:schemeClr>
                </a:solidFill>
                <a:latin typeface="Calibri" pitchFamily="34" charset="0"/>
                <a:cs typeface="Calibri" pitchFamily="34" charset="0"/>
              </a:rPr>
              <a:t>into</a:t>
            </a:r>
            <a:r>
              <a:rPr lang="fr-FR" sz="1200" dirty="0">
                <a:solidFill>
                  <a:schemeClr val="bg2">
                    <a:lumMod val="50000"/>
                  </a:schemeClr>
                </a:solidFill>
                <a:latin typeface="Calibri" pitchFamily="34" charset="0"/>
                <a:cs typeface="Calibri" pitchFamily="34" charset="0"/>
              </a:rPr>
              <a:t> the transactions or processes described </a:t>
            </a:r>
            <a:r>
              <a:rPr lang="fr-FR" sz="1200" dirty="0" err="1">
                <a:solidFill>
                  <a:schemeClr val="bg2">
                    <a:lumMod val="50000"/>
                  </a:schemeClr>
                </a:solidFill>
                <a:latin typeface="Calibri" pitchFamily="34" charset="0"/>
                <a:cs typeface="Calibri" pitchFamily="34" charset="0"/>
              </a:rPr>
              <a:t>herein</a:t>
            </a:r>
            <a:r>
              <a:rPr lang="fr-FR" sz="1200" dirty="0">
                <a:solidFill>
                  <a:schemeClr val="bg2">
                    <a:lumMod val="50000"/>
                  </a:schemeClr>
                </a:solidFill>
                <a:latin typeface="Calibri" pitchFamily="34" charset="0"/>
                <a:cs typeface="Calibri" pitchFamily="34" charset="0"/>
              </a:rPr>
              <a:t>.  If the Client </a:t>
            </a:r>
            <a:r>
              <a:rPr lang="fr-FR" sz="1200" dirty="0" err="1">
                <a:solidFill>
                  <a:schemeClr val="bg2">
                    <a:lumMod val="50000"/>
                  </a:schemeClr>
                </a:solidFill>
                <a:latin typeface="Calibri" pitchFamily="34" charset="0"/>
                <a:cs typeface="Calibri" pitchFamily="34" charset="0"/>
              </a:rPr>
              <a:t>is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interested</a:t>
            </a:r>
            <a:r>
              <a:rPr lang="fr-FR" sz="1200" dirty="0">
                <a:solidFill>
                  <a:schemeClr val="bg2">
                    <a:lumMod val="50000"/>
                  </a:schemeClr>
                </a:solidFill>
                <a:latin typeface="Calibri" pitchFamily="34" charset="0"/>
                <a:cs typeface="Calibri" pitchFamily="34" charset="0"/>
              </a:rPr>
              <a:t> in setting up this type of transactions or processes, the Client </a:t>
            </a:r>
            <a:r>
              <a:rPr lang="fr-FR" sz="1200" dirty="0" err="1">
                <a:solidFill>
                  <a:schemeClr val="bg2">
                    <a:lumMod val="50000"/>
                  </a:schemeClr>
                </a:solidFill>
                <a:latin typeface="Calibri" pitchFamily="34" charset="0"/>
                <a:cs typeface="Calibri" pitchFamily="34" charset="0"/>
              </a:rPr>
              <a:t>should</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conduct</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his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own</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analysis</a:t>
            </a:r>
            <a:r>
              <a:rPr lang="fr-FR" sz="1200" dirty="0">
                <a:solidFill>
                  <a:schemeClr val="bg2">
                    <a:lumMod val="50000"/>
                  </a:schemeClr>
                </a:solidFill>
                <a:latin typeface="Calibri" pitchFamily="34" charset="0"/>
                <a:cs typeface="Calibri" pitchFamily="34" charset="0"/>
              </a:rPr>
              <a:t> of the </a:t>
            </a:r>
            <a:r>
              <a:rPr lang="fr-FR" sz="1200" dirty="0" err="1">
                <a:solidFill>
                  <a:schemeClr val="bg2">
                    <a:lumMod val="50000"/>
                  </a:schemeClr>
                </a:solidFill>
                <a:latin typeface="Calibri" pitchFamily="34" charset="0"/>
                <a:cs typeface="Calibri" pitchFamily="34" charset="0"/>
              </a:rPr>
              <a:t>suitability</a:t>
            </a:r>
            <a:r>
              <a:rPr lang="fr-FR" sz="1200" dirty="0">
                <a:solidFill>
                  <a:schemeClr val="bg2">
                    <a:lumMod val="50000"/>
                  </a:schemeClr>
                </a:solidFill>
                <a:latin typeface="Calibri" pitchFamily="34" charset="0"/>
                <a:cs typeface="Calibri" pitchFamily="34" charset="0"/>
              </a:rPr>
              <a:t> to </a:t>
            </a:r>
            <a:r>
              <a:rPr lang="fr-FR" sz="1200" dirty="0" err="1">
                <a:solidFill>
                  <a:schemeClr val="bg2">
                    <a:lumMod val="50000"/>
                  </a:schemeClr>
                </a:solidFill>
                <a:latin typeface="Calibri" pitchFamily="34" charset="0"/>
                <a:cs typeface="Calibri" pitchFamily="34" charset="0"/>
              </a:rPr>
              <a:t>his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needs</a:t>
            </a:r>
            <a:r>
              <a:rPr lang="fr-FR" sz="1200" dirty="0">
                <a:solidFill>
                  <a:schemeClr val="bg2">
                    <a:lumMod val="50000"/>
                  </a:schemeClr>
                </a:solidFill>
                <a:latin typeface="Calibri" pitchFamily="34" charset="0"/>
                <a:cs typeface="Calibri" pitchFamily="34" charset="0"/>
              </a:rPr>
              <a:t>.  The Client must </a:t>
            </a:r>
            <a:r>
              <a:rPr lang="fr-FR" sz="1200" dirty="0" err="1">
                <a:solidFill>
                  <a:schemeClr val="bg2">
                    <a:lumMod val="50000"/>
                  </a:schemeClr>
                </a:solidFill>
                <a:latin typeface="Calibri" pitchFamily="34" charset="0"/>
                <a:cs typeface="Calibri" pitchFamily="34" charset="0"/>
              </a:rPr>
              <a:t>also</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verify</a:t>
            </a:r>
            <a:r>
              <a:rPr lang="fr-FR" sz="1200" dirty="0">
                <a:solidFill>
                  <a:schemeClr val="bg2">
                    <a:lumMod val="50000"/>
                  </a:schemeClr>
                </a:solidFill>
                <a:latin typeface="Calibri" pitchFamily="34" charset="0"/>
                <a:cs typeface="Calibri" pitchFamily="34" charset="0"/>
              </a:rPr>
              <a:t> the </a:t>
            </a:r>
            <a:r>
              <a:rPr lang="fr-FR" sz="1200" dirty="0" err="1">
                <a:solidFill>
                  <a:schemeClr val="bg2">
                    <a:lumMod val="50000"/>
                  </a:schemeClr>
                </a:solidFill>
                <a:latin typeface="Calibri" pitchFamily="34" charset="0"/>
                <a:cs typeface="Calibri" pitchFamily="34" charset="0"/>
              </a:rPr>
              <a:t>consequences</a:t>
            </a:r>
            <a:r>
              <a:rPr lang="fr-FR" sz="1200" dirty="0">
                <a:solidFill>
                  <a:schemeClr val="bg2">
                    <a:lumMod val="50000"/>
                  </a:schemeClr>
                </a:solidFill>
                <a:latin typeface="Calibri" pitchFamily="34" charset="0"/>
                <a:cs typeface="Calibri" pitchFamily="34" charset="0"/>
              </a:rPr>
              <a:t> of </a:t>
            </a:r>
            <a:r>
              <a:rPr lang="fr-FR" sz="1200" dirty="0" err="1">
                <a:solidFill>
                  <a:schemeClr val="bg2">
                    <a:lumMod val="50000"/>
                  </a:schemeClr>
                </a:solidFill>
                <a:latin typeface="Calibri" pitchFamily="34" charset="0"/>
                <a:cs typeface="Calibri" pitchFamily="34" charset="0"/>
              </a:rPr>
              <a:t>his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decisions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including</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accounting</a:t>
            </a:r>
            <a:r>
              <a:rPr lang="fr-FR" sz="1200" dirty="0">
                <a:solidFill>
                  <a:schemeClr val="bg2">
                    <a:lumMod val="50000"/>
                  </a:schemeClr>
                </a:solidFill>
                <a:latin typeface="Calibri" pitchFamily="34" charset="0"/>
                <a:cs typeface="Calibri" pitchFamily="34" charset="0"/>
              </a:rPr>
              <a:t> and fiscal  aspects. </a:t>
            </a:r>
            <a:r>
              <a:rPr lang="en-GB" sz="1200" dirty="0">
                <a:solidFill>
                  <a:schemeClr val="bg2">
                    <a:lumMod val="50000"/>
                  </a:schemeClr>
                </a:solidFill>
                <a:latin typeface="Calibri" pitchFamily="34" charset="0"/>
                <a:cs typeface="Calibri" pitchFamily="34" charset="0"/>
              </a:rPr>
              <a:t>The Client is also responsible for the implementation of his decisions.</a:t>
            </a:r>
          </a:p>
          <a:p>
            <a:pPr algn="just" defTabSz="914400" eaLnBrk="1" fontAlgn="auto" hangingPunct="1">
              <a:spcBef>
                <a:spcPct val="20000"/>
              </a:spcBef>
              <a:spcAft>
                <a:spcPts val="0"/>
              </a:spcAft>
              <a:defRPr/>
            </a:pPr>
            <a:r>
              <a:rPr lang="fr-FR" sz="1200" dirty="0" err="1">
                <a:solidFill>
                  <a:schemeClr val="bg2">
                    <a:lumMod val="50000"/>
                  </a:schemeClr>
                </a:solidFill>
                <a:latin typeface="Calibri" pitchFamily="34" charset="0"/>
                <a:cs typeface="Calibri" pitchFamily="34" charset="0"/>
              </a:rPr>
              <a:t>Neither</a:t>
            </a:r>
            <a:r>
              <a:rPr lang="fr-FR" sz="1200" dirty="0">
                <a:solidFill>
                  <a:schemeClr val="bg2">
                    <a:lumMod val="50000"/>
                  </a:schemeClr>
                </a:solidFill>
                <a:latin typeface="Calibri" pitchFamily="34" charset="0"/>
                <a:cs typeface="Calibri" pitchFamily="34" charset="0"/>
              </a:rPr>
              <a:t>  KERIUS FINANCE </a:t>
            </a:r>
            <a:r>
              <a:rPr lang="fr-FR" sz="1200" dirty="0" err="1">
                <a:solidFill>
                  <a:schemeClr val="bg2">
                    <a:lumMod val="50000"/>
                  </a:schemeClr>
                </a:solidFill>
                <a:latin typeface="Calibri" pitchFamily="34" charset="0"/>
                <a:cs typeface="Calibri" pitchFamily="34" charset="0"/>
              </a:rPr>
              <a:t>nor</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its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directors</a:t>
            </a:r>
            <a:r>
              <a:rPr lang="fr-FR" sz="1200" dirty="0">
                <a:solidFill>
                  <a:schemeClr val="bg2">
                    <a:lumMod val="50000"/>
                  </a:schemeClr>
                </a:solidFill>
                <a:latin typeface="Calibri" pitchFamily="34" charset="0"/>
                <a:cs typeface="Calibri" pitchFamily="34" charset="0"/>
              </a:rPr>
              <a:t> and </a:t>
            </a:r>
            <a:r>
              <a:rPr lang="fr-FR" sz="1200" dirty="0" err="1">
                <a:solidFill>
                  <a:schemeClr val="bg2">
                    <a:lumMod val="50000"/>
                  </a:schemeClr>
                </a:solidFill>
                <a:latin typeface="Calibri" pitchFamily="34" charset="0"/>
                <a:cs typeface="Calibri" pitchFamily="34" charset="0"/>
              </a:rPr>
              <a:t>employees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accept</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liability</a:t>
            </a:r>
            <a:r>
              <a:rPr lang="fr-FR" sz="1200" dirty="0">
                <a:solidFill>
                  <a:schemeClr val="bg2">
                    <a:lumMod val="50000"/>
                  </a:schemeClr>
                </a:solidFill>
                <a:latin typeface="Calibri" pitchFamily="34" charset="0"/>
                <a:cs typeface="Calibri" pitchFamily="34" charset="0"/>
              </a:rPr>
              <a:t> for </a:t>
            </a:r>
            <a:r>
              <a:rPr lang="fr-FR" sz="1200" dirty="0" err="1">
                <a:solidFill>
                  <a:schemeClr val="bg2">
                    <a:lumMod val="50000"/>
                  </a:schemeClr>
                </a:solidFill>
                <a:latin typeface="Calibri" pitchFamily="34" charset="0"/>
                <a:cs typeface="Calibri" pitchFamily="34" charset="0"/>
              </a:rPr>
              <a:t>any</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loss</a:t>
            </a:r>
            <a:r>
              <a:rPr lang="fr-FR" sz="1200" dirty="0">
                <a:solidFill>
                  <a:schemeClr val="bg2">
                    <a:lumMod val="50000"/>
                  </a:schemeClr>
                </a:solidFill>
                <a:latin typeface="Calibri" pitchFamily="34" charset="0"/>
                <a:cs typeface="Calibri" pitchFamily="34" charset="0"/>
              </a:rPr>
              <a:t> or damage </a:t>
            </a:r>
            <a:r>
              <a:rPr lang="fr-FR" sz="1200" dirty="0" err="1">
                <a:solidFill>
                  <a:schemeClr val="bg2">
                    <a:lumMod val="50000"/>
                  </a:schemeClr>
                </a:solidFill>
                <a:latin typeface="Calibri" pitchFamily="34" charset="0"/>
                <a:cs typeface="Calibri" pitchFamily="34" charset="0"/>
              </a:rPr>
              <a:t>resulting</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from</a:t>
            </a:r>
            <a:r>
              <a:rPr lang="fr-FR" sz="1200" dirty="0">
                <a:solidFill>
                  <a:schemeClr val="bg2">
                    <a:lumMod val="50000"/>
                  </a:schemeClr>
                </a:solidFill>
                <a:latin typeface="Calibri" pitchFamily="34" charset="0"/>
                <a:cs typeface="Calibri" pitchFamily="34" charset="0"/>
              </a:rPr>
              <a:t> the use of this document and </a:t>
            </a:r>
            <a:r>
              <a:rPr lang="fr-FR" sz="1200" dirty="0" err="1">
                <a:solidFill>
                  <a:schemeClr val="bg2">
                    <a:lumMod val="50000"/>
                  </a:schemeClr>
                </a:solidFill>
                <a:latin typeface="Calibri" pitchFamily="34" charset="0"/>
                <a:cs typeface="Calibri" pitchFamily="34" charset="0"/>
              </a:rPr>
              <a:t>expressly</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excludes</a:t>
            </a:r>
            <a:r>
              <a:rPr lang="fr-FR" sz="1200" dirty="0">
                <a:solidFill>
                  <a:schemeClr val="bg2">
                    <a:lumMod val="50000"/>
                  </a:schemeClr>
                </a:solidFill>
                <a:latin typeface="Calibri" pitchFamily="34" charset="0"/>
                <a:cs typeface="Calibri" pitchFamily="34" charset="0"/>
              </a:rPr>
              <a:t> all </a:t>
            </a:r>
            <a:r>
              <a:rPr lang="fr-FR" sz="1200" dirty="0" err="1">
                <a:solidFill>
                  <a:schemeClr val="bg2">
                    <a:lumMod val="50000"/>
                  </a:schemeClr>
                </a:solidFill>
                <a:latin typeface="Calibri" pitchFamily="34" charset="0"/>
                <a:cs typeface="Calibri" pitchFamily="34" charset="0"/>
              </a:rPr>
              <a:t>liability</a:t>
            </a:r>
            <a:r>
              <a:rPr lang="fr-FR" sz="1200" dirty="0">
                <a:solidFill>
                  <a:schemeClr val="bg2">
                    <a:lumMod val="50000"/>
                  </a:schemeClr>
                </a:solidFill>
                <a:latin typeface="Calibri" pitchFamily="34" charset="0"/>
                <a:cs typeface="Calibri" pitchFamily="34" charset="0"/>
              </a:rPr>
              <a:t> in respect of </a:t>
            </a:r>
            <a:r>
              <a:rPr lang="fr-FR" sz="1200" dirty="0" err="1">
                <a:solidFill>
                  <a:schemeClr val="bg2">
                    <a:lumMod val="50000"/>
                  </a:schemeClr>
                </a:solidFill>
                <a:latin typeface="Calibri" pitchFamily="34" charset="0"/>
                <a:cs typeface="Calibri" pitchFamily="34" charset="0"/>
              </a:rPr>
              <a:t>any</a:t>
            </a:r>
            <a:r>
              <a:rPr lang="fr-FR" sz="1200" dirty="0">
                <a:solidFill>
                  <a:schemeClr val="bg2">
                    <a:lumMod val="50000"/>
                  </a:schemeClr>
                </a:solidFill>
                <a:latin typeface="Calibri" pitchFamily="34" charset="0"/>
                <a:cs typeface="Calibri" pitchFamily="34" charset="0"/>
              </a:rPr>
              <a:t> implication of the described </a:t>
            </a:r>
            <a:r>
              <a:rPr lang="fr-FR" sz="1200" dirty="0" err="1">
                <a:solidFill>
                  <a:schemeClr val="bg2">
                    <a:lumMod val="50000"/>
                  </a:schemeClr>
                </a:solidFill>
                <a:latin typeface="Calibri" pitchFamily="34" charset="0"/>
                <a:cs typeface="Calibri" pitchFamily="34" charset="0"/>
              </a:rPr>
              <a:t>ideas</a:t>
            </a:r>
            <a:r>
              <a:rPr lang="fr-FR" sz="1200" dirty="0">
                <a:solidFill>
                  <a:schemeClr val="bg2">
                    <a:lumMod val="50000"/>
                  </a:schemeClr>
                </a:solidFill>
                <a:latin typeface="Calibri" pitchFamily="34" charset="0"/>
                <a:cs typeface="Calibri" pitchFamily="34" charset="0"/>
              </a:rPr>
              <a:t> or transactions on the </a:t>
            </a:r>
            <a:r>
              <a:rPr lang="fr-FR" sz="1200" dirty="0" err="1">
                <a:solidFill>
                  <a:schemeClr val="bg2">
                    <a:lumMod val="50000"/>
                  </a:schemeClr>
                </a:solidFill>
                <a:latin typeface="Calibri" pitchFamily="34" charset="0"/>
                <a:cs typeface="Calibri" pitchFamily="34" charset="0"/>
              </a:rPr>
              <a:t>Client’s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own</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specific</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particulars</a:t>
            </a:r>
            <a:r>
              <a:rPr lang="fr-FR" sz="1200" dirty="0">
                <a:solidFill>
                  <a:schemeClr val="bg2">
                    <a:lumMod val="50000"/>
                  </a:scheme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eaLnBrk="1" hangingPunct="1">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67639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76" y="1378700"/>
            <a:ext cx="8503198" cy="332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smtClean="0">
                <a:latin typeface="Calibri" panose="020F0502020204030204" pitchFamily="34" charset="0"/>
              </a:rPr>
              <a:t>Cartographie dettes</a:t>
            </a:r>
            <a:endParaRPr lang="fr-FR" sz="2400" b="1" dirty="0">
              <a:latin typeface="Calibri" panose="020F0502020204030204" pitchFamily="34" charset="0"/>
            </a:endParaRPr>
          </a:p>
        </p:txBody>
      </p:sp>
      <p:sp>
        <p:nvSpPr>
          <p:cNvPr id="3" name="Rectangle 2"/>
          <p:cNvSpPr/>
          <p:nvPr/>
        </p:nvSpPr>
        <p:spPr>
          <a:xfrm>
            <a:off x="3215535" y="2991318"/>
            <a:ext cx="3370153" cy="369332"/>
          </a:xfrm>
          <a:prstGeom prst="rect">
            <a:avLst/>
          </a:prstGeom>
        </p:spPr>
        <p:txBody>
          <a:bodyPr wrap="none">
            <a:spAutoFit/>
          </a:bodyPr>
          <a:lstStyle/>
          <a:p>
            <a:r>
              <a:rPr lang="fr-FR" dirty="0" smtClean="0">
                <a:latin typeface="Calibri" panose="020F0502020204030204" pitchFamily="34" charset="0"/>
              </a:rPr>
              <a:t>Euribor 3m avec plancher à 0.50%</a:t>
            </a:r>
            <a:endParaRPr lang="en-US" dirty="0"/>
          </a:p>
        </p:txBody>
      </p:sp>
      <p:sp>
        <p:nvSpPr>
          <p:cNvPr id="7" name="ZoneTexte 6"/>
          <p:cNvSpPr txBox="1"/>
          <p:nvPr/>
        </p:nvSpPr>
        <p:spPr>
          <a:xfrm>
            <a:off x="591013" y="5188059"/>
            <a:ext cx="7984741" cy="1077218"/>
          </a:xfrm>
          <a:prstGeom prst="rect">
            <a:avLst/>
          </a:prstGeom>
          <a:solidFill>
            <a:schemeClr val="accent3">
              <a:lumMod val="40000"/>
              <a:lumOff val="60000"/>
            </a:schemeClr>
          </a:solidFill>
        </p:spPr>
        <p:txBody>
          <a:bodyPr wrap="square" rtlCol="0">
            <a:spAutoFit/>
          </a:bodyPr>
          <a:lstStyle/>
          <a:p>
            <a:pPr marL="720725" indent="-184150">
              <a:buFont typeface="Arial" panose="020B0604020202020204" pitchFamily="34" charset="0"/>
              <a:buChar char="•"/>
            </a:pPr>
            <a:r>
              <a:rPr lang="fr-FR" sz="1600" dirty="0" smtClean="0">
                <a:latin typeface="Calibri" panose="020F0502020204030204" pitchFamily="34" charset="0"/>
              </a:rPr>
              <a:t>Les </a:t>
            </a:r>
            <a:r>
              <a:rPr lang="fr-FR" sz="1600" dirty="0">
                <a:latin typeface="Calibri" panose="020F0502020204030204" pitchFamily="34" charset="0"/>
              </a:rPr>
              <a:t>taux </a:t>
            </a:r>
            <a:r>
              <a:rPr lang="fr-FR" sz="1600" dirty="0" smtClean="0">
                <a:latin typeface="Calibri" panose="020F0502020204030204" pitchFamily="34" charset="0"/>
              </a:rPr>
              <a:t>EONIA et EURIBOR ont </a:t>
            </a:r>
            <a:r>
              <a:rPr lang="fr-FR" sz="1600" dirty="0">
                <a:latin typeface="Calibri" panose="020F0502020204030204" pitchFamily="34" charset="0"/>
              </a:rPr>
              <a:t>un </a:t>
            </a:r>
            <a:r>
              <a:rPr lang="fr-FR" sz="1600" dirty="0" smtClean="0">
                <a:latin typeface="Calibri" panose="020F0502020204030204" pitchFamily="34" charset="0"/>
              </a:rPr>
              <a:t>plancher (</a:t>
            </a:r>
            <a:r>
              <a:rPr lang="fr-FR" sz="1600" dirty="0" err="1" smtClean="0">
                <a:latin typeface="Calibri" panose="020F0502020204030204" pitchFamily="34" charset="0"/>
              </a:rPr>
              <a:t>floor</a:t>
            </a:r>
            <a:r>
              <a:rPr lang="fr-FR" sz="1600" dirty="0" smtClean="0">
                <a:latin typeface="Calibri" panose="020F0502020204030204" pitchFamily="34" charset="0"/>
              </a:rPr>
              <a:t>) </a:t>
            </a:r>
            <a:r>
              <a:rPr lang="fr-FR" sz="1600" dirty="0">
                <a:latin typeface="Calibri" panose="020F0502020204030204" pitchFamily="34" charset="0"/>
              </a:rPr>
              <a:t>à </a:t>
            </a:r>
            <a:r>
              <a:rPr lang="fr-FR" sz="1600" dirty="0" smtClean="0">
                <a:latin typeface="Calibri" panose="020F0502020204030204" pitchFamily="34" charset="0"/>
              </a:rPr>
              <a:t>0,50%</a:t>
            </a:r>
          </a:p>
          <a:p>
            <a:pPr marL="720725" indent="-184150">
              <a:buFont typeface="Arial" panose="020B0604020202020204" pitchFamily="34" charset="0"/>
              <a:buChar char="•"/>
            </a:pPr>
            <a:r>
              <a:rPr lang="fr-FR" sz="1600" dirty="0" smtClean="0">
                <a:latin typeface="Calibri" panose="020F0502020204030204" pitchFamily="34" charset="0"/>
              </a:rPr>
              <a:t>Voir détail en annexe</a:t>
            </a:r>
          </a:p>
          <a:p>
            <a:pPr marL="720725" indent="-184150">
              <a:buFont typeface="Arial" panose="020B0604020202020204" pitchFamily="34" charset="0"/>
              <a:buChar char="•"/>
            </a:pPr>
            <a:r>
              <a:rPr lang="fr-FR" sz="1600" dirty="0" smtClean="0">
                <a:latin typeface="Calibri" panose="020F0502020204030204" pitchFamily="34" charset="0"/>
              </a:rPr>
              <a:t>H1 = Hypothèse 1</a:t>
            </a:r>
          </a:p>
          <a:p>
            <a:pPr marL="720725" indent="-184150">
              <a:buFont typeface="Arial" panose="020B0604020202020204" pitchFamily="34" charset="0"/>
              <a:buChar char="•"/>
            </a:pPr>
            <a:r>
              <a:rPr lang="fr-FR" sz="1600" dirty="0" smtClean="0">
                <a:latin typeface="Calibri" panose="020F0502020204030204" pitchFamily="34" charset="0"/>
              </a:rPr>
              <a:t>H2 = Hypothèse 2</a:t>
            </a:r>
            <a:endParaRPr lang="fr-FR" sz="1600" dirty="0">
              <a:latin typeface="Calibri" panose="020F0502020204030204" pitchFamily="34" charset="0"/>
            </a:endParaRPr>
          </a:p>
        </p:txBody>
      </p:sp>
    </p:spTree>
    <p:extLst>
      <p:ext uri="{BB962C8B-B14F-4D97-AF65-F5344CB8AC3E}">
        <p14:creationId xmlns:p14="http://schemas.microsoft.com/office/powerpoint/2010/main" val="2513175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smtClean="0">
                <a:latin typeface="Calibri" panose="020F0502020204030204" pitchFamily="34" charset="0"/>
              </a:rPr>
              <a:t>Cotations indicatives </a:t>
            </a:r>
            <a:r>
              <a:rPr lang="fr-FR" sz="1200" b="1" dirty="0" smtClean="0">
                <a:latin typeface="Calibri" panose="020F0502020204030204" pitchFamily="34" charset="0"/>
              </a:rPr>
              <a:t>(07 janvier 2016)</a:t>
            </a:r>
            <a:endParaRPr lang="fr-FR" sz="1200" b="1" dirty="0">
              <a:latin typeface="Calibri" panose="020F0502020204030204" pitchFamily="34" charset="0"/>
            </a:endParaRPr>
          </a:p>
        </p:txBody>
      </p:sp>
      <p:sp>
        <p:nvSpPr>
          <p:cNvPr id="5" name="ZoneTexte 4"/>
          <p:cNvSpPr txBox="1"/>
          <p:nvPr/>
        </p:nvSpPr>
        <p:spPr>
          <a:xfrm>
            <a:off x="4034671" y="1751371"/>
            <a:ext cx="4991095" cy="830997"/>
          </a:xfrm>
          <a:prstGeom prst="rect">
            <a:avLst/>
          </a:prstGeom>
          <a:noFill/>
          <a:ln>
            <a:solidFill>
              <a:schemeClr val="bg1">
                <a:lumMod val="50000"/>
              </a:schemeClr>
            </a:solidFill>
          </a:ln>
        </p:spPr>
        <p:txBody>
          <a:bodyPr wrap="square" rtlCol="0">
            <a:spAutoFit/>
          </a:bodyPr>
          <a:lstStyle/>
          <a:p>
            <a:pPr algn="just"/>
            <a:r>
              <a:rPr lang="fr-FR" sz="1200" dirty="0" smtClean="0">
                <a:latin typeface="Calibri" panose="020F0502020204030204" pitchFamily="34" charset="0"/>
              </a:rPr>
              <a:t>Cotations indicatives sans marge </a:t>
            </a:r>
            <a:r>
              <a:rPr lang="fr-FR" sz="1200" dirty="0" smtClean="0">
                <a:latin typeface="Calibri" panose="020F0502020204030204" pitchFamily="34" charset="0"/>
              </a:rPr>
              <a:t>bancaire. Les </a:t>
            </a:r>
            <a:r>
              <a:rPr lang="fr-FR" sz="1200" dirty="0" smtClean="0">
                <a:latin typeface="Calibri" panose="020F0502020204030204" pitchFamily="34" charset="0"/>
              </a:rPr>
              <a:t>prix finaux pourront être supérieurs </a:t>
            </a:r>
            <a:r>
              <a:rPr lang="fr-FR" sz="1200" dirty="0" smtClean="0">
                <a:latin typeface="Calibri" panose="020F0502020204030204" pitchFamily="34" charset="0"/>
              </a:rPr>
              <a:t>de </a:t>
            </a:r>
            <a:r>
              <a:rPr lang="fr-FR" sz="1200" dirty="0" smtClean="0">
                <a:latin typeface="Calibri" panose="020F0502020204030204" pitchFamily="34" charset="0"/>
              </a:rPr>
              <a:t>0,10 à </a:t>
            </a:r>
            <a:r>
              <a:rPr lang="fr-FR" sz="1200" dirty="0" smtClean="0">
                <a:latin typeface="Calibri" panose="020F0502020204030204" pitchFamily="34" charset="0"/>
              </a:rPr>
              <a:t>0,20% </a:t>
            </a:r>
            <a:r>
              <a:rPr lang="fr-FR" sz="1200" dirty="0" smtClean="0">
                <a:latin typeface="Calibri" panose="020F0502020204030204" pitchFamily="34" charset="0"/>
              </a:rPr>
              <a:t>selon les marges de crédit des </a:t>
            </a:r>
            <a:r>
              <a:rPr lang="fr-FR" sz="1200" dirty="0" smtClean="0">
                <a:latin typeface="Calibri" panose="020F0502020204030204" pitchFamily="34" charset="0"/>
              </a:rPr>
              <a:t>banques.</a:t>
            </a:r>
          </a:p>
          <a:p>
            <a:pPr algn="just"/>
            <a:r>
              <a:rPr lang="fr-FR" sz="1200" dirty="0" smtClean="0">
                <a:latin typeface="Calibri" panose="020F0502020204030204" pitchFamily="34" charset="0"/>
              </a:rPr>
              <a:t>Par ailleurs, les marchés sont très volatils et influent sur les taux </a:t>
            </a:r>
            <a:r>
              <a:rPr lang="fr-FR" sz="1200" smtClean="0">
                <a:latin typeface="Calibri" panose="020F0502020204030204" pitchFamily="34" charset="0"/>
              </a:rPr>
              <a:t>en permanence.</a:t>
            </a:r>
            <a:endParaRPr lang="fr-FR" sz="1200" dirty="0" smtClean="0">
              <a:latin typeface="Calibri" panose="020F0502020204030204" pitchFamily="34" charset="0"/>
            </a:endParaRPr>
          </a:p>
        </p:txBody>
      </p:sp>
      <p:sp>
        <p:nvSpPr>
          <p:cNvPr id="6" name="ZoneTexte 5"/>
          <p:cNvSpPr txBox="1"/>
          <p:nvPr/>
        </p:nvSpPr>
        <p:spPr>
          <a:xfrm>
            <a:off x="4034671" y="2882853"/>
            <a:ext cx="4991096" cy="3323987"/>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r>
              <a:rPr lang="fr-FR" sz="1400" u="sng" dirty="0" smtClean="0">
                <a:latin typeface="Calibri" panose="020F0502020204030204" pitchFamily="34" charset="0"/>
              </a:rPr>
              <a:t>Indications pour comparer les cotations entre elles</a:t>
            </a:r>
            <a:r>
              <a:rPr lang="fr-FR" sz="1400" dirty="0" smtClean="0">
                <a:latin typeface="Calibri" panose="020F0502020204030204" pitchFamily="34" charset="0"/>
              </a:rPr>
              <a:t>:</a:t>
            </a:r>
          </a:p>
          <a:p>
            <a:pPr marL="285750" indent="-285750" algn="just">
              <a:buFont typeface="Arial" panose="020B0604020202020204" pitchFamily="34" charset="0"/>
              <a:buChar char="•"/>
            </a:pPr>
            <a:r>
              <a:rPr lang="fr-FR" sz="1400" dirty="0" smtClean="0">
                <a:latin typeface="Calibri" panose="020F0502020204030204" pitchFamily="34" charset="0"/>
              </a:rPr>
              <a:t>Le taux de swap représente le taux de financement de la partie couverte de la dette (hors problème spécifique du </a:t>
            </a:r>
            <a:r>
              <a:rPr lang="fr-FR" sz="1400" dirty="0" err="1" smtClean="0">
                <a:latin typeface="Calibri" panose="020F0502020204030204" pitchFamily="34" charset="0"/>
              </a:rPr>
              <a:t>floor</a:t>
            </a:r>
            <a:r>
              <a:rPr lang="fr-FR" sz="1400" dirty="0" smtClean="0">
                <a:latin typeface="Calibri" panose="020F0502020204030204" pitchFamily="34" charset="0"/>
              </a:rPr>
              <a:t> en cas de taux négatifs).</a:t>
            </a:r>
          </a:p>
          <a:p>
            <a:pPr marL="285750" indent="-285750" algn="just">
              <a:buFont typeface="Arial" panose="020B0604020202020204" pitchFamily="34" charset="0"/>
              <a:buChar char="•"/>
            </a:pPr>
            <a:r>
              <a:rPr lang="fr-FR" sz="1400" dirty="0" smtClean="0">
                <a:latin typeface="Calibri" panose="020F0502020204030204" pitchFamily="34" charset="0"/>
              </a:rPr>
              <a:t>La prime annualisée du cap représente le coût à payer sur la durée pour bénéficier du plafond (</a:t>
            </a:r>
            <a:r>
              <a:rPr lang="fr-FR" sz="1400" dirty="0" err="1" smtClean="0">
                <a:latin typeface="Calibri" panose="020F0502020204030204" pitchFamily="34" charset="0"/>
              </a:rPr>
              <a:t>strike</a:t>
            </a:r>
            <a:r>
              <a:rPr lang="fr-FR" sz="1400" dirty="0" smtClean="0">
                <a:latin typeface="Calibri" panose="020F0502020204030204" pitchFamily="34" charset="0"/>
              </a:rPr>
              <a:t>). Le taux de financement global est alors plafonné à </a:t>
            </a:r>
            <a:r>
              <a:rPr lang="fr-FR" sz="1400" dirty="0" err="1" smtClean="0">
                <a:latin typeface="Calibri" panose="020F0502020204030204" pitchFamily="34" charset="0"/>
              </a:rPr>
              <a:t>strike</a:t>
            </a:r>
            <a:r>
              <a:rPr lang="fr-FR" sz="1400" dirty="0" smtClean="0">
                <a:latin typeface="Calibri" panose="020F0502020204030204" pitchFamily="34" charset="0"/>
              </a:rPr>
              <a:t> + prime annualisée. Le cap permet de bénéficier de taux Euribor plus faibles que le </a:t>
            </a:r>
            <a:r>
              <a:rPr lang="fr-FR" sz="1400" dirty="0" err="1" smtClean="0">
                <a:latin typeface="Calibri" panose="020F0502020204030204" pitchFamily="34" charset="0"/>
              </a:rPr>
              <a:t>strike</a:t>
            </a:r>
            <a:r>
              <a:rPr lang="fr-FR" sz="1400" dirty="0" smtClean="0">
                <a:latin typeface="Calibri" panose="020F0502020204030204" pitchFamily="34" charset="0"/>
              </a:rPr>
              <a:t>, pour autant que le </a:t>
            </a:r>
            <a:r>
              <a:rPr lang="fr-FR" sz="1400" dirty="0" err="1" smtClean="0">
                <a:latin typeface="Calibri" panose="020F0502020204030204" pitchFamily="34" charset="0"/>
              </a:rPr>
              <a:t>strike</a:t>
            </a:r>
            <a:r>
              <a:rPr lang="fr-FR" sz="1400" dirty="0" smtClean="0">
                <a:latin typeface="Calibri" panose="020F0502020204030204" pitchFamily="34" charset="0"/>
              </a:rPr>
              <a:t> soit supérieur au plancher inclus dans le financement couvert. </a:t>
            </a:r>
          </a:p>
          <a:p>
            <a:pPr marL="285750" indent="-285750" algn="just">
              <a:buFont typeface="Arial" panose="020B0604020202020204" pitchFamily="34" charset="0"/>
              <a:buChar char="•"/>
            </a:pPr>
            <a:r>
              <a:rPr lang="fr-FR" sz="1400" dirty="0" smtClean="0">
                <a:latin typeface="Calibri" panose="020F0502020204030204" pitchFamily="34" charset="0"/>
              </a:rPr>
              <a:t>En cas de revente du cap avant échéance, la prime lissée non payée reste due, mais de ce montant sera déduit la valeur résiduelle (mark to </a:t>
            </a:r>
            <a:r>
              <a:rPr lang="fr-FR" sz="1400" dirty="0" err="1" smtClean="0">
                <a:latin typeface="Calibri" panose="020F0502020204030204" pitchFamily="34" charset="0"/>
              </a:rPr>
              <a:t>market</a:t>
            </a:r>
            <a:r>
              <a:rPr lang="fr-FR" sz="1400" dirty="0" smtClean="0">
                <a:latin typeface="Calibri" panose="020F0502020204030204" pitchFamily="34" charset="0"/>
              </a:rPr>
              <a:t> / </a:t>
            </a:r>
            <a:r>
              <a:rPr lang="fr-FR" sz="1400" dirty="0" err="1" smtClean="0">
                <a:latin typeface="Calibri" panose="020F0502020204030204" pitchFamily="34" charset="0"/>
              </a:rPr>
              <a:t>fair</a:t>
            </a:r>
            <a:r>
              <a:rPr lang="fr-FR" sz="1400" dirty="0" smtClean="0">
                <a:latin typeface="Calibri" panose="020F0502020204030204" pitchFamily="34" charset="0"/>
              </a:rPr>
              <a:t> value) du cap, qui peut </a:t>
            </a:r>
            <a:r>
              <a:rPr lang="fr-FR" sz="1400" dirty="0" smtClean="0">
                <a:latin typeface="Calibri" panose="020F0502020204030204" pitchFamily="34" charset="0"/>
              </a:rPr>
              <a:t>au pire être nulle ou au mieux excéder </a:t>
            </a:r>
            <a:r>
              <a:rPr lang="fr-FR" sz="1400" dirty="0" smtClean="0">
                <a:latin typeface="Calibri" panose="020F0502020204030204" pitchFamily="34" charset="0"/>
              </a:rPr>
              <a:t>le montant de la prime restant due (par exemple si les taux ont monté).</a:t>
            </a:r>
          </a:p>
        </p:txBody>
      </p:sp>
      <p:sp>
        <p:nvSpPr>
          <p:cNvPr id="7" name="ZoneTexte 6"/>
          <p:cNvSpPr txBox="1"/>
          <p:nvPr/>
        </p:nvSpPr>
        <p:spPr>
          <a:xfrm>
            <a:off x="4034670" y="1141714"/>
            <a:ext cx="4991095" cy="276999"/>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just"/>
            <a:r>
              <a:rPr lang="fr-FR" sz="1200" dirty="0">
                <a:latin typeface="Calibri" panose="020F0502020204030204" pitchFamily="34" charset="0"/>
              </a:rPr>
              <a:t>Voir comparaisons des profils de couverture en annexe</a:t>
            </a:r>
            <a:endParaRPr lang="fr-FR" sz="1200" dirty="0" smtClean="0">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08" y="1141714"/>
            <a:ext cx="3450777" cy="50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383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19923" y="392782"/>
            <a:ext cx="5886450" cy="461665"/>
          </a:xfrm>
          <a:prstGeom prst="rect">
            <a:avLst/>
          </a:prstGeom>
          <a:noFill/>
        </p:spPr>
        <p:txBody>
          <a:bodyPr wrap="square" rtlCol="0">
            <a:spAutoFit/>
          </a:bodyPr>
          <a:lstStyle/>
          <a:p>
            <a:pPr algn="ctr"/>
            <a:r>
              <a:rPr lang="fr-FR" sz="2400" b="1" dirty="0" smtClean="0">
                <a:latin typeface="Calibri" panose="020F0502020204030204" pitchFamily="34" charset="0"/>
              </a:rPr>
              <a:t>Commentaires</a:t>
            </a:r>
          </a:p>
        </p:txBody>
      </p:sp>
      <p:sp>
        <p:nvSpPr>
          <p:cNvPr id="2" name="ZoneTexte 1"/>
          <p:cNvSpPr txBox="1"/>
          <p:nvPr/>
        </p:nvSpPr>
        <p:spPr>
          <a:xfrm>
            <a:off x="397448" y="1444789"/>
            <a:ext cx="8572500" cy="4416594"/>
          </a:xfrm>
          <a:prstGeom prst="rect">
            <a:avLst/>
          </a:prstGeom>
          <a:noFill/>
          <a:ln>
            <a:noFill/>
          </a:ln>
        </p:spPr>
        <p:txBody>
          <a:bodyPr wrap="square" rtlCol="0">
            <a:spAutoFit/>
          </a:bodyPr>
          <a:lstStyle/>
          <a:p>
            <a:pPr algn="just"/>
            <a:r>
              <a:rPr lang="fr-FR" sz="1600" b="1" u="sng" dirty="0" smtClean="0">
                <a:latin typeface="Calibri" panose="020F0502020204030204" pitchFamily="34" charset="0"/>
              </a:rPr>
              <a:t>Stratégie privilégiée à ce stade</a:t>
            </a:r>
            <a:r>
              <a:rPr lang="fr-FR" sz="1600" b="1" dirty="0" smtClean="0">
                <a:latin typeface="Calibri" panose="020F0502020204030204" pitchFamily="34" charset="0"/>
              </a:rPr>
              <a:t>:</a:t>
            </a:r>
          </a:p>
          <a:p>
            <a:pPr marL="285750" indent="-285750" algn="just">
              <a:spcBef>
                <a:spcPts val="600"/>
              </a:spcBef>
              <a:buFont typeface="Arial" panose="020B0604020202020204" pitchFamily="34" charset="0"/>
              <a:buChar char="•"/>
            </a:pPr>
            <a:r>
              <a:rPr lang="fr-FR" sz="1600" dirty="0" smtClean="0">
                <a:latin typeface="Calibri" panose="020F0502020204030204" pitchFamily="34" charset="0"/>
              </a:rPr>
              <a:t>Les caps avec plafond (« </a:t>
            </a:r>
            <a:r>
              <a:rPr lang="fr-FR" sz="1600" dirty="0" err="1" smtClean="0">
                <a:latin typeface="Calibri" panose="020F0502020204030204" pitchFamily="34" charset="0"/>
              </a:rPr>
              <a:t>strike</a:t>
            </a:r>
            <a:r>
              <a:rPr lang="fr-FR" sz="1600" dirty="0" smtClean="0">
                <a:latin typeface="Calibri" panose="020F0502020204030204" pitchFamily="34" charset="0"/>
              </a:rPr>
              <a:t> ») à 0,50% ou 1% présentent plusieurs avantages par rapport aux swaps </a:t>
            </a:r>
            <a:r>
              <a:rPr lang="fr-FR" sz="1200" dirty="0" smtClean="0">
                <a:latin typeface="Calibri" panose="020F0502020204030204" pitchFamily="34" charset="0"/>
              </a:rPr>
              <a:t>(sous réserve des cotations des banques pour la comparaison des taux entre aux)</a:t>
            </a:r>
            <a:r>
              <a:rPr lang="fr-FR" sz="1600" dirty="0" smtClean="0">
                <a:latin typeface="Calibri" panose="020F0502020204030204" pitchFamily="34" charset="0"/>
              </a:rPr>
              <a:t>.</a:t>
            </a:r>
          </a:p>
          <a:p>
            <a:pPr marL="742950" lvl="1" indent="-285750" algn="just">
              <a:buFont typeface="Arial" panose="020B0604020202020204" pitchFamily="34" charset="0"/>
              <a:buChar char="•"/>
            </a:pPr>
            <a:r>
              <a:rPr lang="fr-FR" sz="1600" dirty="0" smtClean="0">
                <a:latin typeface="Calibri" panose="020F0502020204030204" pitchFamily="34" charset="0"/>
              </a:rPr>
              <a:t>Pas de risque de valorisation négative en cas de taux d’intérêts négatifs;</a:t>
            </a:r>
          </a:p>
          <a:p>
            <a:pPr marL="742950" lvl="1" indent="-285750" algn="just">
              <a:buFont typeface="Arial" panose="020B0604020202020204" pitchFamily="34" charset="0"/>
              <a:buChar char="•"/>
            </a:pPr>
            <a:r>
              <a:rPr lang="fr-FR" sz="1600" dirty="0" smtClean="0">
                <a:latin typeface="Calibri" panose="020F0502020204030204" pitchFamily="34" charset="0"/>
              </a:rPr>
              <a:t>Taux de financement fixé </a:t>
            </a:r>
            <a:r>
              <a:rPr lang="fr-FR" sz="1600" dirty="0">
                <a:latin typeface="Calibri" panose="020F0502020204030204" pitchFamily="34" charset="0"/>
              </a:rPr>
              <a:t>ou encadré </a:t>
            </a:r>
            <a:r>
              <a:rPr lang="fr-FR" sz="1600" dirty="0" smtClean="0">
                <a:latin typeface="Calibri" panose="020F0502020204030204" pitchFamily="34" charset="0"/>
              </a:rPr>
              <a:t>(en tenant compte des </a:t>
            </a:r>
            <a:r>
              <a:rPr lang="fr-FR" sz="1600" dirty="0">
                <a:latin typeface="Calibri" panose="020F0502020204030204" pitchFamily="34" charset="0"/>
              </a:rPr>
              <a:t>planchers sur les financements</a:t>
            </a:r>
            <a:r>
              <a:rPr lang="fr-FR" sz="1600" dirty="0" smtClean="0">
                <a:latin typeface="Calibri" panose="020F0502020204030204" pitchFamily="34" charset="0"/>
              </a:rPr>
              <a:t>).</a:t>
            </a:r>
          </a:p>
          <a:p>
            <a:pPr marL="742950" lvl="1" indent="-285750" algn="just">
              <a:buFont typeface="Arial" panose="020B0604020202020204" pitchFamily="34" charset="0"/>
              <a:buChar char="•"/>
            </a:pPr>
            <a:endParaRPr lang="fr-FR" sz="1600" dirty="0" smtClean="0">
              <a:latin typeface="Calibri" panose="020F0502020204030204" pitchFamily="34" charset="0"/>
            </a:endParaRPr>
          </a:p>
          <a:p>
            <a:pPr lvl="1" algn="just"/>
            <a:endParaRPr lang="fr-FR" sz="1600" dirty="0">
              <a:latin typeface="Calibri" panose="020F0502020204030204" pitchFamily="34" charset="0"/>
            </a:endParaRPr>
          </a:p>
          <a:p>
            <a:pPr algn="just"/>
            <a:r>
              <a:rPr lang="fr-FR" sz="1600" u="sng" dirty="0">
                <a:latin typeface="Calibri" panose="020F0502020204030204" pitchFamily="34" charset="0"/>
              </a:rPr>
              <a:t>Questions à </a:t>
            </a:r>
            <a:r>
              <a:rPr lang="fr-FR" sz="1600" u="sng" dirty="0" smtClean="0">
                <a:latin typeface="Calibri" panose="020F0502020204030204" pitchFamily="34" charset="0"/>
              </a:rPr>
              <a:t>préciser pour finaliser un choix de stratégie</a:t>
            </a:r>
            <a:r>
              <a:rPr lang="fr-FR" sz="1600" dirty="0" smtClean="0">
                <a:latin typeface="Calibri" panose="020F0502020204030204" pitchFamily="34" charset="0"/>
              </a:rPr>
              <a:t>:</a:t>
            </a:r>
            <a:endParaRPr lang="fr-FR" sz="1600" dirty="0">
              <a:latin typeface="Calibri" panose="020F0502020204030204" pitchFamily="34" charset="0"/>
            </a:endParaRPr>
          </a:p>
          <a:p>
            <a:pPr marL="285750" indent="-285750" algn="just">
              <a:spcBef>
                <a:spcPts val="600"/>
              </a:spcBef>
              <a:buFont typeface="Arial" panose="020B0604020202020204" pitchFamily="34" charset="0"/>
              <a:buChar char="•"/>
            </a:pPr>
            <a:r>
              <a:rPr lang="fr-FR" sz="1600" dirty="0">
                <a:latin typeface="Calibri" panose="020F0502020204030204" pitchFamily="34" charset="0"/>
              </a:rPr>
              <a:t>Normes comptables (pour la comptabilité de couverture</a:t>
            </a:r>
            <a:r>
              <a:rPr lang="fr-FR" sz="1600" dirty="0" smtClean="0">
                <a:latin typeface="Calibri" panose="020F0502020204030204" pitchFamily="34" charset="0"/>
              </a:rPr>
              <a:t>): IFRS à anticiper ? </a:t>
            </a:r>
          </a:p>
          <a:p>
            <a:pPr marL="742950" lvl="1" indent="-285750" algn="just">
              <a:spcBef>
                <a:spcPts val="600"/>
              </a:spcBef>
              <a:buFont typeface="Arial" panose="020B0604020202020204" pitchFamily="34" charset="0"/>
              <a:buChar char="•"/>
            </a:pPr>
            <a:r>
              <a:rPr lang="fr-FR" sz="1600" dirty="0" smtClean="0">
                <a:latin typeface="Calibri" panose="020F0502020204030204" pitchFamily="34" charset="0"/>
              </a:rPr>
              <a:t>Les IFRS impliquent des tests d’efficacité qui posent problème pour les swaps simples en cas de taux négatifs.</a:t>
            </a:r>
            <a:endParaRPr lang="fr-FR" sz="1600" dirty="0">
              <a:latin typeface="Calibri" panose="020F0502020204030204" pitchFamily="34" charset="0"/>
            </a:endParaRPr>
          </a:p>
          <a:p>
            <a:pPr marL="285750" indent="-285750" algn="just">
              <a:spcBef>
                <a:spcPts val="600"/>
              </a:spcBef>
              <a:buFont typeface="Arial" panose="020B0604020202020204" pitchFamily="34" charset="0"/>
              <a:buChar char="•"/>
            </a:pPr>
            <a:r>
              <a:rPr lang="fr-FR" sz="1600" dirty="0" smtClean="0">
                <a:latin typeface="Calibri" panose="020F0502020204030204" pitchFamily="34" charset="0"/>
              </a:rPr>
              <a:t>Risque de </a:t>
            </a:r>
            <a:r>
              <a:rPr lang="fr-FR" sz="1600" dirty="0">
                <a:latin typeface="Calibri" panose="020F0502020204030204" pitchFamily="34" charset="0"/>
              </a:rPr>
              <a:t>remboursement anticipé </a:t>
            </a:r>
            <a:r>
              <a:rPr lang="fr-FR" sz="1600" dirty="0" smtClean="0">
                <a:latin typeface="Calibri" panose="020F0502020204030204" pitchFamily="34" charset="0"/>
              </a:rPr>
              <a:t>/ conversion en actions de </a:t>
            </a:r>
            <a:r>
              <a:rPr lang="fr-FR" sz="1600" dirty="0">
                <a:latin typeface="Calibri" panose="020F0502020204030204" pitchFamily="34" charset="0"/>
              </a:rPr>
              <a:t>la </a:t>
            </a:r>
            <a:r>
              <a:rPr lang="fr-FR" sz="1600" dirty="0" smtClean="0">
                <a:latin typeface="Calibri" panose="020F0502020204030204" pitchFamily="34" charset="0"/>
              </a:rPr>
              <a:t>dette, volontaire ou pas, (CF excédentaires ou cessions d’actifs par exemple) pour </a:t>
            </a:r>
            <a:r>
              <a:rPr lang="fr-FR" sz="1600" dirty="0">
                <a:latin typeface="Calibri" panose="020F0502020204030204" pitchFamily="34" charset="0"/>
              </a:rPr>
              <a:t>bien dimensionner la couverture et éviter les débouclements à perte dans le cas des swaps</a:t>
            </a:r>
            <a:r>
              <a:rPr lang="fr-FR" sz="1600" dirty="0" smtClean="0">
                <a:latin typeface="Calibri" panose="020F0502020204030204" pitchFamily="34" charset="0"/>
              </a:rPr>
              <a:t>;</a:t>
            </a:r>
          </a:p>
          <a:p>
            <a:pPr marL="285750" indent="-285750" algn="just">
              <a:spcBef>
                <a:spcPts val="600"/>
              </a:spcBef>
              <a:buFont typeface="Arial" panose="020B0604020202020204" pitchFamily="34" charset="0"/>
              <a:buChar char="•"/>
            </a:pPr>
            <a:r>
              <a:rPr lang="fr-FR" sz="1600" dirty="0" smtClean="0">
                <a:latin typeface="Calibri" panose="020F0502020204030204" pitchFamily="34" charset="0"/>
              </a:rPr>
              <a:t>Taux plafond acceptable.</a:t>
            </a:r>
          </a:p>
          <a:p>
            <a:pPr marL="285750" indent="-285750" algn="just">
              <a:buFont typeface="Arial" panose="020B0604020202020204" pitchFamily="34" charset="0"/>
              <a:buChar char="•"/>
            </a:pPr>
            <a:endParaRPr lang="fr-FR" sz="1600" dirty="0">
              <a:latin typeface="Calibri" panose="020F0502020204030204" pitchFamily="34" charset="0"/>
            </a:endParaRPr>
          </a:p>
        </p:txBody>
      </p:sp>
    </p:spTree>
    <p:extLst>
      <p:ext uri="{BB962C8B-B14F-4D97-AF65-F5344CB8AC3E}">
        <p14:creationId xmlns:p14="http://schemas.microsoft.com/office/powerpoint/2010/main" val="1039873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81620" y="419100"/>
            <a:ext cx="4524375" cy="830997"/>
          </a:xfrm>
          <a:prstGeom prst="rect">
            <a:avLst/>
          </a:prstGeom>
          <a:noFill/>
        </p:spPr>
        <p:txBody>
          <a:bodyPr wrap="square" rtlCol="0">
            <a:spAutoFit/>
          </a:bodyPr>
          <a:lstStyle/>
          <a:p>
            <a:pPr algn="ctr"/>
            <a:r>
              <a:rPr lang="fr-FR" sz="2400" b="1" dirty="0" smtClean="0">
                <a:latin typeface="Calibri" panose="020F0502020204030204" pitchFamily="34" charset="0"/>
              </a:rPr>
              <a:t>Etapes suivantes</a:t>
            </a:r>
          </a:p>
          <a:p>
            <a:pPr algn="ctr"/>
            <a:endParaRPr lang="fr-FR" sz="2400" b="1" dirty="0">
              <a:latin typeface="Calibri" panose="020F0502020204030204" pitchFamily="34" charset="0"/>
            </a:endParaRPr>
          </a:p>
        </p:txBody>
      </p:sp>
      <p:sp>
        <p:nvSpPr>
          <p:cNvPr id="2" name="ZoneTexte 1"/>
          <p:cNvSpPr txBox="1"/>
          <p:nvPr/>
        </p:nvSpPr>
        <p:spPr>
          <a:xfrm>
            <a:off x="182592" y="1809882"/>
            <a:ext cx="8594130" cy="1754326"/>
          </a:xfrm>
          <a:prstGeom prst="rect">
            <a:avLst/>
          </a:prstGeom>
          <a:noFill/>
          <a:ln>
            <a:solidFill>
              <a:schemeClr val="bg1">
                <a:lumMod val="50000"/>
              </a:schemeClr>
            </a:solidFill>
          </a:ln>
        </p:spPr>
        <p:txBody>
          <a:bodyPr wrap="square" rtlCol="0">
            <a:spAutoFit/>
          </a:bodyPr>
          <a:lstStyle/>
          <a:p>
            <a:pPr marL="358775" indent="-358775" algn="just">
              <a:spcBef>
                <a:spcPts val="600"/>
              </a:spcBef>
              <a:buFont typeface="Wingdings" panose="05000000000000000000" pitchFamily="2" charset="2"/>
              <a:buChar char="q"/>
            </a:pPr>
            <a:r>
              <a:rPr lang="fr-FR" dirty="0" smtClean="0">
                <a:latin typeface="Calibri" panose="020F0502020204030204" pitchFamily="34" charset="0"/>
              </a:rPr>
              <a:t>Conférence téléphonique le 11 janvier :</a:t>
            </a:r>
          </a:p>
          <a:p>
            <a:pPr marL="815975" lvl="1" indent="-358775" algn="just">
              <a:spcBef>
                <a:spcPts val="300"/>
              </a:spcBef>
              <a:buFont typeface="Arial" panose="020B0604020202020204" pitchFamily="34" charset="0"/>
              <a:buChar char="•"/>
            </a:pPr>
            <a:r>
              <a:rPr lang="fr-FR" sz="1600" dirty="0" smtClean="0">
                <a:latin typeface="Calibri" panose="020F0502020204030204" pitchFamily="34" charset="0"/>
              </a:rPr>
              <a:t>Valider une stratégie de couverture;</a:t>
            </a:r>
          </a:p>
          <a:p>
            <a:pPr marL="815975" lvl="1" indent="-358775" algn="just">
              <a:spcBef>
                <a:spcPts val="300"/>
              </a:spcBef>
              <a:buFont typeface="Arial" panose="020B0604020202020204" pitchFamily="34" charset="0"/>
              <a:buChar char="•"/>
            </a:pPr>
            <a:r>
              <a:rPr lang="fr-FR" sz="1600" dirty="0" smtClean="0">
                <a:latin typeface="Calibri" panose="020F0502020204030204" pitchFamily="34" charset="0"/>
              </a:rPr>
              <a:t>Lancer les demandes de cotations et de documentation réglementaire </a:t>
            </a:r>
            <a:r>
              <a:rPr lang="fr-FR" sz="1600" dirty="0" smtClean="0">
                <a:latin typeface="Calibri" panose="020F0502020204030204" pitchFamily="34" charset="0"/>
              </a:rPr>
              <a:t>aux </a:t>
            </a:r>
            <a:r>
              <a:rPr lang="fr-FR" sz="1600" dirty="0" smtClean="0">
                <a:latin typeface="Calibri" panose="020F0502020204030204" pitchFamily="34" charset="0"/>
              </a:rPr>
              <a:t>banques pour:</a:t>
            </a:r>
          </a:p>
          <a:p>
            <a:pPr marL="1273175" lvl="2" indent="-358775" algn="just">
              <a:spcBef>
                <a:spcPts val="300"/>
              </a:spcBef>
              <a:buFont typeface="Arial" panose="020B0604020202020204" pitchFamily="34" charset="0"/>
              <a:buChar char="•"/>
            </a:pPr>
            <a:r>
              <a:rPr lang="fr-FR" sz="1600" dirty="0" smtClean="0">
                <a:latin typeface="Calibri" panose="020F0502020204030204" pitchFamily="34" charset="0"/>
              </a:rPr>
              <a:t>vérifier qu’elles sont prêtes à traiter la stratégie envisagée et les contraintes administratives (documentation crédit et réglementaire</a:t>
            </a:r>
            <a:r>
              <a:rPr lang="fr-FR" sz="1600" dirty="0" smtClean="0">
                <a:latin typeface="Calibri" panose="020F0502020204030204" pitchFamily="34" charset="0"/>
              </a:rPr>
              <a:t>);</a:t>
            </a:r>
            <a:endParaRPr lang="fr-FR" sz="1600" dirty="0" smtClean="0">
              <a:latin typeface="Calibri" panose="020F0502020204030204" pitchFamily="34" charset="0"/>
            </a:endParaRPr>
          </a:p>
          <a:p>
            <a:pPr marL="1273175" lvl="2" indent="-358775" algn="just">
              <a:spcBef>
                <a:spcPts val="300"/>
              </a:spcBef>
              <a:buFont typeface="Arial" panose="020B0604020202020204" pitchFamily="34" charset="0"/>
              <a:buChar char="•"/>
            </a:pPr>
            <a:r>
              <a:rPr lang="fr-FR" sz="1600" dirty="0" smtClean="0">
                <a:latin typeface="Calibri" panose="020F0502020204030204" pitchFamily="34" charset="0"/>
              </a:rPr>
              <a:t>recevoir leurs cotations indicatives et estimer les marges bancaires.</a:t>
            </a:r>
          </a:p>
        </p:txBody>
      </p:sp>
    </p:spTree>
    <p:extLst>
      <p:ext uri="{BB962C8B-B14F-4D97-AF65-F5344CB8AC3E}">
        <p14:creationId xmlns:p14="http://schemas.microsoft.com/office/powerpoint/2010/main" val="3029717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68681" y="2213308"/>
            <a:ext cx="7799596" cy="3185487"/>
          </a:xfrm>
          <a:prstGeom prst="rect">
            <a:avLst/>
          </a:prstGeom>
          <a:noFill/>
        </p:spPr>
        <p:txBody>
          <a:bodyPr wrap="square" rtlCol="0">
            <a:spAutoFit/>
          </a:bodyPr>
          <a:lstStyle/>
          <a:p>
            <a:pPr marL="342900" indent="-342900">
              <a:buFont typeface="Arial" panose="020B0604020202020204" pitchFamily="34" charset="0"/>
              <a:buChar char="•"/>
            </a:pPr>
            <a:endParaRPr lang="fr-FR" sz="2200" dirty="0" smtClean="0">
              <a:latin typeface="Calibri" panose="020F0502020204030204" pitchFamily="34" charset="0"/>
            </a:endParaRPr>
          </a:p>
          <a:p>
            <a:pPr marL="342900" indent="-342900">
              <a:spcBef>
                <a:spcPts val="600"/>
              </a:spcBef>
              <a:buFont typeface="Arial" panose="020B0604020202020204" pitchFamily="34" charset="0"/>
              <a:buChar char="•"/>
            </a:pPr>
            <a:r>
              <a:rPr lang="fr-FR" sz="2200" dirty="0">
                <a:latin typeface="Calibri" panose="020F0502020204030204" pitchFamily="34" charset="0"/>
              </a:rPr>
              <a:t>Euribor 3 mois: Courbes historiques et projetées</a:t>
            </a:r>
          </a:p>
          <a:p>
            <a:pPr marL="342900" indent="-342900">
              <a:spcBef>
                <a:spcPts val="600"/>
              </a:spcBef>
              <a:buFont typeface="Arial" panose="020B0604020202020204" pitchFamily="34" charset="0"/>
              <a:buChar char="•"/>
            </a:pPr>
            <a:r>
              <a:rPr lang="fr-FR" sz="2200" dirty="0" smtClean="0">
                <a:latin typeface="Calibri" panose="020F0502020204030204" pitchFamily="34" charset="0"/>
              </a:rPr>
              <a:t>Tableaux d’amortissement de la dette pris en compte dans cette analyse</a:t>
            </a:r>
          </a:p>
          <a:p>
            <a:pPr marL="342900" indent="-342900">
              <a:spcBef>
                <a:spcPts val="600"/>
              </a:spcBef>
              <a:buFont typeface="Arial" panose="020B0604020202020204" pitchFamily="34" charset="0"/>
              <a:buChar char="•"/>
            </a:pPr>
            <a:r>
              <a:rPr lang="fr-FR" sz="2200" dirty="0" smtClean="0">
                <a:latin typeface="Calibri" panose="020F0502020204030204" pitchFamily="34" charset="0"/>
              </a:rPr>
              <a:t>Clauses du contrat</a:t>
            </a:r>
          </a:p>
          <a:p>
            <a:pPr marL="342900" indent="-342900">
              <a:spcBef>
                <a:spcPts val="600"/>
              </a:spcBef>
              <a:buFont typeface="Arial" panose="020B0604020202020204" pitchFamily="34" charset="0"/>
              <a:buChar char="•"/>
            </a:pPr>
            <a:r>
              <a:rPr lang="fr-FR" sz="2200" dirty="0" smtClean="0">
                <a:latin typeface="Calibri" panose="020F0502020204030204" pitchFamily="34" charset="0"/>
              </a:rPr>
              <a:t>Points d’attention</a:t>
            </a:r>
            <a:endParaRPr lang="fr-FR" sz="2200" dirty="0">
              <a:latin typeface="Calibri" panose="020F0502020204030204" pitchFamily="34" charset="0"/>
            </a:endParaRPr>
          </a:p>
          <a:p>
            <a:pPr marL="342900" indent="-342900">
              <a:spcBef>
                <a:spcPts val="600"/>
              </a:spcBef>
              <a:buFont typeface="Arial" panose="020B0604020202020204" pitchFamily="34" charset="0"/>
              <a:buChar char="•"/>
            </a:pPr>
            <a:r>
              <a:rPr lang="fr-FR" sz="2200" dirty="0" smtClean="0">
                <a:latin typeface="Calibri" panose="020F0502020204030204" pitchFamily="34" charset="0"/>
              </a:rPr>
              <a:t>Profils de différents types de couvertures à échéance</a:t>
            </a:r>
          </a:p>
          <a:p>
            <a:pPr marL="342900" indent="-342900">
              <a:buFont typeface="Arial" panose="020B0604020202020204" pitchFamily="34" charset="0"/>
              <a:buChar char="•"/>
            </a:pPr>
            <a:endParaRPr lang="fr-FR" sz="2200" dirty="0">
              <a:latin typeface="Calibri" panose="020F0502020204030204" pitchFamily="34" charset="0"/>
            </a:endParaRPr>
          </a:p>
        </p:txBody>
      </p:sp>
      <p:sp>
        <p:nvSpPr>
          <p:cNvPr id="5" name="ZoneTexte 4"/>
          <p:cNvSpPr txBox="1"/>
          <p:nvPr/>
        </p:nvSpPr>
        <p:spPr>
          <a:xfrm>
            <a:off x="2381620" y="419100"/>
            <a:ext cx="4524375" cy="830997"/>
          </a:xfrm>
          <a:prstGeom prst="rect">
            <a:avLst/>
          </a:prstGeom>
          <a:noFill/>
        </p:spPr>
        <p:txBody>
          <a:bodyPr wrap="square" rtlCol="0">
            <a:spAutoFit/>
          </a:bodyPr>
          <a:lstStyle/>
          <a:p>
            <a:pPr algn="ctr"/>
            <a:r>
              <a:rPr lang="fr-FR" sz="2400" b="1" dirty="0" smtClean="0">
                <a:latin typeface="Calibri" panose="020F0502020204030204" pitchFamily="34" charset="0"/>
              </a:rPr>
              <a:t>Annexes</a:t>
            </a:r>
          </a:p>
          <a:p>
            <a:pPr algn="ctr"/>
            <a:endParaRPr lang="fr-FR" sz="2400" b="1" dirty="0">
              <a:latin typeface="Calibri" panose="020F0502020204030204" pitchFamily="34" charset="0"/>
            </a:endParaRPr>
          </a:p>
        </p:txBody>
      </p:sp>
    </p:spTree>
    <p:extLst>
      <p:ext uri="{BB962C8B-B14F-4D97-AF65-F5344CB8AC3E}">
        <p14:creationId xmlns:p14="http://schemas.microsoft.com/office/powerpoint/2010/main" val="317380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smtClean="0">
                <a:latin typeface="Calibri" panose="020F0502020204030204" pitchFamily="34" charset="0"/>
              </a:rPr>
              <a:t>Données de marché</a:t>
            </a:r>
            <a:endParaRPr lang="fr-FR" sz="2400" b="1" dirty="0">
              <a:latin typeface="Calibri" panose="020F0502020204030204" pitchFamily="34" charset="0"/>
            </a:endParaRPr>
          </a:p>
        </p:txBody>
      </p:sp>
      <p:sp>
        <p:nvSpPr>
          <p:cNvPr id="5" name="ZoneTexte 4"/>
          <p:cNvSpPr txBox="1"/>
          <p:nvPr/>
        </p:nvSpPr>
        <p:spPr>
          <a:xfrm>
            <a:off x="5619750" y="6326663"/>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smtClean="0">
                <a:latin typeface="Calibri" panose="020F0502020204030204" pitchFamily="34" charset="0"/>
              </a:rPr>
              <a:t>Données au 07 janvier 2016</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 y="1120105"/>
            <a:ext cx="8328025"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586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63648" y="151683"/>
            <a:ext cx="6029325" cy="830997"/>
          </a:xfrm>
          <a:prstGeom prst="rect">
            <a:avLst/>
          </a:prstGeom>
          <a:noFill/>
        </p:spPr>
        <p:txBody>
          <a:bodyPr wrap="square" rtlCol="0">
            <a:spAutoFit/>
          </a:bodyPr>
          <a:lstStyle/>
          <a:p>
            <a:pPr algn="ctr"/>
            <a:r>
              <a:rPr lang="fr-FR" sz="2400" b="1" dirty="0" smtClean="0">
                <a:latin typeface="Calibri" panose="020F0502020204030204" pitchFamily="34" charset="0"/>
              </a:rPr>
              <a:t>Tableaux d’amortissement </a:t>
            </a:r>
          </a:p>
          <a:p>
            <a:pPr algn="ctr"/>
            <a:r>
              <a:rPr lang="fr-FR" sz="2400" b="1" dirty="0" smtClean="0">
                <a:latin typeface="Calibri" panose="020F0502020204030204" pitchFamily="34" charset="0"/>
              </a:rPr>
              <a:t>Dette et couvertures</a:t>
            </a:r>
            <a:endParaRPr lang="fr-FR" sz="2400" b="1" dirty="0">
              <a:latin typeface="Calibri" panose="020F0502020204030204" pitchFamily="34" charset="0"/>
            </a:endParaRPr>
          </a:p>
        </p:txBody>
      </p:sp>
      <p:sp>
        <p:nvSpPr>
          <p:cNvPr id="6" name="ZoneTexte 5"/>
          <p:cNvSpPr txBox="1"/>
          <p:nvPr/>
        </p:nvSpPr>
        <p:spPr>
          <a:xfrm>
            <a:off x="1964655" y="5921035"/>
            <a:ext cx="6276096" cy="584775"/>
          </a:xfrm>
          <a:prstGeom prst="rect">
            <a:avLst/>
          </a:prstGeom>
          <a:solidFill>
            <a:schemeClr val="accent3">
              <a:lumMod val="40000"/>
              <a:lumOff val="60000"/>
            </a:schemeClr>
          </a:solidFill>
          <a:ln>
            <a:solidFill>
              <a:schemeClr val="bg1">
                <a:lumMod val="50000"/>
              </a:schemeClr>
            </a:solidFill>
          </a:ln>
        </p:spPr>
        <p:txBody>
          <a:bodyPr wrap="square" rtlCol="0">
            <a:spAutoFit/>
          </a:bodyPr>
          <a:lstStyle/>
          <a:p>
            <a:pPr algn="just"/>
            <a:r>
              <a:rPr lang="fr-FR" sz="1600" dirty="0" smtClean="0">
                <a:latin typeface="Calibri" panose="020F0502020204030204" pitchFamily="34" charset="0"/>
              </a:rPr>
              <a:t>La capitalisation PIK se réalisant le 15/9 de chaque année, le montant proposé pour la couverture est celui du début de période, par sécurité.</a:t>
            </a:r>
            <a:endParaRPr lang="fr-FR" sz="1600" u="sng" dirty="0" smtClean="0">
              <a:latin typeface="Calibri" panose="020F0502020204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49" y="1344253"/>
            <a:ext cx="8873635" cy="451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549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smtClean="0">
                <a:latin typeface="Calibri" panose="020F0502020204030204" pitchFamily="34" charset="0"/>
              </a:rPr>
              <a:t>Obligation de couverture</a:t>
            </a:r>
            <a:endParaRPr lang="fr-FR" sz="2400" b="1" dirty="0">
              <a:latin typeface="Calibri" panose="020F0502020204030204" pitchFamily="34" charset="0"/>
            </a:endParaRPr>
          </a:p>
        </p:txBody>
      </p:sp>
      <p:pic>
        <p:nvPicPr>
          <p:cNvPr id="3074" name="Imag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27" y="1609444"/>
            <a:ext cx="8218772" cy="156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133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7238</TotalTime>
  <Words>1527</Words>
  <Application>Microsoft Office PowerPoint</Application>
  <PresentationFormat>Affichage à l'écran (4:3)</PresentationFormat>
  <Paragraphs>135</Paragraphs>
  <Slides>18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Andale Sans UI</vt:lpstr>
      <vt:lpstr>Arial</vt:lpstr>
      <vt:lpstr>Calibri</vt:lpstr>
      <vt:lpstr>News Gothic MT</vt:lpstr>
      <vt:lpstr>Times New Roman</vt:lpstr>
      <vt:lpstr>Verdana</vt:lpstr>
      <vt:lpstr>Wingdings</vt:lpstr>
      <vt:lpstr>Inspiration</vt:lpstr>
      <vt:lpstr>Couvertures de taux d’intérêts Rapport N°2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Sébastien Rouzaire - Kerius Finance</cp:lastModifiedBy>
  <cp:revision>967</cp:revision>
  <cp:lastPrinted>2015-10-05T15:07:54Z</cp:lastPrinted>
  <dcterms:created xsi:type="dcterms:W3CDTF">2010-04-23T15:09:35Z</dcterms:created>
  <dcterms:modified xsi:type="dcterms:W3CDTF">2016-01-07T13:03:16Z</dcterms:modified>
</cp:coreProperties>
</file>