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6"/>
  </p:notesMasterIdLst>
  <p:sldIdLst>
    <p:sldId id="256" r:id="rId2"/>
    <p:sldId id="443" r:id="rId3"/>
    <p:sldId id="451" r:id="rId4"/>
    <p:sldId id="450" r:id="rId5"/>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21" autoAdjust="0"/>
    <p:restoredTop sz="86410" autoAdjust="0"/>
  </p:normalViewPr>
  <p:slideViewPr>
    <p:cSldViewPr snapToGrid="0">
      <p:cViewPr varScale="1">
        <p:scale>
          <a:sx n="77" d="100"/>
          <a:sy n="77" d="100"/>
        </p:scale>
        <p:origin x="-1862" y="-86"/>
      </p:cViewPr>
      <p:guideLst>
        <p:guide orient="horz" pos="2160"/>
        <p:guide orient="horz" pos="1014"/>
        <p:guide orient="horz" pos="3774"/>
        <p:guide pos="2880"/>
        <p:guide pos="5352"/>
        <p:guide pos="39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571"/>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08/02/2016</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2/8/2016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2/8/2016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2/8/2016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2/8/2016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2/8/2016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2/8/2016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2/8/2016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2/8/2016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2/8/2016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2/8/2016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2/8/2016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Fermeture de fin d'année"/>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22109" y="269875"/>
            <a:ext cx="880604" cy="659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2/8/2016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2/8/2016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2/8/2016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2/8/2016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2/8/2016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2/8/2016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2/8/2016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2/8/2016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Retour des cotations bancaires</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08 février 2016</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1026" name="Picture 2" descr="Fermeture de fin d'anné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0412" y="2197100"/>
            <a:ext cx="1815216" cy="1360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Cotations indicatives </a:t>
            </a:r>
            <a:r>
              <a:rPr lang="fr-FR" sz="1200" b="1" dirty="0" smtClean="0">
                <a:latin typeface="Calibri" panose="020F0502020204030204" pitchFamily="34" charset="0"/>
              </a:rPr>
              <a:t>(</a:t>
            </a:r>
            <a:r>
              <a:rPr lang="fr-FR" sz="1200" b="1" dirty="0" smtClean="0">
                <a:latin typeface="Calibri" panose="020F0502020204030204" pitchFamily="34" charset="0"/>
              </a:rPr>
              <a:t>08 février</a:t>
            </a:r>
            <a:r>
              <a:rPr lang="fr-FR" sz="1200" b="1" dirty="0" smtClean="0">
                <a:latin typeface="Calibri" panose="020F0502020204030204" pitchFamily="34" charset="0"/>
              </a:rPr>
              <a:t> </a:t>
            </a:r>
            <a:r>
              <a:rPr lang="fr-FR" sz="1200" b="1" dirty="0" smtClean="0">
                <a:latin typeface="Calibri" panose="020F0502020204030204" pitchFamily="34" charset="0"/>
              </a:rPr>
              <a:t>2016)</a:t>
            </a:r>
            <a:endParaRPr lang="fr-FR" sz="1200" b="1" dirty="0">
              <a:latin typeface="Calibri" panose="020F0502020204030204" pitchFamily="34" charset="0"/>
            </a:endParaRPr>
          </a:p>
        </p:txBody>
      </p:sp>
      <p:sp>
        <p:nvSpPr>
          <p:cNvPr id="6" name="ZoneTexte 5"/>
          <p:cNvSpPr txBox="1"/>
          <p:nvPr/>
        </p:nvSpPr>
        <p:spPr>
          <a:xfrm>
            <a:off x="4900612" y="1471510"/>
            <a:ext cx="4125153" cy="3754874"/>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r>
              <a:rPr lang="fr-FR" sz="1400" u="sng" dirty="0" smtClean="0">
                <a:latin typeface="Calibri" panose="020F0502020204030204" pitchFamily="34" charset="0"/>
              </a:rPr>
              <a:t>Indications </a:t>
            </a:r>
            <a:r>
              <a:rPr lang="fr-FR" sz="1400" dirty="0" smtClean="0">
                <a:latin typeface="Calibri" panose="020F0502020204030204" pitchFamily="34" charset="0"/>
              </a:rPr>
              <a:t>:</a:t>
            </a:r>
          </a:p>
          <a:p>
            <a:endParaRPr lang="fr-FR" sz="1400" dirty="0" smtClean="0">
              <a:latin typeface="Calibri" panose="020F0502020204030204" pitchFamily="34" charset="0"/>
            </a:endParaRPr>
          </a:p>
          <a:p>
            <a:pPr marL="285750" indent="-285750" algn="just">
              <a:buFont typeface="Arial" panose="020B0604020202020204" pitchFamily="34" charset="0"/>
              <a:buChar char="•"/>
            </a:pPr>
            <a:r>
              <a:rPr lang="fr-FR" sz="1400" dirty="0" smtClean="0">
                <a:latin typeface="Calibri" panose="020F0502020204030204" pitchFamily="34" charset="0"/>
              </a:rPr>
              <a:t>La prime annualisée du cap représente le coût à payer annuellement pour bénéficier du plafond (</a:t>
            </a:r>
            <a:r>
              <a:rPr lang="fr-FR" sz="1400" dirty="0" err="1" smtClean="0">
                <a:latin typeface="Calibri" panose="020F0502020204030204" pitchFamily="34" charset="0"/>
              </a:rPr>
              <a:t>strike</a:t>
            </a:r>
            <a:r>
              <a:rPr lang="fr-FR" sz="1400" dirty="0" smtClean="0">
                <a:latin typeface="Calibri" panose="020F0502020204030204" pitchFamily="34" charset="0"/>
              </a:rPr>
              <a:t>). Le taux de financement global est alors plafonné à </a:t>
            </a:r>
            <a:r>
              <a:rPr lang="fr-FR" sz="1400" dirty="0" err="1" smtClean="0">
                <a:latin typeface="Calibri" panose="020F0502020204030204" pitchFamily="34" charset="0"/>
              </a:rPr>
              <a:t>strike</a:t>
            </a:r>
            <a:r>
              <a:rPr lang="fr-FR" sz="1400" dirty="0" smtClean="0">
                <a:latin typeface="Calibri" panose="020F0502020204030204" pitchFamily="34" charset="0"/>
              </a:rPr>
              <a:t> + prime annualisée. Le cap permet de bénéficier de taux Euribor plus faibles que le </a:t>
            </a:r>
            <a:r>
              <a:rPr lang="fr-FR" sz="1400" dirty="0" err="1" smtClean="0">
                <a:latin typeface="Calibri" panose="020F0502020204030204" pitchFamily="34" charset="0"/>
              </a:rPr>
              <a:t>strike</a:t>
            </a:r>
            <a:r>
              <a:rPr lang="fr-FR" sz="1400" dirty="0" smtClean="0">
                <a:latin typeface="Calibri" panose="020F0502020204030204" pitchFamily="34" charset="0"/>
              </a:rPr>
              <a:t>, pour autant que le </a:t>
            </a:r>
            <a:r>
              <a:rPr lang="fr-FR" sz="1400" dirty="0" err="1" smtClean="0">
                <a:latin typeface="Calibri" panose="020F0502020204030204" pitchFamily="34" charset="0"/>
              </a:rPr>
              <a:t>strike</a:t>
            </a:r>
            <a:r>
              <a:rPr lang="fr-FR" sz="1400" dirty="0" smtClean="0">
                <a:latin typeface="Calibri" panose="020F0502020204030204" pitchFamily="34" charset="0"/>
              </a:rPr>
              <a:t> soit supérieur au plancher inclus dans le financement couvert. </a:t>
            </a:r>
          </a:p>
          <a:p>
            <a:pPr marL="285750" indent="-285750" algn="just">
              <a:buFont typeface="Arial" panose="020B0604020202020204" pitchFamily="34" charset="0"/>
              <a:buChar char="•"/>
            </a:pPr>
            <a:endParaRPr lang="fr-FR" sz="1400" dirty="0" smtClean="0">
              <a:latin typeface="Calibri" panose="020F0502020204030204" pitchFamily="34" charset="0"/>
            </a:endParaRPr>
          </a:p>
          <a:p>
            <a:pPr marL="285750" indent="-285750" algn="just">
              <a:buFont typeface="Arial" panose="020B0604020202020204" pitchFamily="34" charset="0"/>
              <a:buChar char="•"/>
            </a:pPr>
            <a:r>
              <a:rPr lang="fr-FR" sz="1400" dirty="0" smtClean="0">
                <a:latin typeface="Calibri" panose="020F0502020204030204" pitchFamily="34" charset="0"/>
              </a:rPr>
              <a:t>En cas de revente du cap avant échéance, la prime lissée non payée reste due, mais de ce montant sera déduit la valeur résiduelle (mark to </a:t>
            </a:r>
            <a:r>
              <a:rPr lang="fr-FR" sz="1400" dirty="0" err="1" smtClean="0">
                <a:latin typeface="Calibri" panose="020F0502020204030204" pitchFamily="34" charset="0"/>
              </a:rPr>
              <a:t>market</a:t>
            </a:r>
            <a:r>
              <a:rPr lang="fr-FR" sz="1400" dirty="0" smtClean="0">
                <a:latin typeface="Calibri" panose="020F0502020204030204" pitchFamily="34" charset="0"/>
              </a:rPr>
              <a:t> / </a:t>
            </a:r>
            <a:r>
              <a:rPr lang="fr-FR" sz="1400" dirty="0" err="1" smtClean="0">
                <a:latin typeface="Calibri" panose="020F0502020204030204" pitchFamily="34" charset="0"/>
              </a:rPr>
              <a:t>fair</a:t>
            </a:r>
            <a:r>
              <a:rPr lang="fr-FR" sz="1400" dirty="0" smtClean="0">
                <a:latin typeface="Calibri" panose="020F0502020204030204" pitchFamily="34" charset="0"/>
              </a:rPr>
              <a:t> value) du cap, qui peut au pire être nulle ou au mieux excéder le montant de la prime restant due (par exemple si les taux ont monté).</a:t>
            </a:r>
          </a:p>
        </p:txBody>
      </p:sp>
      <p:sp>
        <p:nvSpPr>
          <p:cNvPr id="2" name="ZoneTexte 1"/>
          <p:cNvSpPr txBox="1"/>
          <p:nvPr/>
        </p:nvSpPr>
        <p:spPr>
          <a:xfrm>
            <a:off x="555878" y="5715347"/>
            <a:ext cx="2345836" cy="830997"/>
          </a:xfrm>
          <a:prstGeom prst="rect">
            <a:avLst/>
          </a:prstGeom>
          <a:solidFill>
            <a:schemeClr val="accent3">
              <a:lumMod val="60000"/>
              <a:lumOff val="40000"/>
            </a:schemeClr>
          </a:solidFill>
        </p:spPr>
        <p:txBody>
          <a:bodyPr wrap="square" rtlCol="0">
            <a:spAutoFit/>
          </a:bodyPr>
          <a:lstStyle/>
          <a:p>
            <a:r>
              <a:rPr lang="fr-FR" sz="1600" dirty="0" smtClean="0">
                <a:latin typeface="Calibri" panose="020F0502020204030204" pitchFamily="34" charset="0"/>
              </a:rPr>
              <a:t>* </a:t>
            </a:r>
            <a:r>
              <a:rPr lang="fr-FR" sz="1600" u="sng" dirty="0" smtClean="0">
                <a:latin typeface="Calibri" panose="020F0502020204030204" pitchFamily="34" charset="0"/>
              </a:rPr>
              <a:t>Plafond du cap évolutif </a:t>
            </a:r>
            <a:r>
              <a:rPr lang="fr-FR" sz="1600" dirty="0" smtClean="0">
                <a:latin typeface="Calibri" panose="020F0502020204030204" pitchFamily="34" charset="0"/>
              </a:rPr>
              <a:t>: </a:t>
            </a:r>
          </a:p>
          <a:p>
            <a:pPr marL="285750" indent="-285750">
              <a:buFont typeface="Arial" panose="020B0604020202020204" pitchFamily="34" charset="0"/>
              <a:buChar char="•"/>
            </a:pPr>
            <a:r>
              <a:rPr lang="fr-FR" sz="1600" dirty="0" smtClean="0">
                <a:latin typeface="Calibri" panose="020F0502020204030204" pitchFamily="34" charset="0"/>
              </a:rPr>
              <a:t>2015-2018 = 2%</a:t>
            </a:r>
          </a:p>
          <a:p>
            <a:pPr marL="285750" indent="-285750">
              <a:buFont typeface="Arial" panose="020B0604020202020204" pitchFamily="34" charset="0"/>
              <a:buChar char="•"/>
            </a:pPr>
            <a:r>
              <a:rPr lang="fr-FR" sz="1600" dirty="0" smtClean="0">
                <a:latin typeface="Calibri" panose="020F0502020204030204" pitchFamily="34" charset="0"/>
              </a:rPr>
              <a:t>2019-2020 = 1%</a:t>
            </a:r>
            <a:endParaRPr lang="fr-FR" sz="1600" dirty="0">
              <a:latin typeface="Calibri" panose="020F050202020403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5878" y="1471510"/>
            <a:ext cx="3771900" cy="394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93836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7297</TotalTime>
  <Words>589</Words>
  <Application>Microsoft Office PowerPoint</Application>
  <PresentationFormat>Affichage à l'écran (4:3)</PresentationFormat>
  <Paragraphs>50</Paragraphs>
  <Slides>4</Slides>
  <Notes>0</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Inspiration</vt:lpstr>
      <vt:lpstr>Retour des cotations bancaires</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990</cp:revision>
  <cp:lastPrinted>2015-10-05T15:07:54Z</cp:lastPrinted>
  <dcterms:created xsi:type="dcterms:W3CDTF">2010-04-23T15:09:35Z</dcterms:created>
  <dcterms:modified xsi:type="dcterms:W3CDTF">2016-02-08T09:38:41Z</dcterms:modified>
</cp:coreProperties>
</file>