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17"/>
  </p:notesMasterIdLst>
  <p:sldIdLst>
    <p:sldId id="256" r:id="rId2"/>
    <p:sldId id="467" r:id="rId3"/>
    <p:sldId id="468" r:id="rId4"/>
    <p:sldId id="465" r:id="rId5"/>
    <p:sldId id="443" r:id="rId6"/>
    <p:sldId id="445" r:id="rId7"/>
    <p:sldId id="442" r:id="rId8"/>
    <p:sldId id="464" r:id="rId9"/>
    <p:sldId id="463" r:id="rId10"/>
    <p:sldId id="466" r:id="rId11"/>
    <p:sldId id="439" r:id="rId12"/>
    <p:sldId id="440" r:id="rId13"/>
    <p:sldId id="441" r:id="rId14"/>
    <p:sldId id="451" r:id="rId15"/>
    <p:sldId id="450" r:id="rId16"/>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86410" autoAdjust="0"/>
  </p:normalViewPr>
  <p:slideViewPr>
    <p:cSldViewPr snapToGrid="0">
      <p:cViewPr varScale="1">
        <p:scale>
          <a:sx n="69" d="100"/>
          <a:sy n="69" d="100"/>
        </p:scale>
        <p:origin x="1714" y="62"/>
      </p:cViewPr>
      <p:guideLst>
        <p:guide orient="horz" pos="2160"/>
        <p:guide pos="2880"/>
        <p:guide orient="horz" pos="1014"/>
        <p:guide orient="horz" pos="3774"/>
        <p:guide pos="5352"/>
        <p:guide pos="39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571"/>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22/02/2016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2/22/2016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2/22/2016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2/22/2016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2/22/2016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2/22/2016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2/22/2016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2/22/2016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2/22/2016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2/22/2016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2/22/2016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2/22/2016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Fermeture de fin d'année"/>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2109" y="269875"/>
            <a:ext cx="880604" cy="659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2/22/2016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2/22/2016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2/22/2016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2/22/2016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2/22/2016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2/22/2016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2/22/2016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2/22/2016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kerius-finance.com/fr/blog/impact-des-taux-d%E2%80%99int%C3%A9r%C3%AAts-n%C3%A9gatifs-sur-les-swap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Couvertures de taux d’intérêts</a:t>
            </a:r>
            <a:br>
              <a:rPr lang="fr-FR" sz="2500" b="0" dirty="0" smtClean="0">
                <a:solidFill>
                  <a:srgbClr val="302421"/>
                </a:solidFill>
                <a:latin typeface="Calibri" pitchFamily="34" charset="0"/>
                <a:cs typeface="Arial" pitchFamily="34" charset="0"/>
              </a:rPr>
            </a:br>
            <a:r>
              <a:rPr lang="fr-FR" sz="2500" b="0" dirty="0" smtClean="0">
                <a:solidFill>
                  <a:srgbClr val="302421"/>
                </a:solidFill>
                <a:latin typeface="Calibri" pitchFamily="34" charset="0"/>
                <a:cs typeface="Arial" pitchFamily="34" charset="0"/>
              </a:rPr>
              <a:t>Rapport N°4</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22 février 2016</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1026" name="Picture 2" descr="Fermeture de fin d'anné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0412" y="2197100"/>
            <a:ext cx="1815216" cy="1360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Obligation de couverture</a:t>
            </a:r>
            <a:endParaRPr lang="fr-FR" sz="2400" b="1" dirty="0">
              <a:latin typeface="Calibri" panose="020F0502020204030204" pitchFamily="34" charset="0"/>
            </a:endParaRPr>
          </a:p>
        </p:txBody>
      </p:sp>
      <p:pic>
        <p:nvPicPr>
          <p:cNvPr id="3074" name="Image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727" y="1609444"/>
            <a:ext cx="8218772" cy="1567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32337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0954" y="4100190"/>
            <a:ext cx="4397605" cy="2719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79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33796" name="Rectangle 3"/>
          <p:cNvSpPr>
            <a:spLocks noChangeArrowheads="1"/>
          </p:cNvSpPr>
          <p:nvPr/>
        </p:nvSpPr>
        <p:spPr bwMode="auto">
          <a:xfrm>
            <a:off x="268288" y="1065213"/>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915401"/>
            <a:ext cx="8858250" cy="5595937"/>
          </a:xfrm>
          <a:prstGeom prst="roundRect">
            <a:avLst>
              <a:gd name="adj" fmla="val 7400"/>
            </a:avLst>
          </a:prstGeom>
          <a:noFill/>
          <a:ln w="3175" cmpd="sng">
            <a:noFill/>
            <a:miter lim="800000"/>
            <a:headEnd/>
            <a:tailEnd/>
          </a:ln>
        </p:spPr>
        <p:txBody>
          <a:bodyPr/>
          <a:lstStyle/>
          <a:p>
            <a:pPr algn="just">
              <a:spcBef>
                <a:spcPts val="0"/>
              </a:spcBef>
              <a:defRPr/>
            </a:pPr>
            <a:r>
              <a:rPr lang="fr-FR" sz="1600" b="1" u="sng" dirty="0" smtClean="0">
                <a:solidFill>
                  <a:srgbClr val="302421"/>
                </a:solidFill>
                <a:latin typeface="Calibri" pitchFamily="34" charset="0"/>
                <a:cs typeface="Calibri" pitchFamily="34" charset="0"/>
              </a:rPr>
              <a:t>Swap de taux (payeur de taux fixe contre variable)</a:t>
            </a:r>
            <a:r>
              <a:rPr lang="fr-FR" sz="1600" dirty="0" smtClean="0">
                <a:solidFill>
                  <a:srgbClr val="302421"/>
                </a:solidFill>
                <a:latin typeface="Calibri" pitchFamily="34" charset="0"/>
                <a:cs typeface="Calibri" pitchFamily="34" charset="0"/>
              </a:rPr>
              <a:t>: </a:t>
            </a:r>
            <a:r>
              <a:rPr lang="fr-FR" sz="1600" dirty="0">
                <a:solidFill>
                  <a:srgbClr val="302421"/>
                </a:solidFill>
                <a:latin typeface="Calibri" pitchFamily="34" charset="0"/>
                <a:cs typeface="Calibri" pitchFamily="34" charset="0"/>
              </a:rPr>
              <a:t>Engagement ferme </a:t>
            </a:r>
            <a:r>
              <a:rPr lang="fr-FR" sz="1600" dirty="0" smtClean="0">
                <a:solidFill>
                  <a:srgbClr val="302421"/>
                </a:solidFill>
                <a:latin typeface="Calibri" pitchFamily="34" charset="0"/>
                <a:cs typeface="Calibri" pitchFamily="34" charset="0"/>
              </a:rPr>
              <a:t>de payer un flux à taux fixe à une fréquence et pendant une durée déterminée, en échange d’un flux reçu correspondant au taux variable. La périodicité de l’indice de taux variable détermine le nombre de paiements par année. Le net des deux flux peut être positif ou négatif à chaque période.</a:t>
            </a:r>
          </a:p>
          <a:p>
            <a:pPr algn="just">
              <a:spcBef>
                <a:spcPts val="6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Coût nul (pas de prime à payer)</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Les charges financières sont connues à l’avance</a:t>
            </a:r>
            <a:endParaRPr lang="fr-FR" sz="1500" dirty="0">
              <a:solidFill>
                <a:srgbClr val="302421"/>
              </a:solidFill>
              <a:latin typeface="Calibri" pitchFamily="34" charset="0"/>
              <a:cs typeface="Calibri" pitchFamily="34" charset="0"/>
            </a:endParaRPr>
          </a:p>
          <a:p>
            <a:pPr marL="0" lvl="1" algn="just">
              <a:spcBef>
                <a:spcPts val="6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Aucune opportunité de profiter  de mouvements favorables </a:t>
            </a:r>
            <a:r>
              <a:rPr lang="fr-FR" sz="1500" dirty="0" smtClean="0">
                <a:solidFill>
                  <a:srgbClr val="302421"/>
                </a:solidFill>
                <a:latin typeface="Calibri" pitchFamily="34" charset="0"/>
                <a:cs typeface="Calibri" pitchFamily="34" charset="0"/>
              </a:rPr>
              <a:t>des taux;</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a:t>
            </a:r>
            <a:r>
              <a:rPr lang="fr-FR" sz="1500" smtClean="0">
                <a:solidFill>
                  <a:srgbClr val="302421"/>
                </a:solidFill>
                <a:latin typeface="Calibri" pitchFamily="34" charset="0"/>
                <a:cs typeface="Calibri" pitchFamily="34" charset="0"/>
              </a:rPr>
              <a:t>perte illimitée en </a:t>
            </a:r>
            <a:r>
              <a:rPr lang="fr-FR" sz="1500" dirty="0" smtClean="0">
                <a:solidFill>
                  <a:srgbClr val="302421"/>
                </a:solidFill>
                <a:latin typeface="Calibri" pitchFamily="34" charset="0"/>
                <a:cs typeface="Calibri" pitchFamily="34" charset="0"/>
              </a:rPr>
              <a:t>cas de débouclement anticipé.</a:t>
            </a:r>
          </a:p>
          <a:p>
            <a:pPr marL="177800" lvl="1" indent="-177800" algn="just">
              <a:spcBef>
                <a:spcPts val="100"/>
              </a:spcBef>
              <a:buFont typeface="Wingdings" panose="05000000000000000000" pitchFamily="2" charset="2"/>
              <a:buChar char="Ø"/>
              <a:defRPr/>
            </a:pPr>
            <a:r>
              <a:rPr lang="fr-FR" sz="1500" dirty="0" smtClean="0">
                <a:solidFill>
                  <a:srgbClr val="302421"/>
                </a:solidFill>
                <a:latin typeface="Calibri" pitchFamily="34" charset="0"/>
                <a:cs typeface="Calibri" pitchFamily="34" charset="0"/>
              </a:rPr>
              <a:t>Produit </a:t>
            </a:r>
            <a:r>
              <a:rPr lang="fr-FR" sz="1500" dirty="0">
                <a:solidFill>
                  <a:srgbClr val="302421"/>
                </a:solidFill>
                <a:latin typeface="Calibri" pitchFamily="34" charset="0"/>
                <a:cs typeface="Calibri" pitchFamily="34" charset="0"/>
              </a:rPr>
              <a:t>simple mais risqué en cas d’évènement imprévu sur le sous-jacent (réduction </a:t>
            </a:r>
            <a:r>
              <a:rPr lang="fr-FR" sz="1500" dirty="0" smtClean="0">
                <a:solidFill>
                  <a:srgbClr val="302421"/>
                </a:solidFill>
                <a:latin typeface="Calibri" pitchFamily="34" charset="0"/>
                <a:cs typeface="Calibri" pitchFamily="34" charset="0"/>
              </a:rPr>
              <a:t>anticipée de la dette </a:t>
            </a:r>
            <a:r>
              <a:rPr lang="fr-FR" sz="1500" dirty="0">
                <a:solidFill>
                  <a:srgbClr val="302421"/>
                </a:solidFill>
                <a:latin typeface="Calibri" pitchFamily="34" charset="0"/>
                <a:cs typeface="Calibri" pitchFamily="34" charset="0"/>
              </a:rPr>
              <a:t>par </a:t>
            </a:r>
            <a:r>
              <a:rPr lang="fr-FR" sz="1500" dirty="0" smtClean="0">
                <a:solidFill>
                  <a:srgbClr val="302421"/>
                </a:solidFill>
                <a:latin typeface="Calibri" pitchFamily="34" charset="0"/>
                <a:cs typeface="Calibri" pitchFamily="34" charset="0"/>
              </a:rPr>
              <a:t>ex.) </a:t>
            </a:r>
            <a:r>
              <a:rPr lang="fr-FR" sz="1500" dirty="0">
                <a:solidFill>
                  <a:srgbClr val="302421"/>
                </a:solidFill>
                <a:latin typeface="Calibri" pitchFamily="34" charset="0"/>
                <a:cs typeface="Calibri" pitchFamily="34" charset="0"/>
              </a:rPr>
              <a:t>ou de débouclement de la </a:t>
            </a:r>
            <a:r>
              <a:rPr lang="fr-FR" sz="1500" dirty="0" smtClean="0">
                <a:solidFill>
                  <a:srgbClr val="302421"/>
                </a:solidFill>
                <a:latin typeface="Calibri" pitchFamily="34" charset="0"/>
                <a:cs typeface="Calibri" pitchFamily="34" charset="0"/>
              </a:rPr>
              <a:t>couverture en cas de baisse des taux (perte potentielle illimitée / valorisation négative).</a:t>
            </a:r>
            <a:endParaRPr lang="fr-FR" sz="1500" dirty="0">
              <a:solidFill>
                <a:srgbClr val="302421"/>
              </a:solidFill>
              <a:latin typeface="Calibri" pitchFamily="34" charset="0"/>
              <a:cs typeface="Calibri" pitchFamily="34" charset="0"/>
            </a:endParaRPr>
          </a:p>
          <a:p>
            <a:pPr marL="800100" lvl="1" indent="-342900" algn="just">
              <a:spcBef>
                <a:spcPts val="100"/>
              </a:spcBef>
              <a:buFont typeface="Wingdings" pitchFamily="2" charset="2"/>
              <a:buChar char="Ø"/>
              <a:defRPr/>
            </a:pPr>
            <a:endParaRPr lang="fr-FR" sz="1600" dirty="0">
              <a:solidFill>
                <a:srgbClr val="302421"/>
              </a:solidFill>
              <a:latin typeface="Calibri" pitchFamily="34" charset="0"/>
              <a:cs typeface="Calibri" pitchFamily="34" charset="0"/>
            </a:endParaRPr>
          </a:p>
        </p:txBody>
      </p:sp>
      <p:sp>
        <p:nvSpPr>
          <p:cNvPr id="6" name="Rectangle 3"/>
          <p:cNvSpPr>
            <a:spLocks noChangeArrowheads="1"/>
          </p:cNvSpPr>
          <p:nvPr/>
        </p:nvSpPr>
        <p:spPr bwMode="auto">
          <a:xfrm>
            <a:off x="446381" y="4880555"/>
            <a:ext cx="1538288" cy="304799"/>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figé par le swap</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cxnSp>
        <p:nvCxnSpPr>
          <p:cNvPr id="8" name="Connecteur droit avec flèche 7"/>
          <p:cNvCxnSpPr>
            <a:stCxn id="6" idx="3"/>
          </p:cNvCxnSpPr>
          <p:nvPr/>
        </p:nvCxnSpPr>
        <p:spPr>
          <a:xfrm>
            <a:off x="1984669" y="5032955"/>
            <a:ext cx="1015184" cy="47407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9" name="Rectangle 3"/>
          <p:cNvSpPr>
            <a:spLocks noChangeArrowheads="1"/>
          </p:cNvSpPr>
          <p:nvPr/>
        </p:nvSpPr>
        <p:spPr bwMode="auto">
          <a:xfrm>
            <a:off x="7182144" y="4833231"/>
            <a:ext cx="1346200" cy="769937"/>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variable sous-jacent non couvert</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9" idx="1"/>
          </p:cNvCxnSpPr>
          <p:nvPr/>
        </p:nvCxnSpPr>
        <p:spPr>
          <a:xfrm flipH="1" flipV="1">
            <a:off x="5924286" y="5032954"/>
            <a:ext cx="1257858" cy="18524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6090082" y="2108886"/>
            <a:ext cx="2625293" cy="692497"/>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 (risque de valorisation négative).</a:t>
            </a:r>
            <a:endParaRPr lang="fr-FR" sz="1300" b="1" dirty="0">
              <a:solidFill>
                <a:srgbClr val="1051B0"/>
              </a:solidFill>
              <a:latin typeface="Calibri" pitchFamily="34" charset="0"/>
            </a:endParaRPr>
          </a:p>
        </p:txBody>
      </p:sp>
      <p:sp>
        <p:nvSpPr>
          <p:cNvPr id="12" name="ZoneTexte 11"/>
          <p:cNvSpPr txBox="1"/>
          <p:nvPr/>
        </p:nvSpPr>
        <p:spPr>
          <a:xfrm>
            <a:off x="179975" y="6014819"/>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Tree>
    <p:extLst>
      <p:ext uri="{BB962C8B-B14F-4D97-AF65-F5344CB8AC3E}">
        <p14:creationId xmlns:p14="http://schemas.microsoft.com/office/powerpoint/2010/main" val="24806316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967" y="4248151"/>
            <a:ext cx="4012728" cy="2480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819"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1065213"/>
            <a:ext cx="8858250" cy="3692525"/>
          </a:xfrm>
          <a:prstGeom prst="roundRect">
            <a:avLst>
              <a:gd name="adj" fmla="val 7400"/>
            </a:avLst>
          </a:prstGeom>
          <a:noFill/>
          <a:ln w="3175" cmpd="sng">
            <a:noFill/>
            <a:miter lim="800000"/>
            <a:headEnd/>
            <a:tailEnd/>
          </a:ln>
        </p:spPr>
        <p:txBody>
          <a:bodyPr/>
          <a:lstStyle/>
          <a:p>
            <a:pPr algn="just">
              <a:spcBef>
                <a:spcPts val="100"/>
              </a:spcBef>
              <a:defRPr/>
            </a:pPr>
            <a:r>
              <a:rPr lang="fr-FR" sz="1600" b="1" u="sng" dirty="0">
                <a:solidFill>
                  <a:srgbClr val="302421"/>
                </a:solidFill>
                <a:latin typeface="Calibri" pitchFamily="34" charset="0"/>
                <a:cs typeface="Calibri" pitchFamily="34" charset="0"/>
              </a:rPr>
              <a:t>Achat </a:t>
            </a:r>
            <a:r>
              <a:rPr lang="fr-FR" sz="1600" b="1" u="sng" dirty="0" smtClean="0">
                <a:solidFill>
                  <a:srgbClr val="302421"/>
                </a:solidFill>
                <a:latin typeface="Calibri" pitchFamily="34" charset="0"/>
                <a:cs typeface="Calibri" pitchFamily="34" charset="0"/>
              </a:rPr>
              <a:t>de cap de taux</a:t>
            </a:r>
            <a:r>
              <a:rPr lang="fr-FR" sz="1600" dirty="0" smtClean="0">
                <a:solidFill>
                  <a:srgbClr val="302421"/>
                </a:solidFill>
                <a:latin typeface="Calibri" pitchFamily="34" charset="0"/>
                <a:cs typeface="Calibri" pitchFamily="34" charset="0"/>
              </a:rPr>
              <a:t>: Droit de recevoir un flux si l’indice de taux sous-jacent (couvert) est supérieur au cours d’exercice du cap (</a:t>
            </a:r>
            <a:r>
              <a:rPr lang="fr-FR" sz="1600" dirty="0" err="1" smtClean="0">
                <a:solidFill>
                  <a:srgbClr val="302421"/>
                </a:solidFill>
                <a:latin typeface="Calibri" pitchFamily="34" charset="0"/>
                <a:cs typeface="Calibri" pitchFamily="34" charset="0"/>
              </a:rPr>
              <a:t>strike</a:t>
            </a:r>
            <a:r>
              <a:rPr lang="fr-FR" sz="1600" dirty="0" smtClean="0">
                <a:solidFill>
                  <a:srgbClr val="302421"/>
                </a:solidFill>
                <a:latin typeface="Calibri" pitchFamily="34" charset="0"/>
                <a:cs typeface="Calibri" pitchFamily="34" charset="0"/>
              </a:rPr>
              <a:t>). Le flux reçu correspondra alors à la différence entre le taux variable et le taux fixe, multiplié par le notionnel. Dans le cadre d’un financement, ce flux a pour effet d’annuler ce qui aurait du être payé sur le sous-jacent au-delà du cours d’exercice du cap.</a:t>
            </a:r>
          </a:p>
          <a:p>
            <a:pPr algn="just">
              <a:spcBef>
                <a:spcPts val="12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Opportunité de profiter </a:t>
            </a:r>
            <a:r>
              <a:rPr lang="fr-FR" sz="1500" dirty="0" smtClean="0">
                <a:solidFill>
                  <a:srgbClr val="302421"/>
                </a:solidFill>
                <a:latin typeface="Calibri" pitchFamily="34" charset="0"/>
                <a:cs typeface="Calibri" pitchFamily="34" charset="0"/>
              </a:rPr>
              <a:t>d’un taux bas si celui-ci reste inférieur au cours d’exercice du cap;</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Flexibilité totale pour </a:t>
            </a:r>
            <a:r>
              <a:rPr lang="fr-FR" sz="1500" dirty="0" smtClean="0">
                <a:solidFill>
                  <a:srgbClr val="302421"/>
                </a:solidFill>
                <a:latin typeface="Calibri" pitchFamily="34" charset="0"/>
                <a:cs typeface="Calibri" pitchFamily="34" charset="0"/>
              </a:rPr>
              <a:t>revendre la couverture en </a:t>
            </a:r>
            <a:r>
              <a:rPr lang="fr-FR" sz="1500" dirty="0">
                <a:solidFill>
                  <a:srgbClr val="302421"/>
                </a:solidFill>
                <a:latin typeface="Calibri" pitchFamily="34" charset="0"/>
                <a:cs typeface="Calibri" pitchFamily="34" charset="0"/>
              </a:rPr>
              <a:t>cas de modification du sous-jacent;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 risque de perte au delà de la prime </a:t>
            </a:r>
            <a:r>
              <a:rPr lang="fr-FR" sz="1500" dirty="0" smtClean="0">
                <a:solidFill>
                  <a:srgbClr val="302421"/>
                </a:solidFill>
                <a:latin typeface="Calibri" pitchFamily="34" charset="0"/>
                <a:cs typeface="Calibri" pitchFamily="34" charset="0"/>
              </a:rPr>
              <a:t>payée.</a:t>
            </a:r>
            <a:endParaRPr lang="fr-FR" sz="1500" dirty="0">
              <a:solidFill>
                <a:srgbClr val="302421"/>
              </a:solidFill>
              <a:latin typeface="Calibri" pitchFamily="34" charset="0"/>
              <a:cs typeface="Calibri" pitchFamily="34" charset="0"/>
            </a:endParaRPr>
          </a:p>
          <a:p>
            <a:pPr marL="0" lvl="1" algn="just">
              <a:spcBef>
                <a:spcPts val="12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Prime à payer: dépend des caractéristiques de l’option (montant, durée, cours d’exercice plus ou moins favorable...)</a:t>
            </a:r>
          </a:p>
          <a:p>
            <a:pPr marL="800100" lvl="1" indent="-342900" algn="just">
              <a:spcBef>
                <a:spcPts val="100"/>
              </a:spcBef>
              <a:defRPr/>
            </a:pPr>
            <a:endParaRPr lang="fr-FR" sz="1600" dirty="0">
              <a:solidFill>
                <a:srgbClr val="302421"/>
              </a:solidFill>
              <a:latin typeface="Calibri" pitchFamily="34" charset="0"/>
              <a:cs typeface="Calibri" pitchFamily="34" charset="0"/>
            </a:endParaRPr>
          </a:p>
        </p:txBody>
      </p:sp>
      <p:sp>
        <p:nvSpPr>
          <p:cNvPr id="34821"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8" name="Rectangle 3"/>
          <p:cNvSpPr>
            <a:spLocks noChangeArrowheads="1"/>
          </p:cNvSpPr>
          <p:nvPr/>
        </p:nvSpPr>
        <p:spPr bwMode="auto">
          <a:xfrm>
            <a:off x="6994526" y="5560220"/>
            <a:ext cx="1757362" cy="442913"/>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maximum garanti par le cap (protection)</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sp>
        <p:nvSpPr>
          <p:cNvPr id="9" name="Rectangle 3"/>
          <p:cNvSpPr>
            <a:spLocks noChangeArrowheads="1"/>
          </p:cNvSpPr>
          <p:nvPr/>
        </p:nvSpPr>
        <p:spPr bwMode="auto">
          <a:xfrm>
            <a:off x="762001" y="5053458"/>
            <a:ext cx="1705318" cy="869950"/>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Le cap permet de profiter de mouvements favorables à la baisse</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8" idx="1"/>
          </p:cNvCxnSpPr>
          <p:nvPr/>
        </p:nvCxnSpPr>
        <p:spPr>
          <a:xfrm flipH="1" flipV="1">
            <a:off x="6480175" y="5296930"/>
            <a:ext cx="514351" cy="48474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cxnSp>
        <p:nvCxnSpPr>
          <p:cNvPr id="11" name="Connecteur droit avec flèche 10"/>
          <p:cNvCxnSpPr>
            <a:stCxn id="9" idx="3"/>
          </p:cNvCxnSpPr>
          <p:nvPr/>
        </p:nvCxnSpPr>
        <p:spPr>
          <a:xfrm>
            <a:off x="2467319" y="5488433"/>
            <a:ext cx="1776862" cy="212151"/>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2" name="ZoneTexte 11"/>
          <p:cNvSpPr txBox="1"/>
          <p:nvPr/>
        </p:nvSpPr>
        <p:spPr>
          <a:xfrm>
            <a:off x="179975" y="6014819"/>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Tree>
    <p:extLst>
      <p:ext uri="{BB962C8B-B14F-4D97-AF65-F5344CB8AC3E}">
        <p14:creationId xmlns:p14="http://schemas.microsoft.com/office/powerpoint/2010/main" val="32784138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973" y="3947471"/>
            <a:ext cx="4001527" cy="2473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843"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35844" name="Rectangle 3"/>
          <p:cNvSpPr>
            <a:spLocks noChangeArrowheads="1"/>
          </p:cNvSpPr>
          <p:nvPr/>
        </p:nvSpPr>
        <p:spPr bwMode="auto">
          <a:xfrm>
            <a:off x="141288" y="1065213"/>
            <a:ext cx="8858250" cy="5230812"/>
          </a:xfrm>
          <a:prstGeom prst="roundRect">
            <a:avLst>
              <a:gd name="adj" fmla="val 7398"/>
            </a:avLst>
          </a:prstGeom>
          <a:noFill/>
          <a:ln w="3175">
            <a:noFill/>
            <a:miter lim="800000"/>
            <a:headEnd/>
            <a:tailEnd/>
          </a:ln>
        </p:spPr>
        <p:txBody>
          <a:bodyPr/>
          <a:lstStyle/>
          <a:p>
            <a:pPr marL="342900" indent="-342900" algn="just">
              <a:spcBef>
                <a:spcPts val="600"/>
              </a:spcBef>
            </a:pPr>
            <a:r>
              <a:rPr lang="fr-FR" sz="1600" b="1" u="sng" dirty="0">
                <a:solidFill>
                  <a:srgbClr val="302421"/>
                </a:solidFill>
                <a:latin typeface="Calibri" pitchFamily="34" charset="0"/>
              </a:rPr>
              <a:t>Tunnels / </a:t>
            </a:r>
            <a:r>
              <a:rPr lang="fr-FR" sz="1600" b="1" u="sng" dirty="0" err="1">
                <a:solidFill>
                  <a:srgbClr val="302421"/>
                </a:solidFill>
                <a:latin typeface="Calibri" pitchFamily="34" charset="0"/>
              </a:rPr>
              <a:t>collars</a:t>
            </a:r>
            <a:r>
              <a:rPr lang="fr-FR" sz="1600" b="1" u="sng" dirty="0">
                <a:solidFill>
                  <a:srgbClr val="302421"/>
                </a:solidFill>
                <a:latin typeface="Calibri" pitchFamily="34" charset="0"/>
              </a:rPr>
              <a:t> d’options</a:t>
            </a:r>
            <a:r>
              <a:rPr lang="fr-FR" sz="1600" dirty="0">
                <a:solidFill>
                  <a:srgbClr val="302421"/>
                </a:solidFill>
                <a:latin typeface="Calibri" pitchFamily="34" charset="0"/>
              </a:rPr>
              <a:t>:</a:t>
            </a:r>
          </a:p>
          <a:p>
            <a:pPr marL="0" lvl="1" algn="just">
              <a:spcBef>
                <a:spcPts val="100"/>
              </a:spcBef>
            </a:pPr>
            <a:r>
              <a:rPr lang="fr-FR" sz="1600" dirty="0" smtClean="0">
                <a:solidFill>
                  <a:srgbClr val="302421"/>
                </a:solidFill>
                <a:latin typeface="Calibri" pitchFamily="34" charset="0"/>
              </a:rPr>
              <a:t>Mix d’options achetées (cap) </a:t>
            </a:r>
            <a:r>
              <a:rPr lang="fr-FR" sz="1600" dirty="0">
                <a:solidFill>
                  <a:srgbClr val="302421"/>
                </a:solidFill>
                <a:latin typeface="Calibri" pitchFamily="34" charset="0"/>
              </a:rPr>
              <a:t>et </a:t>
            </a:r>
            <a:r>
              <a:rPr lang="fr-FR" sz="1600" dirty="0" smtClean="0">
                <a:solidFill>
                  <a:srgbClr val="302421"/>
                </a:solidFill>
                <a:latin typeface="Calibri" pitchFamily="34" charset="0"/>
              </a:rPr>
              <a:t>vendues (floor) qui permet d’encadrer le taux de financement entre un plancher et un plafond. Entre ces seuils, le taux payé varie en fonction de l’indice </a:t>
            </a:r>
            <a:r>
              <a:rPr lang="fr-FR" sz="1600" dirty="0" err="1" smtClean="0">
                <a:solidFill>
                  <a:srgbClr val="302421"/>
                </a:solidFill>
                <a:latin typeface="Calibri" pitchFamily="34" charset="0"/>
              </a:rPr>
              <a:t>Euribor</a:t>
            </a:r>
            <a:r>
              <a:rPr lang="fr-FR" sz="1600" dirty="0" smtClean="0">
                <a:solidFill>
                  <a:srgbClr val="302421"/>
                </a:solidFill>
                <a:latin typeface="Calibri" pitchFamily="34" charset="0"/>
              </a:rPr>
              <a:t>. </a:t>
            </a:r>
            <a:endParaRPr lang="fr-FR" sz="1600" dirty="0">
              <a:solidFill>
                <a:srgbClr val="302421"/>
              </a:solidFill>
              <a:latin typeface="Calibri" pitchFamily="34" charset="0"/>
            </a:endParaRPr>
          </a:p>
          <a:p>
            <a:pPr lvl="0" algn="just">
              <a:spcBef>
                <a:spcPts val="600"/>
              </a:spcBef>
              <a:defRPr/>
            </a:pPr>
            <a:r>
              <a:rPr lang="fr-FR" sz="1600" dirty="0" smtClean="0">
                <a:solidFill>
                  <a:srgbClr val="302421"/>
                </a:solidFill>
                <a:latin typeface="Calibri" pitchFamily="34" charset="0"/>
                <a:cs typeface="Calibri" pitchFamily="34" charset="0"/>
              </a:rPr>
              <a:t>Avantages:</a:t>
            </a:r>
            <a:endParaRPr lang="fr-FR" sz="16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Protection au delà du cours d’exercice du cap;</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Opportunité </a:t>
            </a:r>
            <a:r>
              <a:rPr lang="fr-FR" sz="1500" dirty="0">
                <a:solidFill>
                  <a:srgbClr val="302421"/>
                </a:solidFill>
                <a:latin typeface="Calibri" pitchFamily="34" charset="0"/>
                <a:cs typeface="Calibri" pitchFamily="34" charset="0"/>
              </a:rPr>
              <a:t>de profiter </a:t>
            </a:r>
            <a:r>
              <a:rPr lang="fr-FR" sz="1500" dirty="0" smtClean="0">
                <a:solidFill>
                  <a:srgbClr val="302421"/>
                </a:solidFill>
                <a:latin typeface="Calibri" pitchFamily="34" charset="0"/>
                <a:cs typeface="Calibri" pitchFamily="34" charset="0"/>
              </a:rPr>
              <a:t>d’une baisse de l’indice jusqu’au niveau du </a:t>
            </a:r>
            <a:r>
              <a:rPr lang="fr-FR" sz="1500" dirty="0" err="1" smtClean="0">
                <a:solidFill>
                  <a:srgbClr val="302421"/>
                </a:solidFill>
                <a:latin typeface="Calibri" pitchFamily="34" charset="0"/>
                <a:cs typeface="Calibri" pitchFamily="34" charset="0"/>
              </a:rPr>
              <a:t>floor</a:t>
            </a:r>
            <a:r>
              <a:rPr lang="fr-FR" sz="1500" dirty="0" smtClean="0">
                <a:solidFill>
                  <a:srgbClr val="302421"/>
                </a:solidFill>
                <a:latin typeface="Calibri" pitchFamily="34" charset="0"/>
                <a:cs typeface="Calibri" pitchFamily="34" charset="0"/>
              </a:rPr>
              <a:t> (plancher);</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Financement de l’option achetée par l’option vendue;</a:t>
            </a:r>
          </a:p>
          <a:p>
            <a:pPr lvl="0" algn="just">
              <a:spcBef>
                <a:spcPts val="600"/>
              </a:spcBef>
              <a:defRPr/>
            </a:pPr>
            <a:r>
              <a:rPr lang="fr-FR" sz="1600" dirty="0" smtClean="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perte en cas de débouclement anticipé et de baisse des taux (comme pour un swap);</a:t>
            </a:r>
            <a:endParaRPr lang="fr-FR" sz="1500" dirty="0">
              <a:solidFill>
                <a:srgbClr val="302421"/>
              </a:solidFill>
              <a:latin typeface="Calibri" pitchFamily="34" charset="0"/>
              <a:cs typeface="Calibri" pitchFamily="34" charset="0"/>
            </a:endParaRPr>
          </a:p>
        </p:txBody>
      </p:sp>
      <p:sp>
        <p:nvSpPr>
          <p:cNvPr id="3584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13" name="Rectangle 3"/>
          <p:cNvSpPr>
            <a:spLocks noChangeArrowheads="1"/>
          </p:cNvSpPr>
          <p:nvPr/>
        </p:nvSpPr>
        <p:spPr bwMode="auto">
          <a:xfrm>
            <a:off x="287338" y="5190673"/>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minimum payé (floor)</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14" name="Connecteur droit avec flèche 13"/>
          <p:cNvCxnSpPr>
            <a:stCxn id="13" idx="3"/>
          </p:cNvCxnSpPr>
          <p:nvPr/>
        </p:nvCxnSpPr>
        <p:spPr>
          <a:xfrm>
            <a:off x="1884363" y="5429818"/>
            <a:ext cx="1146389" cy="37605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7" name="Rectangle 3"/>
          <p:cNvSpPr>
            <a:spLocks noChangeArrowheads="1"/>
          </p:cNvSpPr>
          <p:nvPr/>
        </p:nvSpPr>
        <p:spPr bwMode="auto">
          <a:xfrm>
            <a:off x="7159882" y="4657724"/>
            <a:ext cx="1590675" cy="114814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Zone délimitée par les deux cours d’exercices au sein de laquelle l’indice variable varie librement </a:t>
            </a:r>
            <a:endParaRPr lang="en-GB" sz="1200" dirty="0">
              <a:solidFill>
                <a:schemeClr val="tx1">
                  <a:lumMod val="95000"/>
                  <a:lumOff val="5000"/>
                </a:schemeClr>
              </a:solidFill>
              <a:latin typeface="Calibri" pitchFamily="34" charset="0"/>
              <a:ea typeface="+mn-ea"/>
              <a:cs typeface="Calibri" pitchFamily="34" charset="0"/>
            </a:endParaRPr>
          </a:p>
        </p:txBody>
      </p:sp>
      <p:cxnSp>
        <p:nvCxnSpPr>
          <p:cNvPr id="18" name="Connecteur droit avec flèche 17"/>
          <p:cNvCxnSpPr>
            <a:stCxn id="17" idx="1"/>
          </p:cNvCxnSpPr>
          <p:nvPr/>
        </p:nvCxnSpPr>
        <p:spPr>
          <a:xfrm flipH="1">
            <a:off x="6811920" y="5231799"/>
            <a:ext cx="347962" cy="0"/>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9" name="Accolade fermante 18"/>
          <p:cNvSpPr/>
          <p:nvPr/>
        </p:nvSpPr>
        <p:spPr>
          <a:xfrm flipV="1">
            <a:off x="6432550" y="4657723"/>
            <a:ext cx="282575" cy="1148150"/>
          </a:xfrm>
          <a:prstGeom prst="rightBrace">
            <a:avLst/>
          </a:prstGeom>
          <a:ln w="19050" cmpd="sng">
            <a:solidFill>
              <a:srgbClr val="663228"/>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fr-FR"/>
          </a:p>
        </p:txBody>
      </p:sp>
      <p:cxnSp>
        <p:nvCxnSpPr>
          <p:cNvPr id="20" name="Connecteur droit avec flèche 19"/>
          <p:cNvCxnSpPr>
            <a:stCxn id="21" idx="3"/>
          </p:cNvCxnSpPr>
          <p:nvPr/>
        </p:nvCxnSpPr>
        <p:spPr>
          <a:xfrm>
            <a:off x="2272206" y="4745831"/>
            <a:ext cx="2340211" cy="44484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21" name="Rectangle 3"/>
          <p:cNvSpPr>
            <a:spLocks noChangeArrowheads="1"/>
          </p:cNvSpPr>
          <p:nvPr/>
        </p:nvSpPr>
        <p:spPr bwMode="auto">
          <a:xfrm>
            <a:off x="840281" y="4519611"/>
            <a:ext cx="1431925" cy="45243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en-GB" sz="1200" dirty="0">
                <a:solidFill>
                  <a:schemeClr val="tx1">
                    <a:lumMod val="95000"/>
                    <a:lumOff val="5000"/>
                  </a:schemeClr>
                </a:solidFill>
                <a:latin typeface="Calibri" pitchFamily="34" charset="0"/>
                <a:ea typeface="+mn-ea"/>
                <a:cs typeface="Calibri" pitchFamily="34" charset="0"/>
              </a:rPr>
              <a:t>Tunnel </a:t>
            </a:r>
            <a:r>
              <a:rPr lang="en-GB" sz="1200" dirty="0" smtClean="0">
                <a:solidFill>
                  <a:schemeClr val="tx1">
                    <a:lumMod val="95000"/>
                    <a:lumOff val="5000"/>
                  </a:schemeClr>
                </a:solidFill>
                <a:latin typeface="Calibri" pitchFamily="34" charset="0"/>
                <a:ea typeface="+mn-ea"/>
                <a:cs typeface="Calibri" pitchFamily="34" charset="0"/>
              </a:rPr>
              <a:t>à prime </a:t>
            </a:r>
            <a:r>
              <a:rPr lang="en-GB" sz="1200" dirty="0" err="1" smtClean="0">
                <a:solidFill>
                  <a:schemeClr val="tx1">
                    <a:lumMod val="95000"/>
                    <a:lumOff val="5000"/>
                  </a:schemeClr>
                </a:solidFill>
                <a:latin typeface="Calibri" pitchFamily="34" charset="0"/>
                <a:ea typeface="+mn-ea"/>
                <a:cs typeface="Calibri" pitchFamily="34" charset="0"/>
              </a:rPr>
              <a:t>nulle</a:t>
            </a: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p:txBody>
      </p:sp>
      <p:sp>
        <p:nvSpPr>
          <p:cNvPr id="16" name="Rectangle 3"/>
          <p:cNvSpPr>
            <a:spLocks noChangeArrowheads="1"/>
          </p:cNvSpPr>
          <p:nvPr/>
        </p:nvSpPr>
        <p:spPr bwMode="auto">
          <a:xfrm>
            <a:off x="6762643" y="3947471"/>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maximum payé (cap)</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22" name="Connecteur droit avec flèche 21"/>
          <p:cNvCxnSpPr/>
          <p:nvPr/>
        </p:nvCxnSpPr>
        <p:spPr>
          <a:xfrm flipH="1">
            <a:off x="6267450" y="4186616"/>
            <a:ext cx="495193" cy="47110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5" name="ZoneTexte 14"/>
          <p:cNvSpPr txBox="1"/>
          <p:nvPr/>
        </p:nvSpPr>
        <p:spPr>
          <a:xfrm>
            <a:off x="7414054" y="2108886"/>
            <a:ext cx="1301321" cy="892552"/>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a:t>
            </a:r>
            <a:endParaRPr lang="fr-FR" sz="1300" b="1" dirty="0">
              <a:solidFill>
                <a:srgbClr val="1051B0"/>
              </a:solidFill>
              <a:latin typeface="Calibri" pitchFamily="34" charset="0"/>
            </a:endParaRPr>
          </a:p>
        </p:txBody>
      </p:sp>
      <p:sp>
        <p:nvSpPr>
          <p:cNvPr id="23" name="ZoneTexte 22"/>
          <p:cNvSpPr txBox="1"/>
          <p:nvPr/>
        </p:nvSpPr>
        <p:spPr>
          <a:xfrm>
            <a:off x="179975" y="6014819"/>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
        <p:nvSpPr>
          <p:cNvPr id="24" name="ZoneTexte 23"/>
          <p:cNvSpPr txBox="1"/>
          <p:nvPr/>
        </p:nvSpPr>
        <p:spPr>
          <a:xfrm>
            <a:off x="104813" y="3613961"/>
            <a:ext cx="3257512" cy="646331"/>
          </a:xfrm>
          <a:prstGeom prst="rect">
            <a:avLst/>
          </a:prstGeom>
          <a:solidFill>
            <a:srgbClr val="E8D418"/>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Produit inintéressant dans les conditions de taux négatifs car le plancher reste trop proche de 0% indépendamment du niveau de plafond.</a:t>
            </a:r>
          </a:p>
        </p:txBody>
      </p:sp>
    </p:spTree>
    <p:extLst>
      <p:ext uri="{BB962C8B-B14F-4D97-AF65-F5344CB8AC3E}">
        <p14:creationId xmlns:p14="http://schemas.microsoft.com/office/powerpoint/2010/main" val="32437501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4643956" y="4130705"/>
            <a:ext cx="4425314" cy="2683543"/>
          </a:xfrm>
          <a:prstGeom prst="rect">
            <a:avLst/>
          </a:prstGeom>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111" y="4102100"/>
            <a:ext cx="4412607" cy="2712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79042" y="419100"/>
            <a:ext cx="6390751" cy="461665"/>
          </a:xfrm>
          <a:prstGeom prst="rect">
            <a:avLst/>
          </a:prstGeom>
          <a:noFill/>
        </p:spPr>
        <p:txBody>
          <a:bodyPr wrap="square" rtlCol="0">
            <a:spAutoFit/>
          </a:bodyPr>
          <a:lstStyle/>
          <a:p>
            <a:pPr algn="ctr"/>
            <a:r>
              <a:rPr lang="fr-FR" sz="2400" dirty="0" smtClean="0">
                <a:latin typeface="Calibri" panose="020F0502020204030204" pitchFamily="34" charset="0"/>
              </a:rPr>
              <a:t>Un contexte de marché très particulier</a:t>
            </a:r>
            <a:endParaRPr lang="fr-FR" sz="2400" dirty="0">
              <a:latin typeface="Calibri" panose="020F0502020204030204" pitchFamily="34" charset="0"/>
            </a:endParaRPr>
          </a:p>
        </p:txBody>
      </p:sp>
      <p:sp>
        <p:nvSpPr>
          <p:cNvPr id="5" name="ZoneTexte 4"/>
          <p:cNvSpPr txBox="1"/>
          <p:nvPr/>
        </p:nvSpPr>
        <p:spPr>
          <a:xfrm>
            <a:off x="231111" y="1111320"/>
            <a:ext cx="8748668" cy="2939266"/>
          </a:xfrm>
          <a:prstGeom prst="rect">
            <a:avLst/>
          </a:prstGeom>
          <a:noFill/>
          <a:ln>
            <a:solidFill>
              <a:schemeClr val="bg1">
                <a:lumMod val="50000"/>
              </a:schemeClr>
            </a:solidFill>
          </a:ln>
        </p:spPr>
        <p:txBody>
          <a:bodyPr wrap="square" rtlCol="0">
            <a:spAutoFit/>
          </a:bodyPr>
          <a:lstStyle/>
          <a:p>
            <a:pPr algn="just"/>
            <a:r>
              <a:rPr lang="fr-FR" sz="1500" dirty="0" smtClean="0">
                <a:latin typeface="Calibri" panose="020F0502020204030204" pitchFamily="34" charset="0"/>
              </a:rPr>
              <a:t>Les </a:t>
            </a:r>
            <a:r>
              <a:rPr lang="fr-FR" sz="1500" b="1" dirty="0" smtClean="0">
                <a:latin typeface="Calibri" panose="020F0502020204030204" pitchFamily="34" charset="0"/>
              </a:rPr>
              <a:t>taux euro à court et moyen terme sont sur leurs plus bas niveaux historiques </a:t>
            </a:r>
            <a:r>
              <a:rPr lang="fr-FR" sz="1500" dirty="0" smtClean="0">
                <a:latin typeface="Calibri" panose="020F0502020204030204" pitchFamily="34" charset="0"/>
              </a:rPr>
              <a:t>du fait de la faiblesse persistante de la croissance et des actions  « quantitatives » de nombreuses banques centrales, dont la BCE, pour tenter de relancer l’inflation: taux monétaires négatifs, rachats massifs d’obligations pour faire baisser les taux fixés par l’offre et la demande et injections de liquidités pour favoriser les prêts.</a:t>
            </a:r>
          </a:p>
          <a:p>
            <a:pPr algn="just"/>
            <a:r>
              <a:rPr lang="fr-FR" sz="1500" dirty="0" smtClean="0">
                <a:latin typeface="Calibri" panose="020F0502020204030204" pitchFamily="34" charset="0"/>
              </a:rPr>
              <a:t>En conséquence:</a:t>
            </a:r>
          </a:p>
          <a:p>
            <a:pPr marL="285750" indent="-285750" algn="just">
              <a:buFontTx/>
              <a:buChar char="-"/>
            </a:pPr>
            <a:r>
              <a:rPr lang="fr-FR" sz="1500" dirty="0">
                <a:latin typeface="Calibri" panose="020F0502020204030204" pitchFamily="34" charset="0"/>
              </a:rPr>
              <a:t>l</a:t>
            </a:r>
            <a:r>
              <a:rPr lang="fr-FR" sz="1500" dirty="0" smtClean="0">
                <a:latin typeface="Calibri" panose="020F0502020204030204" pitchFamily="34" charset="0"/>
              </a:rPr>
              <a:t>’Euribor 3 mois projeté est négatif jusqu’à début 2018;</a:t>
            </a:r>
            <a:endParaRPr lang="fr-FR" sz="1500" dirty="0">
              <a:latin typeface="Calibri" panose="020F0502020204030204" pitchFamily="34" charset="0"/>
            </a:endParaRPr>
          </a:p>
          <a:p>
            <a:pPr marL="285750" indent="-285750" algn="just">
              <a:buFontTx/>
              <a:buChar char="-"/>
            </a:pPr>
            <a:r>
              <a:rPr lang="fr-FR" sz="1500" dirty="0" smtClean="0">
                <a:latin typeface="Calibri" panose="020F0502020204030204" pitchFamily="34" charset="0"/>
              </a:rPr>
              <a:t>les taux de swap sont négatifs jusqu’à une maturité de 5,5 ans. </a:t>
            </a:r>
          </a:p>
          <a:p>
            <a:pPr algn="just">
              <a:spcBef>
                <a:spcPts val="300"/>
              </a:spcBef>
            </a:pPr>
            <a:r>
              <a:rPr lang="fr-FR" sz="1500" dirty="0" smtClean="0">
                <a:latin typeface="Calibri" panose="020F0502020204030204" pitchFamily="34" charset="0"/>
              </a:rPr>
              <a:t>Face à ces taux négatifs, qui doivent normalement se répercuter sur les prêts au bénéfice des emprunteurs, qui devraient toucher des intérêts sur les montants empruntés, </a:t>
            </a:r>
            <a:r>
              <a:rPr lang="fr-FR" sz="1500" b="1" dirty="0" smtClean="0">
                <a:latin typeface="Calibri" panose="020F0502020204030204" pitchFamily="34" charset="0"/>
              </a:rPr>
              <a:t>les banques ont instauré un plancher (« </a:t>
            </a:r>
            <a:r>
              <a:rPr lang="fr-FR" sz="1500" b="1" dirty="0" err="1" smtClean="0">
                <a:latin typeface="Calibri" panose="020F0502020204030204" pitchFamily="34" charset="0"/>
              </a:rPr>
              <a:t>floor</a:t>
            </a:r>
            <a:r>
              <a:rPr lang="fr-FR" sz="1500" b="1" dirty="0" smtClean="0">
                <a:latin typeface="Calibri" panose="020F0502020204030204" pitchFamily="34" charset="0"/>
              </a:rPr>
              <a:t> ») sur la rémunération de leurs financements</a:t>
            </a:r>
            <a:r>
              <a:rPr lang="fr-FR" sz="1500" dirty="0" smtClean="0">
                <a:latin typeface="Calibri" panose="020F0502020204030204" pitchFamily="34" charset="0"/>
              </a:rPr>
              <a:t>.</a:t>
            </a:r>
          </a:p>
          <a:p>
            <a:pPr algn="just">
              <a:spcBef>
                <a:spcPts val="300"/>
              </a:spcBef>
            </a:pPr>
            <a:r>
              <a:rPr lang="fr-FR" sz="1500" dirty="0" smtClean="0">
                <a:latin typeface="Calibri" panose="020F0502020204030204" pitchFamily="34" charset="0"/>
              </a:rPr>
              <a:t>Or, ces </a:t>
            </a:r>
            <a:r>
              <a:rPr lang="fr-FR" sz="1500" b="1" dirty="0" smtClean="0">
                <a:latin typeface="Calibri" panose="020F0502020204030204" pitchFamily="34" charset="0"/>
              </a:rPr>
              <a:t>planchers annihilent l’efficacité des swaps </a:t>
            </a:r>
            <a:r>
              <a:rPr lang="fr-FR" sz="1500" dirty="0" smtClean="0">
                <a:latin typeface="Calibri" panose="020F0502020204030204" pitchFamily="34" charset="0"/>
              </a:rPr>
              <a:t>qui ne sont pas prévus pour répliquer cette situation de taux variables négatifs (</a:t>
            </a:r>
            <a:r>
              <a:rPr lang="fr-FR" sz="1500" dirty="0" err="1" smtClean="0">
                <a:latin typeface="Calibri" panose="020F0502020204030204" pitchFamily="34" charset="0"/>
              </a:rPr>
              <a:t>cf</a:t>
            </a:r>
            <a:r>
              <a:rPr lang="fr-FR" sz="1500" dirty="0" smtClean="0">
                <a:latin typeface="Calibri" panose="020F0502020204030204" pitchFamily="34" charset="0"/>
              </a:rPr>
              <a:t> informations ci-après).</a:t>
            </a:r>
            <a:endParaRPr lang="fr-FR" sz="1500" dirty="0">
              <a:latin typeface="Calibri" panose="020F0502020204030204" pitchFamily="34" charset="0"/>
            </a:endParaRPr>
          </a:p>
        </p:txBody>
      </p:sp>
      <p:sp>
        <p:nvSpPr>
          <p:cNvPr id="2" name="ZoneTexte 1"/>
          <p:cNvSpPr txBox="1"/>
          <p:nvPr/>
        </p:nvSpPr>
        <p:spPr>
          <a:xfrm>
            <a:off x="5074417" y="5934075"/>
            <a:ext cx="1164458" cy="246221"/>
          </a:xfrm>
          <a:prstGeom prst="rect">
            <a:avLst/>
          </a:prstGeom>
          <a:solidFill>
            <a:schemeClr val="bg1"/>
          </a:solidFill>
          <a:ln>
            <a:solidFill>
              <a:schemeClr val="bg1">
                <a:lumMod val="65000"/>
              </a:schemeClr>
            </a:solidFill>
          </a:ln>
        </p:spPr>
        <p:txBody>
          <a:bodyPr wrap="square" rtlCol="0">
            <a:spAutoFit/>
          </a:bodyPr>
          <a:lstStyle/>
          <a:p>
            <a:r>
              <a:rPr lang="fr-FR" sz="1000" dirty="0" smtClean="0">
                <a:latin typeface="Calibri" panose="020F0502020204030204" pitchFamily="34" charset="0"/>
              </a:rPr>
              <a:t>Cours historiques</a:t>
            </a:r>
            <a:endParaRPr lang="fr-FR" sz="1000" dirty="0">
              <a:latin typeface="Calibri" panose="020F0502020204030204" pitchFamily="34" charset="0"/>
            </a:endParaRPr>
          </a:p>
        </p:txBody>
      </p:sp>
      <p:sp>
        <p:nvSpPr>
          <p:cNvPr id="7" name="ZoneTexte 6"/>
          <p:cNvSpPr txBox="1"/>
          <p:nvPr/>
        </p:nvSpPr>
        <p:spPr>
          <a:xfrm>
            <a:off x="7200900" y="4976372"/>
            <a:ext cx="1590675" cy="400110"/>
          </a:xfrm>
          <a:prstGeom prst="rect">
            <a:avLst/>
          </a:prstGeom>
          <a:solidFill>
            <a:schemeClr val="bg1"/>
          </a:solidFill>
          <a:ln>
            <a:solidFill>
              <a:schemeClr val="bg1">
                <a:lumMod val="65000"/>
              </a:schemeClr>
            </a:solidFill>
          </a:ln>
        </p:spPr>
        <p:txBody>
          <a:bodyPr wrap="square" rtlCol="0">
            <a:spAutoFit/>
          </a:bodyPr>
          <a:lstStyle/>
          <a:p>
            <a:pPr algn="just"/>
            <a:r>
              <a:rPr lang="fr-FR" sz="1000" dirty="0" smtClean="0">
                <a:latin typeface="Calibri" panose="020F0502020204030204" pitchFamily="34" charset="0"/>
              </a:rPr>
              <a:t>Cours projetés (anticipés par le marché)</a:t>
            </a:r>
            <a:endParaRPr lang="fr-FR" sz="1000" dirty="0">
              <a:latin typeface="Calibri" panose="020F0502020204030204" pitchFamily="34" charset="0"/>
            </a:endParaRPr>
          </a:p>
        </p:txBody>
      </p:sp>
      <p:sp>
        <p:nvSpPr>
          <p:cNvPr id="8" name="ZoneTexte 7"/>
          <p:cNvSpPr txBox="1"/>
          <p:nvPr/>
        </p:nvSpPr>
        <p:spPr>
          <a:xfrm>
            <a:off x="6315075" y="4140537"/>
            <a:ext cx="1162817" cy="246221"/>
          </a:xfrm>
          <a:prstGeom prst="rect">
            <a:avLst/>
          </a:prstGeom>
          <a:solidFill>
            <a:schemeClr val="bg1"/>
          </a:solidFill>
          <a:ln>
            <a:solidFill>
              <a:schemeClr val="bg1">
                <a:lumMod val="65000"/>
              </a:schemeClr>
            </a:solidFill>
          </a:ln>
        </p:spPr>
        <p:txBody>
          <a:bodyPr wrap="square" rtlCol="0">
            <a:spAutoFit/>
          </a:bodyPr>
          <a:lstStyle/>
          <a:p>
            <a:pPr algn="ctr"/>
            <a:r>
              <a:rPr lang="fr-FR" sz="1000" dirty="0" smtClean="0">
                <a:latin typeface="Calibri" panose="020F0502020204030204" pitchFamily="34" charset="0"/>
              </a:rPr>
              <a:t>Euribor 3 mois </a:t>
            </a:r>
            <a:endParaRPr lang="fr-FR" sz="1000" dirty="0">
              <a:latin typeface="Calibri" panose="020F0502020204030204" pitchFamily="34" charset="0"/>
            </a:endParaRPr>
          </a:p>
        </p:txBody>
      </p:sp>
    </p:spTree>
    <p:extLst>
      <p:ext uri="{BB962C8B-B14F-4D97-AF65-F5344CB8AC3E}">
        <p14:creationId xmlns:p14="http://schemas.microsoft.com/office/powerpoint/2010/main" val="87436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600199" y="300218"/>
            <a:ext cx="6659217" cy="769441"/>
          </a:xfrm>
          <a:prstGeom prst="rect">
            <a:avLst/>
          </a:prstGeom>
          <a:noFill/>
        </p:spPr>
        <p:txBody>
          <a:bodyPr wrap="square" rtlCol="0">
            <a:spAutoFit/>
          </a:bodyPr>
          <a:lstStyle/>
          <a:p>
            <a:pPr algn="ctr"/>
            <a:r>
              <a:rPr lang="fr-FR" sz="2200" dirty="0" smtClean="0">
                <a:latin typeface="Calibri" panose="020F0502020204030204" pitchFamily="34" charset="0"/>
              </a:rPr>
              <a:t>Rappel: Inefficacité des swaps simples</a:t>
            </a:r>
          </a:p>
          <a:p>
            <a:pPr algn="ctr"/>
            <a:r>
              <a:rPr lang="fr-FR" sz="2200" dirty="0" smtClean="0">
                <a:latin typeface="Calibri" panose="020F0502020204030204" pitchFamily="34" charset="0"/>
              </a:rPr>
              <a:t>quand le financement inclut un plancher sur Euribor</a:t>
            </a:r>
            <a:endParaRPr lang="fr-FR" sz="2200" dirty="0">
              <a:latin typeface="Calibri" panose="020F0502020204030204" pitchFamily="34" charset="0"/>
            </a:endParaRPr>
          </a:p>
        </p:txBody>
      </p:sp>
      <p:sp>
        <p:nvSpPr>
          <p:cNvPr id="2" name="ZoneTexte 1"/>
          <p:cNvSpPr txBox="1"/>
          <p:nvPr/>
        </p:nvSpPr>
        <p:spPr>
          <a:xfrm>
            <a:off x="303753" y="1218258"/>
            <a:ext cx="8572500" cy="5363007"/>
          </a:xfrm>
          <a:prstGeom prst="rect">
            <a:avLst/>
          </a:prstGeom>
          <a:noFill/>
          <a:ln>
            <a:solidFill>
              <a:schemeClr val="bg1">
                <a:lumMod val="50000"/>
              </a:schemeClr>
            </a:solidFill>
          </a:ln>
        </p:spPr>
        <p:txBody>
          <a:bodyPr wrap="square" rtlCol="0">
            <a:spAutoFit/>
          </a:bodyPr>
          <a:lstStyle/>
          <a:p>
            <a:pPr algn="just"/>
            <a:r>
              <a:rPr lang="fr-FR" sz="1500" dirty="0">
                <a:latin typeface="Calibri" panose="020F0502020204030204" pitchFamily="34" charset="0"/>
              </a:rPr>
              <a:t>Le contrat de financement prévoit que l’Euribor ne peut pas être </a:t>
            </a:r>
            <a:r>
              <a:rPr lang="fr-FR" sz="1500" dirty="0" smtClean="0">
                <a:latin typeface="Calibri" panose="020F0502020204030204" pitchFamily="34" charset="0"/>
              </a:rPr>
              <a:t>inférieur à 0,50%, donc que la banque ne paiera pas d’intérêts à l’emprunteur en cas de taux négatifs. </a:t>
            </a:r>
            <a:endParaRPr lang="fr-FR" sz="1500" dirty="0">
              <a:latin typeface="Calibri" panose="020F0502020204030204" pitchFamily="34" charset="0"/>
            </a:endParaRPr>
          </a:p>
          <a:p>
            <a:pPr algn="just">
              <a:spcBef>
                <a:spcPts val="300"/>
              </a:spcBef>
            </a:pPr>
            <a:r>
              <a:rPr lang="fr-FR" sz="1500" dirty="0">
                <a:latin typeface="Calibri" panose="020F0502020204030204" pitchFamily="34" charset="0"/>
              </a:rPr>
              <a:t>Or, un swap de taux qui permet de fixer le taux d’une dette est un contrat par lequel l’entreprise s’engage </a:t>
            </a:r>
            <a:r>
              <a:rPr lang="fr-FR" sz="1500" dirty="0" smtClean="0">
                <a:latin typeface="Calibri" panose="020F0502020204030204" pitchFamily="34" charset="0"/>
              </a:rPr>
              <a:t>à:</a:t>
            </a:r>
          </a:p>
          <a:p>
            <a:pPr marL="285750" indent="-285750" algn="just">
              <a:buFontTx/>
              <a:buChar char="-"/>
            </a:pPr>
            <a:r>
              <a:rPr lang="fr-FR" sz="1500" dirty="0" smtClean="0">
                <a:latin typeface="Calibri" panose="020F0502020204030204" pitchFamily="34" charset="0"/>
              </a:rPr>
              <a:t>recevoir </a:t>
            </a:r>
            <a:r>
              <a:rPr lang="fr-FR" sz="1500" dirty="0">
                <a:latin typeface="Calibri" panose="020F0502020204030204" pitchFamily="34" charset="0"/>
              </a:rPr>
              <a:t>un taux variable sur le montant de la dette couverte (pour annuler celui du financement) </a:t>
            </a:r>
            <a:endParaRPr lang="fr-FR" sz="1500" dirty="0" smtClean="0">
              <a:latin typeface="Calibri" panose="020F0502020204030204" pitchFamily="34" charset="0"/>
            </a:endParaRPr>
          </a:p>
          <a:p>
            <a:pPr marL="285750" indent="-285750" algn="just">
              <a:buFontTx/>
              <a:buChar char="-"/>
            </a:pPr>
            <a:r>
              <a:rPr lang="fr-FR" sz="1500" dirty="0" smtClean="0">
                <a:latin typeface="Calibri" panose="020F0502020204030204" pitchFamily="34" charset="0"/>
              </a:rPr>
              <a:t>payer </a:t>
            </a:r>
            <a:r>
              <a:rPr lang="fr-FR" sz="1500" dirty="0">
                <a:latin typeface="Calibri" panose="020F0502020204030204" pitchFamily="34" charset="0"/>
              </a:rPr>
              <a:t>un taux fixe sur le même montant.</a:t>
            </a:r>
          </a:p>
          <a:p>
            <a:pPr algn="just"/>
            <a:endParaRPr lang="fr-FR" sz="1500" dirty="0" smtClean="0">
              <a:latin typeface="Calibri" panose="020F0502020204030204" pitchFamily="34" charset="0"/>
            </a:endParaRPr>
          </a:p>
          <a:p>
            <a:pPr algn="just"/>
            <a:r>
              <a:rPr lang="fr-FR" sz="1500" dirty="0" smtClean="0">
                <a:latin typeface="Calibri" panose="020F0502020204030204" pitchFamily="34" charset="0"/>
              </a:rPr>
              <a:t>Une couverture par swap classique, qui ne réplique pas ce plancher, c’est-à-dire dont la « jambe » variable n’inclurait pas également un plancher, présente deux inconvénients:</a:t>
            </a:r>
          </a:p>
          <a:p>
            <a:pPr marL="742950" lvl="1" indent="-285750" algn="just">
              <a:spcBef>
                <a:spcPts val="600"/>
              </a:spcBef>
              <a:buFontTx/>
              <a:buChar char="-"/>
            </a:pPr>
            <a:r>
              <a:rPr lang="fr-FR" sz="1500" dirty="0" smtClean="0">
                <a:latin typeface="Calibri" panose="020F0502020204030204" pitchFamily="34" charset="0"/>
              </a:rPr>
              <a:t>Pas de plafonnement du taux de financement global: le taux Euribor négatif s’ajoute au taux fixe à payer par l’entreprise.</a:t>
            </a:r>
          </a:p>
          <a:p>
            <a:pPr marL="742950" lvl="1" indent="-285750" algn="just">
              <a:spcBef>
                <a:spcPts val="600"/>
              </a:spcBef>
              <a:buFontTx/>
              <a:buChar char="-"/>
            </a:pPr>
            <a:r>
              <a:rPr lang="fr-FR" sz="1500" dirty="0" smtClean="0">
                <a:latin typeface="Calibri" panose="020F0502020204030204" pitchFamily="34" charset="0"/>
              </a:rPr>
              <a:t>Problème potentiel pour l’application de la comptabilité de couverture: si les couvertures ne sont plus considérées comme efficaces par les CAC du fait de ce déplafonnement du taux de financement, l’intégralité des variations de valorisation (mark to market) des swaps sera enregistrée en résultat financier, ainsi que leurs variations ultérieures (autrement dit, pas différé dans le temps).</a:t>
            </a:r>
          </a:p>
          <a:p>
            <a:pPr algn="just"/>
            <a:endParaRPr lang="fr-FR" sz="1500" u="sng" dirty="0" smtClean="0">
              <a:latin typeface="Calibri" panose="020F0502020204030204" pitchFamily="34" charset="0"/>
            </a:endParaRPr>
          </a:p>
          <a:p>
            <a:pPr algn="just"/>
            <a:r>
              <a:rPr lang="fr-FR" sz="1500" dirty="0" smtClean="0">
                <a:latin typeface="Calibri" panose="020F0502020204030204" pitchFamily="34" charset="0"/>
              </a:rPr>
              <a:t>Une vidéo détaillant ce souci est visible sur le blog de KERIUS Finance </a:t>
            </a:r>
            <a:r>
              <a:rPr lang="fr-FR" sz="1500" dirty="0" smtClean="0">
                <a:latin typeface="Calibri" panose="020F0502020204030204" pitchFamily="34" charset="0"/>
                <a:hlinkClick r:id="rId2"/>
              </a:rPr>
              <a:t>en cliquant ici</a:t>
            </a:r>
            <a:r>
              <a:rPr lang="fr-FR" sz="1500" dirty="0" smtClean="0">
                <a:latin typeface="Calibri" panose="020F0502020204030204" pitchFamily="34" charset="0"/>
              </a:rPr>
              <a:t>.</a:t>
            </a:r>
          </a:p>
          <a:p>
            <a:pPr algn="just"/>
            <a:endParaRPr lang="fr-FR" sz="1500" u="sng" dirty="0" smtClean="0">
              <a:latin typeface="Calibri" panose="020F0502020204030204" pitchFamily="34" charset="0"/>
            </a:endParaRPr>
          </a:p>
          <a:p>
            <a:pPr algn="just"/>
            <a:r>
              <a:rPr lang="fr-FR" sz="1500" b="1" u="sng" dirty="0" smtClean="0">
                <a:latin typeface="Calibri" panose="020F0502020204030204" pitchFamily="34" charset="0"/>
              </a:rPr>
              <a:t>Solutions techniques</a:t>
            </a:r>
            <a:r>
              <a:rPr lang="fr-FR" sz="1500" dirty="0" smtClean="0">
                <a:latin typeface="Calibri" panose="020F0502020204030204" pitchFamily="34" charset="0"/>
              </a:rPr>
              <a:t>: </a:t>
            </a:r>
          </a:p>
          <a:p>
            <a:pPr marL="285750" indent="-285750" algn="just">
              <a:buFontTx/>
              <a:buChar char="-"/>
            </a:pPr>
            <a:r>
              <a:rPr lang="fr-FR" sz="1500" dirty="0" smtClean="0">
                <a:latin typeface="Calibri" panose="020F0502020204030204" pitchFamily="34" charset="0"/>
              </a:rPr>
              <a:t>Inclure </a:t>
            </a:r>
            <a:r>
              <a:rPr lang="fr-FR" sz="1500" dirty="0">
                <a:latin typeface="Calibri" panose="020F0502020204030204" pitchFamily="34" charset="0"/>
              </a:rPr>
              <a:t>dans le swap un </a:t>
            </a:r>
            <a:r>
              <a:rPr lang="fr-FR" sz="1500" dirty="0" smtClean="0">
                <a:latin typeface="Calibri" panose="020F0502020204030204" pitchFamily="34" charset="0"/>
              </a:rPr>
              <a:t>plancher répliquant celui du financement, mais cela a un coût. </a:t>
            </a:r>
            <a:r>
              <a:rPr lang="fr-FR" sz="1500" dirty="0" err="1" smtClean="0">
                <a:latin typeface="Calibri" panose="020F0502020204030204" pitchFamily="34" charset="0"/>
              </a:rPr>
              <a:t>Cf</a:t>
            </a:r>
            <a:r>
              <a:rPr lang="fr-FR" sz="1500" dirty="0" smtClean="0">
                <a:latin typeface="Calibri" panose="020F0502020204030204" pitchFamily="34" charset="0"/>
              </a:rPr>
              <a:t> simulations.</a:t>
            </a:r>
          </a:p>
          <a:p>
            <a:pPr marL="285750" indent="-285750" algn="just">
              <a:buFontTx/>
              <a:buChar char="-"/>
            </a:pPr>
            <a:r>
              <a:rPr lang="fr-FR" sz="1500" dirty="0" smtClean="0">
                <a:latin typeface="Calibri" panose="020F0502020204030204" pitchFamily="34" charset="0"/>
              </a:rPr>
              <a:t>Opter pour une couverture par cap (plafond), qui ne peut générer de valorisation négative en cas de taux négatifs.</a:t>
            </a:r>
            <a:endParaRPr lang="fr-FR" sz="1500" u="sng" dirty="0" smtClean="0">
              <a:latin typeface="Calibri" panose="020F0502020204030204" pitchFamily="34" charset="0"/>
            </a:endParaRPr>
          </a:p>
        </p:txBody>
      </p:sp>
    </p:spTree>
    <p:extLst>
      <p:ext uri="{BB962C8B-B14F-4D97-AF65-F5344CB8AC3E}">
        <p14:creationId xmlns:p14="http://schemas.microsoft.com/office/powerpoint/2010/main" val="4034145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026" y="1334725"/>
            <a:ext cx="8104713" cy="3466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Cartographie dettes</a:t>
            </a:r>
            <a:endParaRPr lang="fr-FR" sz="2400" b="1" dirty="0">
              <a:latin typeface="Calibri" panose="020F0502020204030204" pitchFamily="34" charset="0"/>
            </a:endParaRPr>
          </a:p>
        </p:txBody>
      </p:sp>
      <p:sp>
        <p:nvSpPr>
          <p:cNvPr id="3" name="Rectangle 2"/>
          <p:cNvSpPr/>
          <p:nvPr/>
        </p:nvSpPr>
        <p:spPr>
          <a:xfrm>
            <a:off x="3483891" y="2265762"/>
            <a:ext cx="3370153" cy="369332"/>
          </a:xfrm>
          <a:prstGeom prst="rect">
            <a:avLst/>
          </a:prstGeom>
        </p:spPr>
        <p:txBody>
          <a:bodyPr wrap="none">
            <a:spAutoFit/>
          </a:bodyPr>
          <a:lstStyle/>
          <a:p>
            <a:r>
              <a:rPr lang="fr-FR" dirty="0" smtClean="0">
                <a:latin typeface="Calibri" panose="020F0502020204030204" pitchFamily="34" charset="0"/>
              </a:rPr>
              <a:t>Euribor 3m avec plancher à 0.50%</a:t>
            </a:r>
            <a:endParaRPr lang="en-US" dirty="0"/>
          </a:p>
        </p:txBody>
      </p:sp>
      <p:sp>
        <p:nvSpPr>
          <p:cNvPr id="7" name="ZoneTexte 6"/>
          <p:cNvSpPr txBox="1"/>
          <p:nvPr/>
        </p:nvSpPr>
        <p:spPr>
          <a:xfrm>
            <a:off x="591013" y="5188059"/>
            <a:ext cx="7984741" cy="830997"/>
          </a:xfrm>
          <a:prstGeom prst="rect">
            <a:avLst/>
          </a:prstGeom>
          <a:solidFill>
            <a:schemeClr val="accent3">
              <a:lumMod val="40000"/>
              <a:lumOff val="60000"/>
            </a:schemeClr>
          </a:solidFill>
        </p:spPr>
        <p:txBody>
          <a:bodyPr wrap="square" rtlCol="0">
            <a:spAutoFit/>
          </a:bodyPr>
          <a:lstStyle/>
          <a:p>
            <a:pPr marL="720725" indent="-184150">
              <a:buFont typeface="Arial" panose="020B0604020202020204" pitchFamily="34" charset="0"/>
              <a:buChar char="•"/>
            </a:pPr>
            <a:r>
              <a:rPr lang="fr-FR" sz="1600" dirty="0" smtClean="0">
                <a:latin typeface="Calibri" panose="020F0502020204030204" pitchFamily="34" charset="0"/>
              </a:rPr>
              <a:t>Les </a:t>
            </a:r>
            <a:r>
              <a:rPr lang="fr-FR" sz="1600" dirty="0">
                <a:latin typeface="Calibri" panose="020F0502020204030204" pitchFamily="34" charset="0"/>
              </a:rPr>
              <a:t>taux </a:t>
            </a:r>
            <a:r>
              <a:rPr lang="fr-FR" sz="1600" dirty="0" smtClean="0">
                <a:latin typeface="Calibri" panose="020F0502020204030204" pitchFamily="34" charset="0"/>
              </a:rPr>
              <a:t>EONIA et EURIBOR ont </a:t>
            </a:r>
            <a:r>
              <a:rPr lang="fr-FR" sz="1600" dirty="0">
                <a:latin typeface="Calibri" panose="020F0502020204030204" pitchFamily="34" charset="0"/>
              </a:rPr>
              <a:t>un </a:t>
            </a:r>
            <a:r>
              <a:rPr lang="fr-FR" sz="1600" dirty="0" smtClean="0">
                <a:latin typeface="Calibri" panose="020F0502020204030204" pitchFamily="34" charset="0"/>
              </a:rPr>
              <a:t>plancher (</a:t>
            </a:r>
            <a:r>
              <a:rPr lang="fr-FR" sz="1600" dirty="0" err="1" smtClean="0">
                <a:latin typeface="Calibri" panose="020F0502020204030204" pitchFamily="34" charset="0"/>
              </a:rPr>
              <a:t>floor</a:t>
            </a:r>
            <a:r>
              <a:rPr lang="fr-FR" sz="1600" dirty="0" smtClean="0">
                <a:latin typeface="Calibri" panose="020F0502020204030204" pitchFamily="34" charset="0"/>
              </a:rPr>
              <a:t>) </a:t>
            </a:r>
            <a:r>
              <a:rPr lang="fr-FR" sz="1600" dirty="0">
                <a:latin typeface="Calibri" panose="020F0502020204030204" pitchFamily="34" charset="0"/>
              </a:rPr>
              <a:t>à </a:t>
            </a:r>
            <a:r>
              <a:rPr lang="fr-FR" sz="1600" dirty="0" smtClean="0">
                <a:latin typeface="Calibri" panose="020F0502020204030204" pitchFamily="34" charset="0"/>
              </a:rPr>
              <a:t>0,50%</a:t>
            </a:r>
          </a:p>
          <a:p>
            <a:pPr marL="720725" indent="-184150">
              <a:buFont typeface="Arial" panose="020B0604020202020204" pitchFamily="34" charset="0"/>
              <a:buChar char="•"/>
            </a:pPr>
            <a:r>
              <a:rPr lang="fr-FR" sz="1600" dirty="0" smtClean="0">
                <a:latin typeface="Calibri" panose="020F0502020204030204" pitchFamily="34" charset="0"/>
              </a:rPr>
              <a:t>H1 = hypothèse de couverture retenue suite aux précédentes analyses</a:t>
            </a:r>
          </a:p>
          <a:p>
            <a:pPr marL="720725" indent="-184150">
              <a:buFont typeface="Arial" panose="020B0604020202020204" pitchFamily="34" charset="0"/>
              <a:buChar char="•"/>
            </a:pPr>
            <a:r>
              <a:rPr lang="fr-FR" sz="1600" dirty="0">
                <a:latin typeface="Calibri" panose="020F0502020204030204" pitchFamily="34" charset="0"/>
              </a:rPr>
              <a:t>Voir détail des tableaux d’amortissement en </a:t>
            </a:r>
            <a:r>
              <a:rPr lang="fr-FR" sz="1600" dirty="0" smtClean="0">
                <a:latin typeface="Calibri" panose="020F0502020204030204" pitchFamily="34" charset="0"/>
              </a:rPr>
              <a:t>annexe</a:t>
            </a:r>
            <a:endParaRPr lang="fr-FR" sz="1600" dirty="0">
              <a:latin typeface="Calibri" panose="020F0502020204030204" pitchFamily="34" charset="0"/>
            </a:endParaRPr>
          </a:p>
        </p:txBody>
      </p:sp>
    </p:spTree>
    <p:extLst>
      <p:ext uri="{BB962C8B-B14F-4D97-AF65-F5344CB8AC3E}">
        <p14:creationId xmlns:p14="http://schemas.microsoft.com/office/powerpoint/2010/main" val="25131750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54290" y="0"/>
            <a:ext cx="6292644" cy="1015663"/>
          </a:xfrm>
          <a:prstGeom prst="rect">
            <a:avLst/>
          </a:prstGeom>
          <a:noFill/>
        </p:spPr>
        <p:txBody>
          <a:bodyPr wrap="square" rtlCol="0">
            <a:spAutoFit/>
          </a:bodyPr>
          <a:lstStyle/>
          <a:p>
            <a:pPr algn="ctr"/>
            <a:r>
              <a:rPr lang="fr-FR" sz="2000" b="1" dirty="0" smtClean="0">
                <a:latin typeface="Calibri" panose="020F0502020204030204" pitchFamily="34" charset="0"/>
              </a:rPr>
              <a:t>Cotations bancaires </a:t>
            </a:r>
            <a:r>
              <a:rPr lang="fr-FR" sz="1200" b="1" dirty="0" smtClean="0">
                <a:latin typeface="Calibri" panose="020F0502020204030204" pitchFamily="34" charset="0"/>
              </a:rPr>
              <a:t>(08 février 2016)</a:t>
            </a:r>
          </a:p>
          <a:p>
            <a:pPr algn="ctr"/>
            <a:r>
              <a:rPr lang="fr-FR" sz="2000" dirty="0" smtClean="0">
                <a:latin typeface="Calibri" panose="020F0502020204030204" pitchFamily="34" charset="0"/>
              </a:rPr>
              <a:t>suite aux recommandations </a:t>
            </a:r>
            <a:r>
              <a:rPr lang="fr-FR" sz="2000" dirty="0" smtClean="0">
                <a:latin typeface="Calibri" panose="020F0502020204030204" pitchFamily="34" charset="0"/>
              </a:rPr>
              <a:t>et échanges précédents </a:t>
            </a:r>
          </a:p>
          <a:p>
            <a:pPr algn="ctr"/>
            <a:r>
              <a:rPr lang="fr-FR" sz="2000" dirty="0" smtClean="0">
                <a:latin typeface="Calibri" panose="020F0502020204030204" pitchFamily="34" charset="0"/>
              </a:rPr>
              <a:t>sur </a:t>
            </a:r>
            <a:r>
              <a:rPr lang="fr-FR" sz="2000" dirty="0" smtClean="0">
                <a:latin typeface="Calibri" panose="020F0502020204030204" pitchFamily="34" charset="0"/>
              </a:rPr>
              <a:t>les stratégies envisageables</a:t>
            </a:r>
            <a:endParaRPr lang="fr-FR" sz="2000" dirty="0">
              <a:latin typeface="Calibri" panose="020F0502020204030204" pitchFamily="34" charset="0"/>
            </a:endParaRPr>
          </a:p>
        </p:txBody>
      </p:sp>
      <p:sp>
        <p:nvSpPr>
          <p:cNvPr id="6" name="ZoneTexte 5"/>
          <p:cNvSpPr txBox="1"/>
          <p:nvPr/>
        </p:nvSpPr>
        <p:spPr>
          <a:xfrm>
            <a:off x="4900612" y="1471510"/>
            <a:ext cx="4125153" cy="3754874"/>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r>
              <a:rPr lang="fr-FR" sz="1400" u="sng" dirty="0" smtClean="0">
                <a:latin typeface="Calibri" panose="020F0502020204030204" pitchFamily="34" charset="0"/>
              </a:rPr>
              <a:t>Indications </a:t>
            </a:r>
            <a:r>
              <a:rPr lang="fr-FR" sz="1400" dirty="0" smtClean="0">
                <a:latin typeface="Calibri" panose="020F0502020204030204" pitchFamily="34" charset="0"/>
              </a:rPr>
              <a:t>:</a:t>
            </a:r>
          </a:p>
          <a:p>
            <a:endParaRPr lang="fr-FR" sz="1400" dirty="0" smtClean="0">
              <a:latin typeface="Calibri" panose="020F0502020204030204" pitchFamily="34" charset="0"/>
            </a:endParaRPr>
          </a:p>
          <a:p>
            <a:pPr marL="285750" indent="-285750" algn="just">
              <a:buFont typeface="Arial" panose="020B0604020202020204" pitchFamily="34" charset="0"/>
              <a:buChar char="•"/>
            </a:pPr>
            <a:r>
              <a:rPr lang="fr-FR" sz="1400" dirty="0" smtClean="0">
                <a:latin typeface="Calibri" panose="020F0502020204030204" pitchFamily="34" charset="0"/>
              </a:rPr>
              <a:t>La prime annualisée du cap représente le coût à payer annuellement pour bénéficier du plafond (</a:t>
            </a:r>
            <a:r>
              <a:rPr lang="fr-FR" sz="1400" dirty="0" err="1" smtClean="0">
                <a:latin typeface="Calibri" panose="020F0502020204030204" pitchFamily="34" charset="0"/>
              </a:rPr>
              <a:t>strike</a:t>
            </a:r>
            <a:r>
              <a:rPr lang="fr-FR" sz="1400" dirty="0" smtClean="0">
                <a:latin typeface="Calibri" panose="020F0502020204030204" pitchFamily="34" charset="0"/>
              </a:rPr>
              <a:t>). Le taux de financement global est alors plafonné à </a:t>
            </a:r>
            <a:r>
              <a:rPr lang="fr-FR" sz="1400" dirty="0" err="1" smtClean="0">
                <a:latin typeface="Calibri" panose="020F0502020204030204" pitchFamily="34" charset="0"/>
              </a:rPr>
              <a:t>strike</a:t>
            </a:r>
            <a:r>
              <a:rPr lang="fr-FR" sz="1400" dirty="0" smtClean="0">
                <a:latin typeface="Calibri" panose="020F0502020204030204" pitchFamily="34" charset="0"/>
              </a:rPr>
              <a:t> + prime annualisée. Le cap permet de bénéficier de taux Euribor plus faibles que le </a:t>
            </a:r>
            <a:r>
              <a:rPr lang="fr-FR" sz="1400" dirty="0" err="1" smtClean="0">
                <a:latin typeface="Calibri" panose="020F0502020204030204" pitchFamily="34" charset="0"/>
              </a:rPr>
              <a:t>strike</a:t>
            </a:r>
            <a:r>
              <a:rPr lang="fr-FR" sz="1400" dirty="0" smtClean="0">
                <a:latin typeface="Calibri" panose="020F0502020204030204" pitchFamily="34" charset="0"/>
              </a:rPr>
              <a:t>, pour autant que le </a:t>
            </a:r>
            <a:r>
              <a:rPr lang="fr-FR" sz="1400" dirty="0" err="1" smtClean="0">
                <a:latin typeface="Calibri" panose="020F0502020204030204" pitchFamily="34" charset="0"/>
              </a:rPr>
              <a:t>strike</a:t>
            </a:r>
            <a:r>
              <a:rPr lang="fr-FR" sz="1400" dirty="0" smtClean="0">
                <a:latin typeface="Calibri" panose="020F0502020204030204" pitchFamily="34" charset="0"/>
              </a:rPr>
              <a:t> soit supérieur au plancher inclus dans le financement couvert. </a:t>
            </a:r>
          </a:p>
          <a:p>
            <a:pPr marL="285750" indent="-285750" algn="just">
              <a:buFont typeface="Arial" panose="020B0604020202020204" pitchFamily="34" charset="0"/>
              <a:buChar char="•"/>
            </a:pPr>
            <a:endParaRPr lang="fr-FR" sz="1400" dirty="0" smtClean="0">
              <a:latin typeface="Calibri" panose="020F0502020204030204" pitchFamily="34" charset="0"/>
            </a:endParaRPr>
          </a:p>
          <a:p>
            <a:pPr marL="285750" indent="-285750" algn="just">
              <a:buFont typeface="Arial" panose="020B0604020202020204" pitchFamily="34" charset="0"/>
              <a:buChar char="•"/>
            </a:pPr>
            <a:r>
              <a:rPr lang="fr-FR" sz="1400" dirty="0" smtClean="0">
                <a:latin typeface="Calibri" panose="020F0502020204030204" pitchFamily="34" charset="0"/>
              </a:rPr>
              <a:t>En cas de revente du cap avant échéance, la prime lissée non payée reste due, mais de ce montant sera déduit la valeur résiduelle (mark to </a:t>
            </a:r>
            <a:r>
              <a:rPr lang="fr-FR" sz="1400" dirty="0" err="1" smtClean="0">
                <a:latin typeface="Calibri" panose="020F0502020204030204" pitchFamily="34" charset="0"/>
              </a:rPr>
              <a:t>market</a:t>
            </a:r>
            <a:r>
              <a:rPr lang="fr-FR" sz="1400" dirty="0" smtClean="0">
                <a:latin typeface="Calibri" panose="020F0502020204030204" pitchFamily="34" charset="0"/>
              </a:rPr>
              <a:t> / </a:t>
            </a:r>
            <a:r>
              <a:rPr lang="fr-FR" sz="1400" dirty="0" err="1" smtClean="0">
                <a:latin typeface="Calibri" panose="020F0502020204030204" pitchFamily="34" charset="0"/>
              </a:rPr>
              <a:t>fair</a:t>
            </a:r>
            <a:r>
              <a:rPr lang="fr-FR" sz="1400" dirty="0" smtClean="0">
                <a:latin typeface="Calibri" panose="020F0502020204030204" pitchFamily="34" charset="0"/>
              </a:rPr>
              <a:t> value) du cap, qui peut au pire être nulle ou au mieux excéder le montant de la prime restant due (par exemple si les taux ont monté).</a:t>
            </a:r>
          </a:p>
        </p:txBody>
      </p:sp>
      <p:sp>
        <p:nvSpPr>
          <p:cNvPr id="2" name="ZoneTexte 1"/>
          <p:cNvSpPr txBox="1"/>
          <p:nvPr/>
        </p:nvSpPr>
        <p:spPr>
          <a:xfrm>
            <a:off x="628649" y="5704075"/>
            <a:ext cx="4995403" cy="1077218"/>
          </a:xfrm>
          <a:prstGeom prst="rect">
            <a:avLst/>
          </a:prstGeom>
          <a:solidFill>
            <a:schemeClr val="accent3">
              <a:lumMod val="60000"/>
              <a:lumOff val="40000"/>
            </a:schemeClr>
          </a:solidFill>
        </p:spPr>
        <p:txBody>
          <a:bodyPr wrap="square" rtlCol="0">
            <a:spAutoFit/>
          </a:bodyPr>
          <a:lstStyle/>
          <a:p>
            <a:r>
              <a:rPr lang="fr-FR" sz="1600" dirty="0" smtClean="0">
                <a:latin typeface="Calibri" panose="020F0502020204030204" pitchFamily="34" charset="0"/>
              </a:rPr>
              <a:t>* </a:t>
            </a:r>
            <a:r>
              <a:rPr lang="fr-FR" sz="1600" u="sng" dirty="0" smtClean="0">
                <a:latin typeface="Calibri" panose="020F0502020204030204" pitchFamily="34" charset="0"/>
              </a:rPr>
              <a:t>Plafond du cap évolutif </a:t>
            </a:r>
            <a:r>
              <a:rPr lang="fr-FR" sz="1600" dirty="0" smtClean="0">
                <a:latin typeface="Calibri" panose="020F0502020204030204" pitchFamily="34" charset="0"/>
              </a:rPr>
              <a:t>: </a:t>
            </a:r>
          </a:p>
          <a:p>
            <a:pPr marL="285750" indent="-285750">
              <a:buFont typeface="Arial" panose="020B0604020202020204" pitchFamily="34" charset="0"/>
              <a:buChar char="•"/>
            </a:pPr>
            <a:r>
              <a:rPr lang="fr-FR" sz="1600" dirty="0" smtClean="0">
                <a:latin typeface="Calibri" panose="020F0502020204030204" pitchFamily="34" charset="0"/>
              </a:rPr>
              <a:t>2015-2018 = 2%</a:t>
            </a:r>
          </a:p>
          <a:p>
            <a:pPr marL="285750" indent="-285750">
              <a:buFont typeface="Arial" panose="020B0604020202020204" pitchFamily="34" charset="0"/>
              <a:buChar char="•"/>
            </a:pPr>
            <a:r>
              <a:rPr lang="fr-FR" sz="1600" dirty="0" smtClean="0">
                <a:latin typeface="Calibri" panose="020F0502020204030204" pitchFamily="34" charset="0"/>
              </a:rPr>
              <a:t>2019-2020 = 1%</a:t>
            </a:r>
          </a:p>
          <a:p>
            <a:r>
              <a:rPr lang="fr-FR" sz="1600" dirty="0" smtClean="0">
                <a:latin typeface="Calibri" panose="020F0502020204030204" pitchFamily="34" charset="0"/>
              </a:rPr>
              <a:t>Voir tableaux d’amortissement H1 en annexe</a:t>
            </a:r>
            <a:endParaRPr lang="fr-FR" sz="1600" dirty="0">
              <a:latin typeface="Calibri" panose="020F0502020204030204"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453356"/>
            <a:ext cx="3773487" cy="39512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9383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81620" y="419100"/>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Etapes suivantes</a:t>
            </a:r>
          </a:p>
          <a:p>
            <a:pPr algn="ctr"/>
            <a:endParaRPr lang="fr-FR" sz="2400" b="1" dirty="0">
              <a:latin typeface="Calibri" panose="020F0502020204030204" pitchFamily="34" charset="0"/>
            </a:endParaRPr>
          </a:p>
        </p:txBody>
      </p:sp>
      <p:sp>
        <p:nvSpPr>
          <p:cNvPr id="2" name="ZoneTexte 1"/>
          <p:cNvSpPr txBox="1"/>
          <p:nvPr/>
        </p:nvSpPr>
        <p:spPr>
          <a:xfrm>
            <a:off x="886358" y="2219785"/>
            <a:ext cx="7514898" cy="723275"/>
          </a:xfrm>
          <a:prstGeom prst="rect">
            <a:avLst/>
          </a:prstGeom>
          <a:noFill/>
          <a:ln>
            <a:solidFill>
              <a:schemeClr val="bg1">
                <a:lumMod val="50000"/>
              </a:schemeClr>
            </a:solidFill>
          </a:ln>
        </p:spPr>
        <p:txBody>
          <a:bodyPr wrap="square" rtlCol="0">
            <a:spAutoFit/>
          </a:bodyPr>
          <a:lstStyle/>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Finalisation de la stratégie;</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Finalisation de la documentation bancaire.</a:t>
            </a:r>
          </a:p>
        </p:txBody>
      </p:sp>
    </p:spTree>
    <p:extLst>
      <p:ext uri="{BB962C8B-B14F-4D97-AF65-F5344CB8AC3E}">
        <p14:creationId xmlns:p14="http://schemas.microsoft.com/office/powerpoint/2010/main" val="30297173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68681" y="2213308"/>
            <a:ext cx="7799596" cy="3185487"/>
          </a:xfrm>
          <a:prstGeom prst="rect">
            <a:avLst/>
          </a:prstGeom>
          <a:noFill/>
        </p:spPr>
        <p:txBody>
          <a:bodyPr wrap="square" rtlCol="0">
            <a:spAutoFit/>
          </a:bodyPr>
          <a:lstStyle/>
          <a:p>
            <a:pPr marL="342900" indent="-342900">
              <a:buFont typeface="Arial" panose="020B0604020202020204" pitchFamily="34" charset="0"/>
              <a:buChar char="•"/>
            </a:pPr>
            <a:endParaRPr lang="fr-FR" sz="2200" dirty="0" smtClean="0">
              <a:latin typeface="Calibri" panose="020F0502020204030204" pitchFamily="34" charset="0"/>
            </a:endParaRPr>
          </a:p>
          <a:p>
            <a:pPr marL="342900" indent="-342900">
              <a:spcBef>
                <a:spcPts val="600"/>
              </a:spcBef>
              <a:buFont typeface="Arial" panose="020B0604020202020204" pitchFamily="34" charset="0"/>
              <a:buChar char="•"/>
            </a:pPr>
            <a:r>
              <a:rPr lang="fr-FR" sz="2200" dirty="0">
                <a:latin typeface="Calibri" panose="020F0502020204030204" pitchFamily="34" charset="0"/>
              </a:rPr>
              <a:t>Euribor 3 mois: Courbes historiques et projetées</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Tableaux d’amortissement de la dette pris en compte dans cette analyse</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Obligation de couverture</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Point d’attention</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Profils de différents types de couvertures à échéance</a:t>
            </a:r>
          </a:p>
          <a:p>
            <a:pPr marL="342900" indent="-342900">
              <a:buFont typeface="Arial" panose="020B0604020202020204" pitchFamily="34" charset="0"/>
              <a:buChar char="•"/>
            </a:pPr>
            <a:endParaRPr lang="fr-FR" sz="2200" dirty="0">
              <a:latin typeface="Calibri" panose="020F0502020204030204" pitchFamily="34" charset="0"/>
            </a:endParaRPr>
          </a:p>
        </p:txBody>
      </p:sp>
      <p:sp>
        <p:nvSpPr>
          <p:cNvPr id="5" name="ZoneTexte 4"/>
          <p:cNvSpPr txBox="1"/>
          <p:nvPr/>
        </p:nvSpPr>
        <p:spPr>
          <a:xfrm>
            <a:off x="2381620" y="419100"/>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Annexes</a:t>
            </a:r>
          </a:p>
          <a:p>
            <a:pPr algn="ctr"/>
            <a:endParaRPr lang="fr-FR" sz="2400" b="1" dirty="0">
              <a:latin typeface="Calibri" panose="020F0502020204030204" pitchFamily="34" charset="0"/>
            </a:endParaRPr>
          </a:p>
        </p:txBody>
      </p:sp>
    </p:spTree>
    <p:extLst>
      <p:ext uri="{BB962C8B-B14F-4D97-AF65-F5344CB8AC3E}">
        <p14:creationId xmlns:p14="http://schemas.microsoft.com/office/powerpoint/2010/main" val="31738053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47950" y="419100"/>
            <a:ext cx="4524375" cy="461665"/>
          </a:xfrm>
          <a:prstGeom prst="rect">
            <a:avLst/>
          </a:prstGeom>
          <a:noFill/>
        </p:spPr>
        <p:txBody>
          <a:bodyPr wrap="square" rtlCol="0">
            <a:spAutoFit/>
          </a:bodyPr>
          <a:lstStyle/>
          <a:p>
            <a:pPr algn="ctr"/>
            <a:r>
              <a:rPr lang="fr-FR" sz="2400" b="1" dirty="0" smtClean="0">
                <a:latin typeface="Calibri" panose="020F0502020204030204" pitchFamily="34" charset="0"/>
              </a:rPr>
              <a:t>Données de marché</a:t>
            </a:r>
            <a:endParaRPr lang="fr-FR" sz="2400" b="1" dirty="0">
              <a:latin typeface="Calibri" panose="020F0502020204030204" pitchFamily="34" charset="0"/>
            </a:endParaRPr>
          </a:p>
        </p:txBody>
      </p:sp>
      <p:sp>
        <p:nvSpPr>
          <p:cNvPr id="5" name="ZoneTexte 4"/>
          <p:cNvSpPr txBox="1"/>
          <p:nvPr/>
        </p:nvSpPr>
        <p:spPr>
          <a:xfrm>
            <a:off x="5619750" y="6326663"/>
            <a:ext cx="2714458" cy="307777"/>
          </a:xfrm>
          <a:prstGeom prst="rect">
            <a:avLst/>
          </a:prstGeom>
          <a:solidFill>
            <a:schemeClr val="bg1">
              <a:lumMod val="95000"/>
            </a:schemeClr>
          </a:solidFill>
          <a:ln>
            <a:solidFill>
              <a:schemeClr val="bg1">
                <a:lumMod val="50000"/>
              </a:schemeClr>
            </a:solidFill>
          </a:ln>
        </p:spPr>
        <p:txBody>
          <a:bodyPr wrap="square" rtlCol="0">
            <a:spAutoFit/>
          </a:bodyPr>
          <a:lstStyle/>
          <a:p>
            <a:r>
              <a:rPr lang="fr-FR" sz="1400" dirty="0" smtClean="0">
                <a:latin typeface="Calibri" panose="020F0502020204030204" pitchFamily="34" charset="0"/>
              </a:rPr>
              <a:t>Données au 22 février 2016</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793" y="1158941"/>
            <a:ext cx="8328025" cy="505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35866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63648" y="151683"/>
            <a:ext cx="6029325" cy="830997"/>
          </a:xfrm>
          <a:prstGeom prst="rect">
            <a:avLst/>
          </a:prstGeom>
          <a:noFill/>
        </p:spPr>
        <p:txBody>
          <a:bodyPr wrap="square" rtlCol="0">
            <a:spAutoFit/>
          </a:bodyPr>
          <a:lstStyle/>
          <a:p>
            <a:pPr algn="ctr"/>
            <a:r>
              <a:rPr lang="fr-FR" sz="2400" b="1" dirty="0" smtClean="0">
                <a:latin typeface="Calibri" panose="020F0502020204030204" pitchFamily="34" charset="0"/>
              </a:rPr>
              <a:t>Tableaux d’amortissement </a:t>
            </a:r>
          </a:p>
          <a:p>
            <a:pPr algn="ctr"/>
            <a:r>
              <a:rPr lang="fr-FR" sz="2400" b="1" dirty="0" smtClean="0">
                <a:latin typeface="Calibri" panose="020F0502020204030204" pitchFamily="34" charset="0"/>
              </a:rPr>
              <a:t>Dette et couvertures</a:t>
            </a:r>
            <a:endParaRPr lang="fr-FR" sz="2400" b="1" dirty="0">
              <a:latin typeface="Calibri" panose="020F0502020204030204" pitchFamily="34" charset="0"/>
            </a:endParaRPr>
          </a:p>
        </p:txBody>
      </p:sp>
      <p:sp>
        <p:nvSpPr>
          <p:cNvPr id="6" name="ZoneTexte 5"/>
          <p:cNvSpPr txBox="1"/>
          <p:nvPr/>
        </p:nvSpPr>
        <p:spPr>
          <a:xfrm>
            <a:off x="1964655" y="5921035"/>
            <a:ext cx="6276096" cy="584775"/>
          </a:xfrm>
          <a:prstGeom prst="rect">
            <a:avLst/>
          </a:prstGeom>
          <a:solidFill>
            <a:schemeClr val="accent3">
              <a:lumMod val="40000"/>
              <a:lumOff val="60000"/>
            </a:schemeClr>
          </a:solidFill>
          <a:ln>
            <a:solidFill>
              <a:schemeClr val="bg1">
                <a:lumMod val="50000"/>
              </a:schemeClr>
            </a:solidFill>
          </a:ln>
        </p:spPr>
        <p:txBody>
          <a:bodyPr wrap="square" rtlCol="0">
            <a:spAutoFit/>
          </a:bodyPr>
          <a:lstStyle/>
          <a:p>
            <a:pPr algn="just"/>
            <a:r>
              <a:rPr lang="fr-FR" sz="1600" dirty="0" smtClean="0">
                <a:latin typeface="Calibri" panose="020F0502020204030204" pitchFamily="34" charset="0"/>
              </a:rPr>
              <a:t>La capitalisation PIK se réalisant le 15/9 de chaque année, le montant proposé pour la couverture est celui du début de période, par sécurité.</a:t>
            </a:r>
            <a:endParaRPr lang="fr-FR" sz="1600" u="sng" dirty="0" smtClean="0">
              <a:latin typeface="Calibri" panose="020F0502020204030204"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638" y="1204572"/>
            <a:ext cx="8085137" cy="4716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2549349"/>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7307</TotalTime>
  <Words>1420</Words>
  <Application>Microsoft Office PowerPoint</Application>
  <PresentationFormat>Affichage à l'écran (4:3)</PresentationFormat>
  <Paragraphs>140</Paragraphs>
  <Slides>15</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15</vt:i4>
      </vt:variant>
    </vt:vector>
  </HeadingPairs>
  <TitlesOfParts>
    <vt:vector size="23" baseType="lpstr">
      <vt:lpstr>Andale Sans UI</vt:lpstr>
      <vt:lpstr>Arial</vt:lpstr>
      <vt:lpstr>Calibri</vt:lpstr>
      <vt:lpstr>News Gothic MT</vt:lpstr>
      <vt:lpstr>Times New Roman</vt:lpstr>
      <vt:lpstr>Verdana</vt:lpstr>
      <vt:lpstr>Wingdings</vt:lpstr>
      <vt:lpstr>Inspiration</vt:lpstr>
      <vt:lpstr>Couvertures de taux d’intérêts Rapport N°4</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991</cp:revision>
  <cp:lastPrinted>2015-10-05T15:07:54Z</cp:lastPrinted>
  <dcterms:created xsi:type="dcterms:W3CDTF">2010-04-23T15:09:35Z</dcterms:created>
  <dcterms:modified xsi:type="dcterms:W3CDTF">2016-02-22T10:52:36Z</dcterms:modified>
</cp:coreProperties>
</file>