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Lst>
  <p:notesMasterIdLst>
    <p:notesMasterId r:id="rId11"/>
  </p:notesMasterIdLst>
  <p:sldIdLst>
    <p:sldId id="256" r:id="rId2"/>
    <p:sldId id="460" r:id="rId3"/>
    <p:sldId id="457" r:id="rId4"/>
    <p:sldId id="462" r:id="rId5"/>
    <p:sldId id="459" r:id="rId6"/>
    <p:sldId id="458" r:id="rId7"/>
    <p:sldId id="461" r:id="rId8"/>
    <p:sldId id="451" r:id="rId9"/>
    <p:sldId id="450" r:id="rId10"/>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guide id="3" orient="horz" pos="1014">
          <p15:clr>
            <a:srgbClr val="A4A3A4"/>
          </p15:clr>
        </p15:guide>
        <p15:guide id="4" orient="horz" pos="3774">
          <p15:clr>
            <a:srgbClr val="A4A3A4"/>
          </p15:clr>
        </p15:guide>
        <p15:guide id="5" pos="5352">
          <p15:clr>
            <a:srgbClr val="A4A3A4"/>
          </p15:clr>
        </p15:guide>
        <p15:guide id="6" pos="396">
          <p15:clr>
            <a:srgbClr val="A4A3A4"/>
          </p15:clr>
        </p15:guide>
        <p15:guide id="7" orient="horz" pos="825">
          <p15:clr>
            <a:srgbClr val="A4A3A4"/>
          </p15:clr>
        </p15:guide>
        <p15:guide id="8" pos="5594">
          <p15:clr>
            <a:srgbClr val="A4A3A4"/>
          </p15:clr>
        </p15:guide>
        <p15:guide id="9" pos="19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51B0"/>
    <a:srgbClr val="FF0000"/>
    <a:srgbClr val="BD8803"/>
    <a:srgbClr val="EE8012"/>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21" autoAdjust="0"/>
    <p:restoredTop sz="86410" autoAdjust="0"/>
  </p:normalViewPr>
  <p:slideViewPr>
    <p:cSldViewPr snapToGrid="0">
      <p:cViewPr varScale="1">
        <p:scale>
          <a:sx n="73" d="100"/>
          <a:sy n="73" d="100"/>
        </p:scale>
        <p:origin x="-1958" y="-62"/>
      </p:cViewPr>
      <p:guideLst>
        <p:guide orient="horz" pos="2160"/>
        <p:guide orient="horz" pos="1014"/>
        <p:guide orient="horz" pos="3774"/>
        <p:guide orient="horz" pos="825"/>
        <p:guide pos="2880"/>
        <p:guide pos="5352"/>
        <p:guide pos="396"/>
        <p:guide pos="5594"/>
        <p:guide pos="193"/>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24/02/2016</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2/24/2016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2/24/2016</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2/24/2016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2/24/2016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2/24/2016</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2/24/2016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2/24/2016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2/24/2016</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2/24/2016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2/24/2016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2/24/2016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Fermeture de fin d'année"/>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22109" y="269875"/>
            <a:ext cx="880604" cy="6599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2/24/2016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2/24/2016</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2/24/2016</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2/24/2016</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2/24/2016</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2/24/2016</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2/24/2016</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2/24/2016</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610100"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831974" y="3794126"/>
            <a:ext cx="6592093" cy="793750"/>
          </a:xfrm>
        </p:spPr>
        <p:txBody>
          <a:bodyPr anchor="ctr" anchorCtr="0"/>
          <a:lstStyle/>
          <a:p>
            <a:pPr>
              <a:lnSpc>
                <a:spcPct val="100000"/>
              </a:lnSpc>
              <a:spcBef>
                <a:spcPts val="600"/>
              </a:spcBef>
            </a:pPr>
            <a:r>
              <a:rPr lang="fr-FR" sz="2500" b="0" dirty="0" smtClean="0">
                <a:solidFill>
                  <a:srgbClr val="302421"/>
                </a:solidFill>
                <a:latin typeface="Calibri" pitchFamily="34" charset="0"/>
                <a:cs typeface="Arial" pitchFamily="34" charset="0"/>
              </a:rPr>
              <a:t>Couverture des risques IR</a:t>
            </a:r>
            <a:br>
              <a:rPr lang="fr-FR" sz="2500" b="0" dirty="0" smtClean="0">
                <a:solidFill>
                  <a:srgbClr val="302421"/>
                </a:solidFill>
                <a:latin typeface="Calibri" pitchFamily="34" charset="0"/>
                <a:cs typeface="Arial" pitchFamily="34" charset="0"/>
              </a:rPr>
            </a:br>
            <a:r>
              <a:rPr lang="fr-FR" sz="2500" b="0" dirty="0" smtClean="0">
                <a:solidFill>
                  <a:srgbClr val="302421"/>
                </a:solidFill>
                <a:latin typeface="Calibri" pitchFamily="34" charset="0"/>
                <a:cs typeface="Arial" pitchFamily="34" charset="0"/>
              </a:rPr>
              <a:t>Rapport final</a:t>
            </a:r>
            <a:endParaRPr lang="fr-FR" sz="2500" b="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smtClean="0">
                <a:solidFill>
                  <a:srgbClr val="302421"/>
                </a:solidFill>
                <a:latin typeface="Calibri" pitchFamily="34" charset="0"/>
              </a:rPr>
              <a:t>24 février 2016</a:t>
            </a:r>
            <a:endParaRPr lang="fr-FR" dirty="0">
              <a:solidFill>
                <a:srgbClr val="302421"/>
              </a:solidFill>
              <a:latin typeface="Calibri" pitchFamily="34" charset="0"/>
            </a:endParaRPr>
          </a:p>
        </p:txBody>
      </p:sp>
      <p:sp>
        <p:nvSpPr>
          <p:cNvPr id="9"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pic>
        <p:nvPicPr>
          <p:cNvPr id="1026" name="Picture 2" descr="Fermeture de fin d'anné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20412" y="2197100"/>
            <a:ext cx="1815216" cy="13603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Sommaire</a:t>
            </a:r>
            <a:endParaRPr lang="fr-FR" sz="2400" b="1" dirty="0">
              <a:latin typeface="Calibri" panose="020F0502020204030204" pitchFamily="34" charset="0"/>
            </a:endParaRPr>
          </a:p>
        </p:txBody>
      </p:sp>
      <p:sp>
        <p:nvSpPr>
          <p:cNvPr id="5" name="ZoneTexte 4"/>
          <p:cNvSpPr txBox="1"/>
          <p:nvPr/>
        </p:nvSpPr>
        <p:spPr>
          <a:xfrm>
            <a:off x="1623060" y="2161316"/>
            <a:ext cx="7261167" cy="2246769"/>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fr-FR" sz="2400" dirty="0" smtClean="0">
                <a:latin typeface="Calibri" panose="020F0502020204030204" pitchFamily="34" charset="0"/>
              </a:rPr>
              <a:t>Cartographie dettes et couverture</a:t>
            </a:r>
          </a:p>
          <a:p>
            <a:pPr marL="285750" indent="-285750">
              <a:spcBef>
                <a:spcPts val="600"/>
              </a:spcBef>
              <a:buFont typeface="Arial" panose="020B0604020202020204" pitchFamily="34" charset="0"/>
              <a:buChar char="•"/>
            </a:pPr>
            <a:r>
              <a:rPr lang="fr-FR" sz="2400" dirty="0" smtClean="0">
                <a:latin typeface="Calibri" panose="020F0502020204030204" pitchFamily="34" charset="0"/>
              </a:rPr>
              <a:t>Opérations réalisées</a:t>
            </a:r>
          </a:p>
          <a:p>
            <a:pPr marL="285750" indent="-285750">
              <a:spcBef>
                <a:spcPts val="600"/>
              </a:spcBef>
              <a:buFont typeface="Arial" panose="020B0604020202020204" pitchFamily="34" charset="0"/>
              <a:buChar char="•"/>
            </a:pPr>
            <a:r>
              <a:rPr lang="fr-FR" sz="2400" dirty="0" smtClean="0">
                <a:latin typeface="Calibri" panose="020F0502020204030204" pitchFamily="34" charset="0"/>
              </a:rPr>
              <a:t>Tableaux d’amortissement</a:t>
            </a:r>
          </a:p>
          <a:p>
            <a:pPr marL="285750" indent="-285750">
              <a:spcBef>
                <a:spcPts val="600"/>
              </a:spcBef>
              <a:buFont typeface="Arial" panose="020B0604020202020204" pitchFamily="34" charset="0"/>
              <a:buChar char="•"/>
            </a:pPr>
            <a:r>
              <a:rPr lang="fr-FR" sz="2400" dirty="0" smtClean="0">
                <a:latin typeface="Calibri" panose="020F0502020204030204" pitchFamily="34" charset="0"/>
              </a:rPr>
              <a:t>Données de marché</a:t>
            </a:r>
          </a:p>
          <a:p>
            <a:pPr marL="285750" indent="-285750">
              <a:spcBef>
                <a:spcPts val="600"/>
              </a:spcBef>
              <a:buFont typeface="Arial" panose="020B0604020202020204" pitchFamily="34" charset="0"/>
              <a:buChar char="•"/>
            </a:pPr>
            <a:r>
              <a:rPr lang="fr-FR" sz="2400" dirty="0" smtClean="0">
                <a:latin typeface="Calibri" panose="020F0502020204030204" pitchFamily="34" charset="0"/>
              </a:rPr>
              <a:t>Obligation de couverture</a:t>
            </a:r>
            <a:endParaRPr lang="fr-FR" sz="2400" dirty="0">
              <a:latin typeface="Calibri" panose="020F0502020204030204" pitchFamily="34" charset="0"/>
            </a:endParaRPr>
          </a:p>
        </p:txBody>
      </p:sp>
    </p:spTree>
    <p:extLst>
      <p:ext uri="{BB962C8B-B14F-4D97-AF65-F5344CB8AC3E}">
        <p14:creationId xmlns:p14="http://schemas.microsoft.com/office/powerpoint/2010/main" val="20909845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1026" y="1334725"/>
            <a:ext cx="8104713" cy="3466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Cartographie dette et couverture réalisée</a:t>
            </a:r>
            <a:endParaRPr lang="fr-FR" sz="2400" dirty="0">
              <a:latin typeface="Calibri" panose="020F0502020204030204" pitchFamily="34" charset="0"/>
            </a:endParaRPr>
          </a:p>
        </p:txBody>
      </p:sp>
      <p:sp>
        <p:nvSpPr>
          <p:cNvPr id="3" name="Rectangle 2"/>
          <p:cNvSpPr/>
          <p:nvPr/>
        </p:nvSpPr>
        <p:spPr>
          <a:xfrm>
            <a:off x="3483891" y="2265762"/>
            <a:ext cx="3370153" cy="369332"/>
          </a:xfrm>
          <a:prstGeom prst="rect">
            <a:avLst/>
          </a:prstGeom>
        </p:spPr>
        <p:txBody>
          <a:bodyPr wrap="none">
            <a:spAutoFit/>
          </a:bodyPr>
          <a:lstStyle/>
          <a:p>
            <a:r>
              <a:rPr lang="fr-FR" dirty="0" smtClean="0">
                <a:latin typeface="Calibri" panose="020F0502020204030204" pitchFamily="34" charset="0"/>
              </a:rPr>
              <a:t>Euribor 3m avec plancher à 0.50%</a:t>
            </a:r>
            <a:endParaRPr lang="en-US" dirty="0"/>
          </a:p>
        </p:txBody>
      </p:sp>
      <p:sp>
        <p:nvSpPr>
          <p:cNvPr id="7" name="ZoneTexte 6"/>
          <p:cNvSpPr txBox="1"/>
          <p:nvPr/>
        </p:nvSpPr>
        <p:spPr>
          <a:xfrm>
            <a:off x="591013" y="5188059"/>
            <a:ext cx="7984741" cy="830997"/>
          </a:xfrm>
          <a:prstGeom prst="rect">
            <a:avLst/>
          </a:prstGeom>
          <a:solidFill>
            <a:schemeClr val="accent3">
              <a:lumMod val="40000"/>
              <a:lumOff val="60000"/>
            </a:schemeClr>
          </a:solidFill>
        </p:spPr>
        <p:txBody>
          <a:bodyPr wrap="square" rtlCol="0">
            <a:spAutoFit/>
          </a:bodyPr>
          <a:lstStyle/>
          <a:p>
            <a:pPr marL="720725" indent="-184150">
              <a:buFont typeface="Arial" panose="020B0604020202020204" pitchFamily="34" charset="0"/>
              <a:buChar char="•"/>
            </a:pPr>
            <a:r>
              <a:rPr lang="fr-FR" sz="1600" dirty="0" smtClean="0">
                <a:latin typeface="Calibri" panose="020F0502020204030204" pitchFamily="34" charset="0"/>
              </a:rPr>
              <a:t>Les </a:t>
            </a:r>
            <a:r>
              <a:rPr lang="fr-FR" sz="1600" dirty="0">
                <a:latin typeface="Calibri" panose="020F0502020204030204" pitchFamily="34" charset="0"/>
              </a:rPr>
              <a:t>taux </a:t>
            </a:r>
            <a:r>
              <a:rPr lang="fr-FR" sz="1600" dirty="0" smtClean="0">
                <a:latin typeface="Calibri" panose="020F0502020204030204" pitchFamily="34" charset="0"/>
              </a:rPr>
              <a:t>EONIA et EURIBOR ont </a:t>
            </a:r>
            <a:r>
              <a:rPr lang="fr-FR" sz="1600" dirty="0">
                <a:latin typeface="Calibri" panose="020F0502020204030204" pitchFamily="34" charset="0"/>
              </a:rPr>
              <a:t>un </a:t>
            </a:r>
            <a:r>
              <a:rPr lang="fr-FR" sz="1600" dirty="0" smtClean="0">
                <a:latin typeface="Calibri" panose="020F0502020204030204" pitchFamily="34" charset="0"/>
              </a:rPr>
              <a:t>plancher (</a:t>
            </a:r>
            <a:r>
              <a:rPr lang="fr-FR" sz="1600" dirty="0" err="1" smtClean="0">
                <a:latin typeface="Calibri" panose="020F0502020204030204" pitchFamily="34" charset="0"/>
              </a:rPr>
              <a:t>floor</a:t>
            </a:r>
            <a:r>
              <a:rPr lang="fr-FR" sz="1600" dirty="0" smtClean="0">
                <a:latin typeface="Calibri" panose="020F0502020204030204" pitchFamily="34" charset="0"/>
              </a:rPr>
              <a:t>) </a:t>
            </a:r>
            <a:r>
              <a:rPr lang="fr-FR" sz="1600" dirty="0">
                <a:latin typeface="Calibri" panose="020F0502020204030204" pitchFamily="34" charset="0"/>
              </a:rPr>
              <a:t>à </a:t>
            </a:r>
            <a:r>
              <a:rPr lang="fr-FR" sz="1600" dirty="0" smtClean="0">
                <a:latin typeface="Calibri" panose="020F0502020204030204" pitchFamily="34" charset="0"/>
              </a:rPr>
              <a:t>0,50%</a:t>
            </a:r>
          </a:p>
          <a:p>
            <a:pPr marL="720725" indent="-184150">
              <a:buFont typeface="Arial" panose="020B0604020202020204" pitchFamily="34" charset="0"/>
              <a:buChar char="•"/>
            </a:pPr>
            <a:r>
              <a:rPr lang="fr-FR" sz="1600" dirty="0" smtClean="0">
                <a:latin typeface="Calibri" panose="020F0502020204030204" pitchFamily="34" charset="0"/>
              </a:rPr>
              <a:t>H1 = couverture réalisée</a:t>
            </a:r>
          </a:p>
          <a:p>
            <a:pPr marL="720725" indent="-184150">
              <a:buFont typeface="Arial" panose="020B0604020202020204" pitchFamily="34" charset="0"/>
              <a:buChar char="•"/>
            </a:pPr>
            <a:r>
              <a:rPr lang="fr-FR" sz="1600" dirty="0">
                <a:latin typeface="Calibri" panose="020F0502020204030204" pitchFamily="34" charset="0"/>
              </a:rPr>
              <a:t>Voir détail des tableaux d’amortissement </a:t>
            </a:r>
            <a:r>
              <a:rPr lang="fr-FR" sz="1600" dirty="0" smtClean="0">
                <a:latin typeface="Calibri" panose="020F0502020204030204" pitchFamily="34" charset="0"/>
              </a:rPr>
              <a:t>ci-après</a:t>
            </a:r>
            <a:endParaRPr lang="fr-FR" sz="1600" dirty="0">
              <a:latin typeface="Calibri" panose="020F0502020204030204" pitchFamily="34" charset="0"/>
            </a:endParaRPr>
          </a:p>
        </p:txBody>
      </p:sp>
    </p:spTree>
    <p:extLst>
      <p:ext uri="{BB962C8B-B14F-4D97-AF65-F5344CB8AC3E}">
        <p14:creationId xmlns:p14="http://schemas.microsoft.com/office/powerpoint/2010/main" val="9995277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25941" y="488407"/>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Détail de la couverture réalisée</a:t>
            </a:r>
          </a:p>
        </p:txBody>
      </p:sp>
      <p:sp>
        <p:nvSpPr>
          <p:cNvPr id="5" name="Rectangle 4"/>
          <p:cNvSpPr/>
          <p:nvPr/>
        </p:nvSpPr>
        <p:spPr>
          <a:xfrm>
            <a:off x="142240" y="4447485"/>
            <a:ext cx="8890000" cy="1969770"/>
          </a:xfrm>
          <a:prstGeom prst="rect">
            <a:avLst/>
          </a:prstGeom>
          <a:ln>
            <a:solidFill>
              <a:schemeClr val="bg1">
                <a:lumMod val="50000"/>
              </a:schemeClr>
            </a:solidFill>
          </a:ln>
        </p:spPr>
        <p:txBody>
          <a:bodyPr wrap="square">
            <a:spAutoFit/>
          </a:bodyPr>
          <a:lstStyle/>
          <a:p>
            <a:pPr algn="just">
              <a:spcBef>
                <a:spcPts val="600"/>
              </a:spcBef>
            </a:pPr>
            <a:r>
              <a:rPr lang="fr-FR" sz="1600" dirty="0" smtClean="0">
                <a:latin typeface="Calibri" panose="020F0502020204030204" pitchFamily="34" charset="0"/>
              </a:rPr>
              <a:t>Le cap a été choisi par rapport au </a:t>
            </a:r>
            <a:r>
              <a:rPr lang="fr-FR" sz="1600" dirty="0">
                <a:latin typeface="Calibri" panose="020F0502020204030204" pitchFamily="34" charset="0"/>
              </a:rPr>
              <a:t>swap </a:t>
            </a:r>
            <a:r>
              <a:rPr lang="fr-FR" sz="1600" dirty="0" smtClean="0">
                <a:latin typeface="Calibri" panose="020F0502020204030204" pitchFamily="34" charset="0"/>
              </a:rPr>
              <a:t>car il permet de bénéficier des taux bas actuels dans la limite du plancher de 0.50%. Il permet également d’éviter toute valorisation (mark to </a:t>
            </a:r>
            <a:r>
              <a:rPr lang="fr-FR" sz="1600" dirty="0" err="1" smtClean="0">
                <a:latin typeface="Calibri" panose="020F0502020204030204" pitchFamily="34" charset="0"/>
              </a:rPr>
              <a:t>market</a:t>
            </a:r>
            <a:r>
              <a:rPr lang="fr-FR" sz="1600" dirty="0" smtClean="0">
                <a:latin typeface="Calibri" panose="020F0502020204030204" pitchFamily="34" charset="0"/>
              </a:rPr>
              <a:t>) négative éventuelle en cas de baisse des taux supplémentaire, tout en couvrant les frais financiers avec un taux maximum.</a:t>
            </a:r>
            <a:endParaRPr lang="fr-FR" sz="1600" dirty="0">
              <a:latin typeface="Calibri" panose="020F0502020204030204" pitchFamily="34" charset="0"/>
            </a:endParaRPr>
          </a:p>
          <a:p>
            <a:pPr algn="just">
              <a:spcBef>
                <a:spcPts val="600"/>
              </a:spcBef>
            </a:pPr>
            <a:r>
              <a:rPr lang="fr-FR" sz="1600" dirty="0" smtClean="0">
                <a:latin typeface="Calibri" panose="020F0502020204030204" pitchFamily="34" charset="0"/>
              </a:rPr>
              <a:t>Il a été décidé de couvrir les 3 premières années avec un plafond plus élevé (2%) pour réduire le coût d’achat sur la période la moins risquée, et de choisir un plafond plus bas pour les 2 dernières années (1%) sur lesquelles porte davantage le risque économique .</a:t>
            </a:r>
          </a:p>
          <a:p>
            <a:pPr algn="just">
              <a:spcBef>
                <a:spcPts val="600"/>
              </a:spcBef>
            </a:pPr>
            <a:r>
              <a:rPr lang="fr-FR" sz="1600" dirty="0" smtClean="0">
                <a:latin typeface="Calibri" panose="020F0502020204030204" pitchFamily="34" charset="0"/>
              </a:rPr>
              <a:t>Les détails comparatifs ont été présentés dans les rapports d’analyse et de recommandation précédents.</a:t>
            </a:r>
          </a:p>
        </p:txBody>
      </p:sp>
      <p:sp>
        <p:nvSpPr>
          <p:cNvPr id="3" name="Rectangle 2"/>
          <p:cNvSpPr/>
          <p:nvPr/>
        </p:nvSpPr>
        <p:spPr>
          <a:xfrm>
            <a:off x="142240" y="1100566"/>
            <a:ext cx="8890000" cy="3208571"/>
          </a:xfrm>
          <a:prstGeom prst="rect">
            <a:avLst/>
          </a:prstGeom>
          <a:ln>
            <a:solidFill>
              <a:schemeClr val="bg1">
                <a:lumMod val="50000"/>
              </a:schemeClr>
            </a:solidFill>
          </a:ln>
        </p:spPr>
        <p:txBody>
          <a:bodyPr wrap="square">
            <a:spAutoFit/>
          </a:bodyPr>
          <a:lstStyle/>
          <a:p>
            <a:r>
              <a:rPr lang="fr-FR" sz="1600" b="1" dirty="0">
                <a:latin typeface="Calibri" panose="020F0502020204030204" pitchFamily="34" charset="0"/>
              </a:rPr>
              <a:t>Produit</a:t>
            </a:r>
            <a:r>
              <a:rPr lang="fr-FR" sz="1600" dirty="0">
                <a:latin typeface="Calibri" panose="020F0502020204030204" pitchFamily="34" charset="0"/>
              </a:rPr>
              <a:t> </a:t>
            </a:r>
            <a:r>
              <a:rPr lang="fr-FR" sz="1600" dirty="0" smtClean="0">
                <a:latin typeface="Calibri" panose="020F0502020204030204" pitchFamily="34" charset="0"/>
              </a:rPr>
              <a:t>			: </a:t>
            </a:r>
            <a:r>
              <a:rPr lang="fr-FR" sz="1600" b="1" dirty="0">
                <a:latin typeface="Calibri" panose="020F0502020204030204" pitchFamily="34" charset="0"/>
              </a:rPr>
              <a:t>Cap </a:t>
            </a:r>
            <a:r>
              <a:rPr lang="fr-FR" sz="1600" b="1" dirty="0" smtClean="0">
                <a:latin typeface="Calibri" panose="020F0502020204030204" pitchFamily="34" charset="0"/>
              </a:rPr>
              <a:t>avec plafond évolutif</a:t>
            </a:r>
          </a:p>
          <a:p>
            <a:r>
              <a:rPr lang="fr-FR" sz="1600" b="1" dirty="0" smtClean="0">
                <a:latin typeface="Calibri" panose="020F0502020204030204" pitchFamily="34" charset="0"/>
              </a:rPr>
              <a:t>Contrepartie		</a:t>
            </a:r>
            <a:r>
              <a:rPr lang="fr-FR" sz="1600" dirty="0" smtClean="0">
                <a:latin typeface="Calibri" panose="020F0502020204030204" pitchFamily="34" charset="0"/>
              </a:rPr>
              <a:t>: BNP Paribas</a:t>
            </a:r>
          </a:p>
          <a:p>
            <a:r>
              <a:rPr lang="fr-FR" sz="1600" b="1" dirty="0" smtClean="0">
                <a:latin typeface="Calibri" panose="020F0502020204030204" pitchFamily="34" charset="0"/>
              </a:rPr>
              <a:t>Nominal</a:t>
            </a:r>
            <a:r>
              <a:rPr lang="fr-FR" sz="1600" dirty="0" smtClean="0">
                <a:latin typeface="Calibri" panose="020F0502020204030204" pitchFamily="34" charset="0"/>
              </a:rPr>
              <a:t> 			: 20,000,000 </a:t>
            </a:r>
            <a:r>
              <a:rPr lang="fr-FR" sz="1600" dirty="0">
                <a:latin typeface="Calibri" panose="020F0502020204030204" pitchFamily="34" charset="0"/>
              </a:rPr>
              <a:t>€ amortissement spécifique, </a:t>
            </a:r>
            <a:r>
              <a:rPr lang="fr-FR" sz="1600" dirty="0" err="1">
                <a:latin typeface="Calibri" panose="020F0502020204030204" pitchFamily="34" charset="0"/>
              </a:rPr>
              <a:t>cf</a:t>
            </a:r>
            <a:r>
              <a:rPr lang="fr-FR" sz="1600" dirty="0">
                <a:latin typeface="Calibri" panose="020F0502020204030204" pitchFamily="34" charset="0"/>
              </a:rPr>
              <a:t> tableau </a:t>
            </a:r>
            <a:r>
              <a:rPr lang="fr-FR" sz="1600" dirty="0" smtClean="0">
                <a:latin typeface="Calibri" panose="020F0502020204030204" pitchFamily="34" charset="0"/>
              </a:rPr>
              <a:t>ci-après</a:t>
            </a:r>
            <a:endParaRPr lang="fr-FR" sz="1600" dirty="0">
              <a:latin typeface="Calibri" panose="020F0502020204030204" pitchFamily="34" charset="0"/>
            </a:endParaRPr>
          </a:p>
          <a:p>
            <a:r>
              <a:rPr lang="fr-FR" sz="1600" b="1" dirty="0">
                <a:latin typeface="Calibri" panose="020F0502020204030204" pitchFamily="34" charset="0"/>
              </a:rPr>
              <a:t>Date de début </a:t>
            </a:r>
            <a:r>
              <a:rPr lang="fr-FR" sz="1600" b="1" dirty="0" smtClean="0">
                <a:latin typeface="Calibri" panose="020F0502020204030204" pitchFamily="34" charset="0"/>
              </a:rPr>
              <a:t>		</a:t>
            </a:r>
            <a:r>
              <a:rPr lang="fr-FR" sz="1600" dirty="0" smtClean="0">
                <a:latin typeface="Calibri" panose="020F0502020204030204" pitchFamily="34" charset="0"/>
              </a:rPr>
              <a:t>: 31/12/2015</a:t>
            </a:r>
            <a:endParaRPr lang="fr-FR" sz="1600" dirty="0">
              <a:latin typeface="Calibri" panose="020F0502020204030204" pitchFamily="34" charset="0"/>
            </a:endParaRPr>
          </a:p>
          <a:p>
            <a:r>
              <a:rPr lang="fr-FR" sz="1600" b="1" dirty="0">
                <a:latin typeface="Calibri" panose="020F0502020204030204" pitchFamily="34" charset="0"/>
              </a:rPr>
              <a:t>Date de Fin</a:t>
            </a:r>
            <a:r>
              <a:rPr lang="fr-FR" sz="1600" dirty="0">
                <a:latin typeface="Calibri" panose="020F0502020204030204" pitchFamily="34" charset="0"/>
              </a:rPr>
              <a:t> </a:t>
            </a:r>
            <a:r>
              <a:rPr lang="fr-FR" sz="1600" dirty="0" smtClean="0">
                <a:latin typeface="Calibri" panose="020F0502020204030204" pitchFamily="34" charset="0"/>
              </a:rPr>
              <a:t>		: 31/12/2020</a:t>
            </a:r>
            <a:endParaRPr lang="fr-FR" sz="1600" dirty="0">
              <a:latin typeface="Calibri" panose="020F0502020204030204" pitchFamily="34" charset="0"/>
            </a:endParaRPr>
          </a:p>
          <a:p>
            <a:r>
              <a:rPr lang="fr-FR" sz="1600" b="1" dirty="0">
                <a:latin typeface="Calibri" panose="020F0502020204030204" pitchFamily="34" charset="0"/>
              </a:rPr>
              <a:t>Index</a:t>
            </a:r>
            <a:r>
              <a:rPr lang="fr-FR" sz="1600" dirty="0">
                <a:latin typeface="Calibri" panose="020F0502020204030204" pitchFamily="34" charset="0"/>
              </a:rPr>
              <a:t> </a:t>
            </a:r>
            <a:r>
              <a:rPr lang="fr-FR" sz="1600" dirty="0" smtClean="0">
                <a:latin typeface="Calibri" panose="020F0502020204030204" pitchFamily="34" charset="0"/>
              </a:rPr>
              <a:t>			: Euribor 3 Mois</a:t>
            </a:r>
            <a:endParaRPr lang="fr-FR" sz="1600" dirty="0">
              <a:latin typeface="Calibri" panose="020F0502020204030204" pitchFamily="34" charset="0"/>
            </a:endParaRPr>
          </a:p>
          <a:p>
            <a:r>
              <a:rPr lang="fr-FR" sz="1600" b="1" dirty="0" smtClean="0">
                <a:latin typeface="Calibri" panose="020F0502020204030204" pitchFamily="34" charset="0"/>
              </a:rPr>
              <a:t>Base				</a:t>
            </a:r>
            <a:r>
              <a:rPr lang="fr-FR" sz="1600" dirty="0" smtClean="0">
                <a:latin typeface="Calibri" panose="020F0502020204030204" pitchFamily="34" charset="0"/>
              </a:rPr>
              <a:t>: ACTUAL/360</a:t>
            </a:r>
            <a:endParaRPr lang="fr-FR" sz="1600" dirty="0">
              <a:latin typeface="Calibri" panose="020F0502020204030204" pitchFamily="34" charset="0"/>
            </a:endParaRPr>
          </a:p>
          <a:p>
            <a:r>
              <a:rPr lang="fr-FR" sz="1600" b="1" dirty="0" smtClean="0">
                <a:latin typeface="Calibri" panose="020F0502020204030204" pitchFamily="34" charset="0"/>
              </a:rPr>
              <a:t>Cours d’exercice		</a:t>
            </a:r>
            <a:r>
              <a:rPr lang="fr-FR" sz="1600" dirty="0" smtClean="0">
                <a:latin typeface="Calibri" panose="020F0502020204030204" pitchFamily="34" charset="0"/>
              </a:rPr>
              <a:t>: voir tableau ci-après</a:t>
            </a:r>
            <a:endParaRPr lang="fr-FR" sz="1600" dirty="0">
              <a:latin typeface="Calibri" panose="020F0502020204030204" pitchFamily="34" charset="0"/>
            </a:endParaRPr>
          </a:p>
          <a:p>
            <a:endParaRPr lang="fr-FR" sz="1050" dirty="0">
              <a:latin typeface="Calibri" panose="020F0502020204030204" pitchFamily="34" charset="0"/>
            </a:endParaRPr>
          </a:p>
          <a:p>
            <a:pPr marL="176213" indent="-176213" algn="just">
              <a:buFont typeface="Arial" panose="020B0604020202020204" pitchFamily="34" charset="0"/>
              <a:buChar char="•"/>
            </a:pPr>
            <a:r>
              <a:rPr lang="fr-FR" sz="1600" b="1" dirty="0">
                <a:latin typeface="Calibri" panose="020F0502020204030204" pitchFamily="34" charset="0"/>
              </a:rPr>
              <a:t>Prime </a:t>
            </a:r>
            <a:r>
              <a:rPr lang="fr-FR" sz="1600" b="1" dirty="0" smtClean="0">
                <a:latin typeface="Calibri" panose="020F0502020204030204" pitchFamily="34" charset="0"/>
              </a:rPr>
              <a:t>annuelle </a:t>
            </a:r>
            <a:r>
              <a:rPr lang="fr-FR" sz="1600" dirty="0" smtClean="0">
                <a:latin typeface="Calibri" panose="020F0502020204030204" pitchFamily="34" charset="0"/>
              </a:rPr>
              <a:t>à </a:t>
            </a:r>
            <a:r>
              <a:rPr lang="fr-FR" sz="1600" dirty="0">
                <a:latin typeface="Calibri" panose="020F0502020204030204" pitchFamily="34" charset="0"/>
              </a:rPr>
              <a:t>payer </a:t>
            </a:r>
            <a:r>
              <a:rPr lang="fr-FR" sz="1600" dirty="0" smtClean="0">
                <a:latin typeface="Calibri" panose="020F0502020204030204" pitchFamily="34" charset="0"/>
              </a:rPr>
              <a:t>trimestriellement jusqu’au 31/12/2020 : </a:t>
            </a:r>
            <a:r>
              <a:rPr lang="fr-FR" sz="1600" b="1" dirty="0" smtClean="0">
                <a:latin typeface="Calibri" panose="020F0502020204030204" pitchFamily="34" charset="0"/>
              </a:rPr>
              <a:t>0.1075%</a:t>
            </a:r>
            <a:endParaRPr lang="fr-FR" sz="1600" dirty="0" smtClean="0">
              <a:latin typeface="Calibri" panose="020F0502020204030204" pitchFamily="34" charset="0"/>
            </a:endParaRPr>
          </a:p>
          <a:p>
            <a:pPr marL="176213" indent="-176213">
              <a:buFont typeface="Arial" panose="020B0604020202020204" pitchFamily="34" charset="0"/>
              <a:buChar char="•"/>
            </a:pPr>
            <a:r>
              <a:rPr lang="fr-FR" sz="1600" b="1" dirty="0" smtClean="0">
                <a:latin typeface="Calibri" panose="020F0502020204030204" pitchFamily="34" charset="0"/>
              </a:rPr>
              <a:t>Taux de financement prévisionnel </a:t>
            </a:r>
            <a:r>
              <a:rPr lang="fr-FR" sz="1600" dirty="0" smtClean="0">
                <a:latin typeface="Calibri" panose="020F0502020204030204" pitchFamily="34" charset="0"/>
              </a:rPr>
              <a:t>:</a:t>
            </a:r>
          </a:p>
          <a:p>
            <a:pPr marL="633413" lvl="1" indent="-176213">
              <a:buFont typeface="Arial" panose="020B0604020202020204" pitchFamily="34" charset="0"/>
              <a:buChar char="•"/>
            </a:pPr>
            <a:r>
              <a:rPr lang="fr-FR" sz="1600" b="1" dirty="0" smtClean="0">
                <a:latin typeface="Calibri" panose="020F0502020204030204" pitchFamily="34" charset="0"/>
              </a:rPr>
              <a:t>Minimum</a:t>
            </a:r>
            <a:r>
              <a:rPr lang="fr-FR" sz="1600" b="1" dirty="0">
                <a:latin typeface="Calibri" panose="020F0502020204030204" pitchFamily="34" charset="0"/>
              </a:rPr>
              <a:t>	: </a:t>
            </a:r>
            <a:r>
              <a:rPr lang="fr-FR" sz="1600" b="1" dirty="0" smtClean="0">
                <a:latin typeface="Calibri" panose="020F0502020204030204" pitchFamily="34" charset="0"/>
              </a:rPr>
              <a:t>0.6075%</a:t>
            </a:r>
            <a:r>
              <a:rPr lang="fr-FR" sz="1600" dirty="0" smtClean="0">
                <a:latin typeface="Calibri" panose="020F0502020204030204" pitchFamily="34" charset="0"/>
              </a:rPr>
              <a:t> </a:t>
            </a:r>
            <a:r>
              <a:rPr lang="fr-FR" sz="1600" dirty="0">
                <a:latin typeface="Calibri" panose="020F0502020204030204" pitchFamily="34" charset="0"/>
              </a:rPr>
              <a:t>(si Euribor </a:t>
            </a:r>
            <a:r>
              <a:rPr lang="fr-FR" sz="1600" dirty="0" smtClean="0">
                <a:latin typeface="Calibri" panose="020F0502020204030204" pitchFamily="34" charset="0"/>
              </a:rPr>
              <a:t>&lt; 0,50%)</a:t>
            </a:r>
          </a:p>
          <a:p>
            <a:pPr marL="623888" lvl="1" indent="-166688">
              <a:buFont typeface="Arial" panose="020B0604020202020204" pitchFamily="34" charset="0"/>
              <a:buChar char="•"/>
            </a:pPr>
            <a:r>
              <a:rPr lang="fr-FR" sz="1600" b="1" dirty="0" smtClean="0">
                <a:latin typeface="Calibri" panose="020F0502020204030204" pitchFamily="34" charset="0"/>
              </a:rPr>
              <a:t>Maximum	: 2.1075% </a:t>
            </a:r>
            <a:r>
              <a:rPr lang="fr-FR" sz="1600" dirty="0" smtClean="0">
                <a:latin typeface="Calibri" panose="020F0502020204030204" pitchFamily="34" charset="0"/>
              </a:rPr>
              <a:t>les 3 premières années /</a:t>
            </a:r>
            <a:r>
              <a:rPr lang="fr-FR" sz="1600" b="1" dirty="0" smtClean="0">
                <a:latin typeface="Calibri" panose="020F0502020204030204" pitchFamily="34" charset="0"/>
              </a:rPr>
              <a:t> 1.1075% </a:t>
            </a:r>
            <a:r>
              <a:rPr lang="fr-FR" sz="1600" dirty="0" smtClean="0">
                <a:latin typeface="Calibri" panose="020F0502020204030204" pitchFamily="34" charset="0"/>
              </a:rPr>
              <a:t>les 2 dernières années</a:t>
            </a:r>
            <a:endParaRPr lang="fr-FR" sz="1600" dirty="0">
              <a:latin typeface="Calibri" panose="020F0502020204030204" pitchFamily="34" charset="0"/>
            </a:endParaRPr>
          </a:p>
        </p:txBody>
      </p:sp>
    </p:spTree>
    <p:extLst>
      <p:ext uri="{BB962C8B-B14F-4D97-AF65-F5344CB8AC3E}">
        <p14:creationId xmlns:p14="http://schemas.microsoft.com/office/powerpoint/2010/main" val="23471628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63648" y="463413"/>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Tableaux d’amortissement </a:t>
            </a:r>
          </a:p>
        </p:txBody>
      </p:sp>
      <p:sp>
        <p:nvSpPr>
          <p:cNvPr id="3" name="Rectangle 2"/>
          <p:cNvSpPr/>
          <p:nvPr/>
        </p:nvSpPr>
        <p:spPr>
          <a:xfrm>
            <a:off x="59744" y="5798127"/>
            <a:ext cx="9001128" cy="519546"/>
          </a:xfrm>
          <a:prstGeom prst="rect">
            <a:avLst/>
          </a:prstGeom>
          <a:solidFill>
            <a:schemeClr val="accent3">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r>
              <a:rPr lang="fr-FR" sz="1600" dirty="0" smtClean="0">
                <a:solidFill>
                  <a:schemeClr val="tx1"/>
                </a:solidFill>
                <a:latin typeface="Calibri" panose="020F0502020204030204" pitchFamily="34" charset="0"/>
              </a:rPr>
              <a:t>Montant de la prime à payer = Montant couvert x Prime lissée x Nombre de jours / 360</a:t>
            </a:r>
          </a:p>
          <a:p>
            <a:r>
              <a:rPr lang="fr-FR" sz="1600" dirty="0" smtClean="0">
                <a:solidFill>
                  <a:schemeClr val="tx1"/>
                </a:solidFill>
                <a:latin typeface="Calibri" panose="020F0502020204030204" pitchFamily="34" charset="0"/>
              </a:rPr>
              <a:t>Montant de la prime sur la 1</a:t>
            </a:r>
            <a:r>
              <a:rPr lang="fr-FR" sz="1600" baseline="30000" dirty="0" smtClean="0">
                <a:solidFill>
                  <a:schemeClr val="tx1"/>
                </a:solidFill>
                <a:latin typeface="Calibri" panose="020F0502020204030204" pitchFamily="34" charset="0"/>
              </a:rPr>
              <a:t>ère</a:t>
            </a:r>
            <a:r>
              <a:rPr lang="fr-FR" sz="1600" dirty="0" smtClean="0">
                <a:solidFill>
                  <a:schemeClr val="tx1"/>
                </a:solidFill>
                <a:latin typeface="Calibri" panose="020F0502020204030204" pitchFamily="34" charset="0"/>
              </a:rPr>
              <a:t> période = 20,000,000 x 0.1075% x 91 /360 = 5,435 EUR </a:t>
            </a:r>
            <a:endParaRPr lang="fr-FR" sz="1600" dirty="0">
              <a:solidFill>
                <a:schemeClr val="tx1"/>
              </a:solidFill>
              <a:latin typeface="Calibri" panose="020F0502020204030204" pitchFamily="34"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481" y="1142998"/>
            <a:ext cx="8886829" cy="4386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033329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647950" y="419100"/>
            <a:ext cx="4524375" cy="461665"/>
          </a:xfrm>
          <a:prstGeom prst="rect">
            <a:avLst/>
          </a:prstGeom>
          <a:noFill/>
        </p:spPr>
        <p:txBody>
          <a:bodyPr wrap="square" rtlCol="0">
            <a:spAutoFit/>
          </a:bodyPr>
          <a:lstStyle/>
          <a:p>
            <a:pPr algn="ctr"/>
            <a:r>
              <a:rPr lang="fr-FR" sz="2400" dirty="0" smtClean="0">
                <a:latin typeface="Calibri" panose="020F0502020204030204" pitchFamily="34" charset="0"/>
              </a:rPr>
              <a:t>Données de marché</a:t>
            </a:r>
            <a:endParaRPr lang="fr-FR" sz="2400" dirty="0">
              <a:latin typeface="Calibri" panose="020F0502020204030204" pitchFamily="34" charset="0"/>
            </a:endParaRPr>
          </a:p>
        </p:txBody>
      </p:sp>
      <p:sp>
        <p:nvSpPr>
          <p:cNvPr id="5" name="ZoneTexte 4"/>
          <p:cNvSpPr txBox="1"/>
          <p:nvPr/>
        </p:nvSpPr>
        <p:spPr>
          <a:xfrm>
            <a:off x="434793" y="6333678"/>
            <a:ext cx="2714458" cy="307777"/>
          </a:xfrm>
          <a:prstGeom prst="rect">
            <a:avLst/>
          </a:prstGeom>
          <a:solidFill>
            <a:schemeClr val="bg1">
              <a:lumMod val="95000"/>
            </a:schemeClr>
          </a:solidFill>
          <a:ln>
            <a:solidFill>
              <a:schemeClr val="bg1">
                <a:lumMod val="50000"/>
              </a:schemeClr>
            </a:solidFill>
          </a:ln>
        </p:spPr>
        <p:txBody>
          <a:bodyPr wrap="square" rtlCol="0">
            <a:spAutoFit/>
          </a:bodyPr>
          <a:lstStyle/>
          <a:p>
            <a:r>
              <a:rPr lang="fr-FR" sz="1400" dirty="0" smtClean="0">
                <a:latin typeface="Calibri" panose="020F0502020204030204" pitchFamily="34" charset="0"/>
              </a:rPr>
              <a:t>Données au 22 février 2016</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793" y="1158941"/>
            <a:ext cx="8328025" cy="505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19079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Obligation de couverture</a:t>
            </a:r>
            <a:endParaRPr lang="fr-FR" sz="2400" dirty="0">
              <a:latin typeface="Calibri" panose="020F0502020204030204" pitchFamily="34" charset="0"/>
            </a:endParaRPr>
          </a:p>
        </p:txBody>
      </p:sp>
      <p:pic>
        <p:nvPicPr>
          <p:cNvPr id="3074" name="Image 1"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727" y="1609444"/>
            <a:ext cx="8218772" cy="15678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42236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eaLnBrk="1" hangingPunct="1">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kern="0" dirty="0">
              <a:solidFill>
                <a:srgbClr val="302421"/>
              </a:solidFill>
              <a:latin typeface="Calibri" pitchFamily="34" charset="0"/>
              <a:cs typeface="Calibri" pitchFamily="34" charset="0"/>
            </a:endParaRP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eaLnBrk="1" hangingPunct="1">
              <a:defRPr/>
            </a:pPr>
            <a:endParaRPr lang="fr-FR" sz="1600" b="1" dirty="0">
              <a:solidFill>
                <a:srgbClr val="302421"/>
              </a:solidFill>
            </a:endParaRPr>
          </a:p>
        </p:txBody>
      </p:sp>
      <p:sp>
        <p:nvSpPr>
          <p:cNvPr id="23556"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eaLnBrk="1" hangingPunct="1">
              <a:spcBef>
                <a:spcPct val="0"/>
              </a:spcBef>
              <a:buClrTx/>
              <a:buSzTx/>
              <a:buFontTx/>
              <a:buNone/>
            </a:pPr>
            <a:r>
              <a:rPr lang="fr-FR" altLang="fr-FR" sz="1000" i="1">
                <a:solidFill>
                  <a:schemeClr val="tx1"/>
                </a:solidFill>
                <a:latin typeface="Calibri" pitchFamily="34" charset="0"/>
              </a:rPr>
              <a:t>2013-12-04</a:t>
            </a:r>
          </a:p>
        </p:txBody>
      </p:sp>
      <p:sp>
        <p:nvSpPr>
          <p:cNvPr id="10" name="Rectangle 3"/>
          <p:cNvSpPr>
            <a:spLocks noChangeArrowheads="1"/>
          </p:cNvSpPr>
          <p:nvPr/>
        </p:nvSpPr>
        <p:spPr bwMode="auto">
          <a:xfrm>
            <a:off x="4700588"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40000"/>
              </a:spcBef>
              <a:defRPr/>
            </a:pPr>
            <a:endParaRPr lang="en-US" kern="0" dirty="0">
              <a:solidFill>
                <a:srgbClr val="302421"/>
              </a:solidFill>
              <a:latin typeface="Arial"/>
            </a:endParaRP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eaLnBrk="1" hangingPunct="1">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eaLnBrk="1" hangingPunct="1">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11" name="Rectangle 3"/>
          <p:cNvSpPr>
            <a:spLocks noChangeArrowheads="1"/>
          </p:cNvSpPr>
          <p:nvPr/>
        </p:nvSpPr>
        <p:spPr bwMode="auto">
          <a:xfrm>
            <a:off x="309563"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eaLnBrk="1" hangingPunct="1">
              <a:spcBef>
                <a:spcPct val="40000"/>
              </a:spcBef>
              <a:defRPr/>
            </a:pPr>
            <a:endParaRPr lang="en-US" dirty="0">
              <a:solidFill>
                <a:srgbClr val="302421"/>
              </a:solidFill>
            </a:endParaRPr>
          </a:p>
          <a:p>
            <a:pPr marL="342900" indent="-342900" algn="ctr" defTabSz="914400" eaLnBrk="1" hangingPunct="1">
              <a:defRPr/>
            </a:pPr>
            <a:r>
              <a:rPr lang="en-US" dirty="0">
                <a:solidFill>
                  <a:srgbClr val="302421"/>
                </a:solidFill>
                <a:latin typeface="Calibri" pitchFamily="34" charset="0"/>
              </a:rPr>
              <a:t>KERIUS Finance SAS</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eaLnBrk="1" hangingPunct="1">
              <a:spcBef>
                <a:spcPct val="20000"/>
              </a:spcBef>
              <a:defRPr/>
            </a:pPr>
            <a:endParaRPr lang="en-US" dirty="0">
              <a:solidFill>
                <a:srgbClr val="302421"/>
              </a:solidFill>
              <a:latin typeface="Calibri" pitchFamily="34" charset="0"/>
            </a:endParaRPr>
          </a:p>
          <a:p>
            <a:pPr marL="342900" indent="-342900" algn="ctr" defTabSz="914400" eaLnBrk="1" hangingPunct="1">
              <a:spcBef>
                <a:spcPts val="0"/>
              </a:spcBef>
              <a:defRPr/>
            </a:pPr>
            <a:r>
              <a:rPr lang="en-US" dirty="0">
                <a:solidFill>
                  <a:srgbClr val="302421"/>
                </a:solidFill>
                <a:latin typeface="Calibri" pitchFamily="34" charset="0"/>
              </a:rPr>
              <a:t>Tel: +33 1 83 62 27 61</a:t>
            </a:r>
          </a:p>
          <a:p>
            <a:pPr marL="342900" indent="-342900" algn="ctr" defTabSz="914400" eaLnBrk="1" hangingPunct="1">
              <a:spcBef>
                <a:spcPts val="1800"/>
              </a:spcBef>
              <a:defRPr/>
            </a:pPr>
            <a:r>
              <a:rPr lang="fr-FR" sz="1200" i="1" dirty="0">
                <a:solidFill>
                  <a:srgbClr val="302421"/>
                </a:solidFill>
                <a:latin typeface="Calibri" pitchFamily="34" charset="0"/>
              </a:rPr>
              <a:t>RC Paris: 520 300 948</a:t>
            </a:r>
          </a:p>
          <a:p>
            <a:pPr algn="just" eaLnBrk="1" hangingPunct="1">
              <a:spcBef>
                <a:spcPts val="600"/>
              </a:spcBef>
              <a:spcAft>
                <a:spcPts val="0"/>
              </a:spcAft>
              <a:tabLst>
                <a:tab pos="0" algn="l"/>
              </a:tabLst>
              <a:defRPr/>
            </a:pPr>
            <a:r>
              <a:rPr lang="fr-FR" sz="1100" dirty="0">
                <a:latin typeface="Calibri" pitchFamily="34" charset="0"/>
                <a:ea typeface="Andale Sans UI"/>
                <a:cs typeface="Times New Roman"/>
              </a:rPr>
              <a:t>Immatriculé au Registre Unique des Intermédiaires en Assurance, Banque et Finance (ORIAS) sous le n°13000716 au titre des activités de </a:t>
            </a:r>
            <a:r>
              <a:rPr lang="fr-FR" sz="1100" b="1" dirty="0">
                <a:latin typeface="Calibri" pitchFamily="34" charset="0"/>
                <a:ea typeface="Andale Sans UI"/>
                <a:cs typeface="Times New Roman"/>
              </a:rPr>
              <a:t>Conseiller en Investissements Financiers</a:t>
            </a:r>
            <a:r>
              <a:rPr lang="fr-FR" sz="1100" dirty="0">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eaLnBrk="1" hangingPunct="1">
              <a:spcBef>
                <a:spcPts val="200"/>
              </a:spcBef>
              <a:defRPr/>
            </a:pPr>
            <a:endParaRPr lang="fr-FR" sz="1600" dirty="0">
              <a:solidFill>
                <a:srgbClr val="302421"/>
              </a:solidFill>
              <a:latin typeface="Verdana" pitchFamily="34" charset="0"/>
            </a:endParaRPr>
          </a:p>
          <a:p>
            <a:pPr marL="342900" indent="-342900" defTabSz="914400" eaLnBrk="1" hangingPunct="1">
              <a:defRPr/>
            </a:pPr>
            <a:endParaRPr lang="fr-FR" sz="1600" dirty="0">
              <a:solidFill>
                <a:srgbClr val="302421"/>
              </a:solidFill>
            </a:endParaRPr>
          </a:p>
        </p:txBody>
      </p:sp>
    </p:spTree>
    <p:extLst>
      <p:ext uri="{BB962C8B-B14F-4D97-AF65-F5344CB8AC3E}">
        <p14:creationId xmlns:p14="http://schemas.microsoft.com/office/powerpoint/2010/main" val="16723465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algn="ctr" eaLnBrk="1" hangingPunct="1">
              <a:spcBef>
                <a:spcPct val="0"/>
              </a:spcBef>
              <a:buClrTx/>
              <a:buSzTx/>
              <a:buFontTx/>
              <a:buNone/>
            </a:pPr>
            <a:r>
              <a:rPr lang="en-US" altLang="fr-FR" sz="2400" b="1">
                <a:solidFill>
                  <a:srgbClr val="302421"/>
                </a:solidFill>
                <a:latin typeface="Calibri" pitchFamily="34" charset="0"/>
              </a:rPr>
              <a:t>AVERTISSEMENT - DISCLAIMER</a:t>
            </a:r>
            <a:endParaRPr lang="en-US" altLang="fr-FR"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eaLnBrk="1" fontAlgn="auto" hangingPunct="1">
              <a:spcBef>
                <a:spcPct val="20000"/>
              </a:spcBef>
              <a:spcAft>
                <a:spcPts val="0"/>
              </a:spcAft>
              <a:defRPr/>
            </a:pPr>
            <a:r>
              <a:rPr lang="fr-FR" sz="1200" b="1" dirty="0">
                <a:solidFill>
                  <a:schemeClr val="bg2">
                    <a:lumMod val="50000"/>
                  </a:scheme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FR"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CH"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CH" sz="1200" b="1" dirty="0">
                <a:solidFill>
                  <a:schemeClr val="bg2">
                    <a:lumMod val="50000"/>
                  </a:schemeClr>
                </a:solidFill>
                <a:latin typeface="Calibri" pitchFamily="34" charset="0"/>
                <a:cs typeface="Calibri" pitchFamily="34" charset="0"/>
              </a:rPr>
              <a:t>This document has been </a:t>
            </a:r>
            <a:r>
              <a:rPr lang="fr-CH" sz="1200" b="1" dirty="0" err="1">
                <a:solidFill>
                  <a:schemeClr val="bg2">
                    <a:lumMod val="50000"/>
                  </a:schemeClr>
                </a:solidFill>
                <a:latin typeface="Calibri" pitchFamily="34" charset="0"/>
                <a:cs typeface="Calibri" pitchFamily="34" charset="0"/>
              </a:rPr>
              <a:t>prepared</a:t>
            </a:r>
            <a:r>
              <a:rPr lang="fr-CH" sz="1200" b="1" dirty="0">
                <a:solidFill>
                  <a:schemeClr val="bg2">
                    <a:lumMod val="50000"/>
                  </a:schemeClr>
                </a:solidFill>
                <a:latin typeface="Calibri" pitchFamily="34" charset="0"/>
                <a:cs typeface="Calibri" pitchFamily="34" charset="0"/>
              </a:rPr>
              <a:t> for the Finance </a:t>
            </a:r>
            <a:r>
              <a:rPr lang="fr-CH" sz="1200" b="1" dirty="0" err="1">
                <a:solidFill>
                  <a:schemeClr val="bg2">
                    <a:lumMod val="50000"/>
                  </a:schemeClr>
                </a:solidFill>
                <a:latin typeface="Calibri" pitchFamily="34" charset="0"/>
                <a:cs typeface="Calibri" pitchFamily="34" charset="0"/>
              </a:rPr>
              <a:t>department</a:t>
            </a:r>
            <a:r>
              <a:rPr lang="fr-CH" sz="1200" b="1" dirty="0">
                <a:solidFill>
                  <a:schemeClr val="bg2">
                    <a:lumMod val="50000"/>
                  </a:schemeClr>
                </a:solidFill>
                <a:latin typeface="Calibri" pitchFamily="34" charset="0"/>
                <a:cs typeface="Calibri" pitchFamily="34" charset="0"/>
              </a:rPr>
              <a:t> of the Client. It must not </a:t>
            </a:r>
            <a:r>
              <a:rPr lang="fr-CH" sz="1200" b="1" dirty="0" err="1">
                <a:solidFill>
                  <a:schemeClr val="bg2">
                    <a:lumMod val="50000"/>
                  </a:schemeClr>
                </a:solidFill>
                <a:latin typeface="Calibri" pitchFamily="34" charset="0"/>
                <a:cs typeface="Calibri" pitchFamily="34" charset="0"/>
              </a:rPr>
              <a:t>be</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communicated</a:t>
            </a:r>
            <a:r>
              <a:rPr lang="fr-CH" sz="1200" b="1">
                <a:solidFill>
                  <a:schemeClr val="bg2">
                    <a:lumMod val="50000"/>
                  </a:schemeClr>
                </a:solidFill>
                <a:latin typeface="Calibri" pitchFamily="34" charset="0"/>
                <a:cs typeface="Calibri" pitchFamily="34" charset="0"/>
              </a:rPr>
              <a:t> or published</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externally</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without</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prior</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written</a:t>
            </a:r>
            <a:r>
              <a:rPr lang="fr-CH" sz="1200" b="1" dirty="0">
                <a:solidFill>
                  <a:schemeClr val="bg2">
                    <a:lumMod val="50000"/>
                  </a:schemeClr>
                </a:solidFill>
                <a:latin typeface="Calibri" pitchFamily="34" charset="0"/>
                <a:cs typeface="Calibri" pitchFamily="34" charset="0"/>
              </a:rPr>
              <a:t> consent of  KERIUS FINANCE </a:t>
            </a:r>
          </a:p>
          <a:p>
            <a:pPr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en-GB" sz="1200" dirty="0">
                <a:solidFill>
                  <a:schemeClr val="bg2">
                    <a:lumMod val="50000"/>
                  </a:scheme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chemeClr val="bg2">
                    <a:lumMod val="50000"/>
                  </a:scheme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chemeClr val="bg2">
                    <a:lumMod val="50000"/>
                  </a:schemeClr>
                </a:solidFill>
                <a:latin typeface="Calibri" pitchFamily="34" charset="0"/>
                <a:cs typeface="Calibri" pitchFamily="34" charset="0"/>
              </a:rPr>
              <a:t>solicitation</a:t>
            </a:r>
            <a:r>
              <a:rPr lang="fr-FR" sz="1200" dirty="0">
                <a:solidFill>
                  <a:schemeClr val="bg2">
                    <a:lumMod val="50000"/>
                  </a:schemeClr>
                </a:solidFill>
                <a:latin typeface="Calibri" pitchFamily="34" charset="0"/>
                <a:cs typeface="Calibri" pitchFamily="34" charset="0"/>
              </a:rPr>
              <a:t> to enter </a:t>
            </a:r>
            <a:r>
              <a:rPr lang="fr-FR" sz="1200" dirty="0" err="1">
                <a:solidFill>
                  <a:schemeClr val="bg2">
                    <a:lumMod val="50000"/>
                  </a:schemeClr>
                </a:solidFill>
                <a:latin typeface="Calibri" pitchFamily="34" charset="0"/>
                <a:cs typeface="Calibri" pitchFamily="34" charset="0"/>
              </a:rPr>
              <a:t>into</a:t>
            </a:r>
            <a:r>
              <a:rPr lang="fr-FR" sz="1200" dirty="0">
                <a:solidFill>
                  <a:schemeClr val="bg2">
                    <a:lumMod val="50000"/>
                  </a:schemeClr>
                </a:solidFill>
                <a:latin typeface="Calibri" pitchFamily="34" charset="0"/>
                <a:cs typeface="Calibri" pitchFamily="34" charset="0"/>
              </a:rPr>
              <a:t> the transactions or processes described </a:t>
            </a:r>
            <a:r>
              <a:rPr lang="fr-FR" sz="1200" dirty="0" err="1">
                <a:solidFill>
                  <a:schemeClr val="bg2">
                    <a:lumMod val="50000"/>
                  </a:schemeClr>
                </a:solidFill>
                <a:latin typeface="Calibri" pitchFamily="34" charset="0"/>
                <a:cs typeface="Calibri" pitchFamily="34" charset="0"/>
              </a:rPr>
              <a:t>herein</a:t>
            </a:r>
            <a:r>
              <a:rPr lang="fr-FR" sz="1200" dirty="0">
                <a:solidFill>
                  <a:schemeClr val="bg2">
                    <a:lumMod val="50000"/>
                  </a:schemeClr>
                </a:solidFill>
                <a:latin typeface="Calibri" pitchFamily="34" charset="0"/>
                <a:cs typeface="Calibri" pitchFamily="34" charset="0"/>
              </a:rPr>
              <a:t>.  If the Client </a:t>
            </a:r>
            <a:r>
              <a:rPr lang="fr-FR" sz="1200" dirty="0" err="1">
                <a:solidFill>
                  <a:schemeClr val="bg2">
                    <a:lumMod val="50000"/>
                  </a:schemeClr>
                </a:solidFill>
                <a:latin typeface="Calibri" pitchFamily="34" charset="0"/>
                <a:cs typeface="Calibri" pitchFamily="34" charset="0"/>
              </a:rPr>
              <a:t>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interested</a:t>
            </a:r>
            <a:r>
              <a:rPr lang="fr-FR" sz="1200" dirty="0">
                <a:solidFill>
                  <a:schemeClr val="bg2">
                    <a:lumMod val="50000"/>
                  </a:schemeClr>
                </a:solidFill>
                <a:latin typeface="Calibri" pitchFamily="34" charset="0"/>
                <a:cs typeface="Calibri" pitchFamily="34" charset="0"/>
              </a:rPr>
              <a:t> in setting up this type of transactions or processes, the Client </a:t>
            </a:r>
            <a:r>
              <a:rPr lang="fr-FR" sz="1200" dirty="0" err="1">
                <a:solidFill>
                  <a:schemeClr val="bg2">
                    <a:lumMod val="50000"/>
                  </a:schemeClr>
                </a:solidFill>
                <a:latin typeface="Calibri" pitchFamily="34" charset="0"/>
                <a:cs typeface="Calibri" pitchFamily="34" charset="0"/>
              </a:rPr>
              <a:t>should</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conduct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analysis</a:t>
            </a:r>
            <a:r>
              <a:rPr lang="fr-FR" sz="1200" dirty="0">
                <a:solidFill>
                  <a:schemeClr val="bg2">
                    <a:lumMod val="50000"/>
                  </a:schemeClr>
                </a:solidFill>
                <a:latin typeface="Calibri" pitchFamily="34" charset="0"/>
                <a:cs typeface="Calibri" pitchFamily="34" charset="0"/>
              </a:rPr>
              <a:t> of the </a:t>
            </a:r>
            <a:r>
              <a:rPr lang="fr-FR" sz="1200" dirty="0" err="1">
                <a:solidFill>
                  <a:schemeClr val="bg2">
                    <a:lumMod val="50000"/>
                  </a:schemeClr>
                </a:solidFill>
                <a:latin typeface="Calibri" pitchFamily="34" charset="0"/>
                <a:cs typeface="Calibri" pitchFamily="34" charset="0"/>
              </a:rPr>
              <a:t>suitability</a:t>
            </a:r>
            <a:r>
              <a:rPr lang="fr-FR" sz="1200" dirty="0">
                <a:solidFill>
                  <a:schemeClr val="bg2">
                    <a:lumMod val="50000"/>
                  </a:schemeClr>
                </a:solidFill>
                <a:latin typeface="Calibri" pitchFamily="34" charset="0"/>
                <a:cs typeface="Calibri" pitchFamily="34" charset="0"/>
              </a:rPr>
              <a:t> to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needs</a:t>
            </a:r>
            <a:r>
              <a:rPr lang="fr-FR" sz="1200" dirty="0">
                <a:solidFill>
                  <a:schemeClr val="bg2">
                    <a:lumMod val="50000"/>
                  </a:schemeClr>
                </a:solidFill>
                <a:latin typeface="Calibri" pitchFamily="34" charset="0"/>
                <a:cs typeface="Calibri" pitchFamily="34" charset="0"/>
              </a:rPr>
              <a:t>.  The Client must </a:t>
            </a:r>
            <a:r>
              <a:rPr lang="fr-FR" sz="1200" dirty="0" err="1">
                <a:solidFill>
                  <a:schemeClr val="bg2">
                    <a:lumMod val="50000"/>
                  </a:schemeClr>
                </a:solidFill>
                <a:latin typeface="Calibri" pitchFamily="34" charset="0"/>
                <a:cs typeface="Calibri" pitchFamily="34" charset="0"/>
              </a:rPr>
              <a:t>also</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verify</a:t>
            </a:r>
            <a:r>
              <a:rPr lang="fr-FR" sz="1200" dirty="0">
                <a:solidFill>
                  <a:schemeClr val="bg2">
                    <a:lumMod val="50000"/>
                  </a:schemeClr>
                </a:solidFill>
                <a:latin typeface="Calibri" pitchFamily="34" charset="0"/>
                <a:cs typeface="Calibri" pitchFamily="34" charset="0"/>
              </a:rPr>
              <a:t> the </a:t>
            </a:r>
            <a:r>
              <a:rPr lang="fr-FR" sz="1200" dirty="0" err="1">
                <a:solidFill>
                  <a:schemeClr val="bg2">
                    <a:lumMod val="50000"/>
                  </a:schemeClr>
                </a:solidFill>
                <a:latin typeface="Calibri" pitchFamily="34" charset="0"/>
                <a:cs typeface="Calibri" pitchFamily="34" charset="0"/>
              </a:rPr>
              <a:t>consequences</a:t>
            </a:r>
            <a:r>
              <a:rPr lang="fr-FR" sz="1200" dirty="0">
                <a:solidFill>
                  <a:schemeClr val="bg2">
                    <a:lumMod val="50000"/>
                  </a:schemeClr>
                </a:solidFill>
                <a:latin typeface="Calibri" pitchFamily="34" charset="0"/>
                <a:cs typeface="Calibri" pitchFamily="34" charset="0"/>
              </a:rPr>
              <a:t> of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decisions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including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accounting</a:t>
            </a:r>
            <a:r>
              <a:rPr lang="fr-FR" sz="1200" dirty="0">
                <a:solidFill>
                  <a:schemeClr val="bg2">
                    <a:lumMod val="50000"/>
                  </a:schemeClr>
                </a:solidFill>
                <a:latin typeface="Calibri" pitchFamily="34" charset="0"/>
                <a:cs typeface="Calibri" pitchFamily="34" charset="0"/>
              </a:rPr>
              <a:t> and fiscal  aspects. </a:t>
            </a:r>
            <a:r>
              <a:rPr lang="en-GB" sz="1200" dirty="0">
                <a:solidFill>
                  <a:schemeClr val="bg2">
                    <a:lumMod val="50000"/>
                  </a:schemeClr>
                </a:solidFill>
                <a:latin typeface="Calibri" pitchFamily="34" charset="0"/>
                <a:cs typeface="Calibri" pitchFamily="34" charset="0"/>
              </a:rPr>
              <a:t>The Client is also responsible for the implementation of his decisions.</a:t>
            </a:r>
          </a:p>
          <a:p>
            <a:pPr algn="just" defTabSz="914400" eaLnBrk="1" fontAlgn="auto" hangingPunct="1">
              <a:spcBef>
                <a:spcPct val="20000"/>
              </a:spcBef>
              <a:spcAft>
                <a:spcPts val="0"/>
              </a:spcAft>
              <a:defRPr/>
            </a:pPr>
            <a:r>
              <a:rPr lang="fr-FR" sz="1200" dirty="0" err="1">
                <a:solidFill>
                  <a:schemeClr val="bg2">
                    <a:lumMod val="50000"/>
                  </a:schemeClr>
                </a:solidFill>
                <a:latin typeface="Calibri" pitchFamily="34" charset="0"/>
                <a:cs typeface="Calibri" pitchFamily="34" charset="0"/>
              </a:rPr>
              <a:t>Neither</a:t>
            </a:r>
            <a:r>
              <a:rPr lang="fr-FR" sz="1200" dirty="0">
                <a:solidFill>
                  <a:schemeClr val="bg2">
                    <a:lumMod val="50000"/>
                  </a:schemeClr>
                </a:solidFill>
                <a:latin typeface="Calibri" pitchFamily="34" charset="0"/>
                <a:cs typeface="Calibri" pitchFamily="34" charset="0"/>
              </a:rPr>
              <a:t>  KERIUS FINANCE </a:t>
            </a:r>
            <a:r>
              <a:rPr lang="fr-FR" sz="1200" dirty="0" err="1">
                <a:solidFill>
                  <a:schemeClr val="bg2">
                    <a:lumMod val="50000"/>
                  </a:schemeClr>
                </a:solidFill>
                <a:latin typeface="Calibri" pitchFamily="34" charset="0"/>
                <a:cs typeface="Calibri" pitchFamily="34" charset="0"/>
              </a:rPr>
              <a:t>nor</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directors</a:t>
            </a:r>
            <a:r>
              <a:rPr lang="fr-FR" sz="1200" dirty="0">
                <a:solidFill>
                  <a:schemeClr val="bg2">
                    <a:lumMod val="50000"/>
                  </a:schemeClr>
                </a:solidFill>
                <a:latin typeface="Calibri" pitchFamily="34" charset="0"/>
                <a:cs typeface="Calibri" pitchFamily="34" charset="0"/>
              </a:rPr>
              <a:t> and </a:t>
            </a:r>
            <a:r>
              <a:rPr lang="fr-FR" sz="1200" dirty="0" err="1">
                <a:solidFill>
                  <a:schemeClr val="bg2">
                    <a:lumMod val="50000"/>
                  </a:schemeClr>
                </a:solidFill>
                <a:latin typeface="Calibri" pitchFamily="34" charset="0"/>
                <a:cs typeface="Calibri" pitchFamily="34" charset="0"/>
              </a:rPr>
              <a:t>employees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accept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for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loss</a:t>
            </a:r>
            <a:r>
              <a:rPr lang="fr-FR" sz="1200" dirty="0">
                <a:solidFill>
                  <a:schemeClr val="bg2">
                    <a:lumMod val="50000"/>
                  </a:schemeClr>
                </a:solidFill>
                <a:latin typeface="Calibri" pitchFamily="34" charset="0"/>
                <a:cs typeface="Calibri" pitchFamily="34" charset="0"/>
              </a:rPr>
              <a:t> or damage </a:t>
            </a:r>
            <a:r>
              <a:rPr lang="fr-FR" sz="1200" dirty="0" err="1">
                <a:solidFill>
                  <a:schemeClr val="bg2">
                    <a:lumMod val="50000"/>
                  </a:schemeClr>
                </a:solidFill>
                <a:latin typeface="Calibri" pitchFamily="34" charset="0"/>
                <a:cs typeface="Calibri" pitchFamily="34" charset="0"/>
              </a:rPr>
              <a:t>resulting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from</a:t>
            </a:r>
            <a:r>
              <a:rPr lang="fr-FR" sz="1200" dirty="0">
                <a:solidFill>
                  <a:schemeClr val="bg2">
                    <a:lumMod val="50000"/>
                  </a:schemeClr>
                </a:solidFill>
                <a:latin typeface="Calibri" pitchFamily="34" charset="0"/>
                <a:cs typeface="Calibri" pitchFamily="34" charset="0"/>
              </a:rPr>
              <a:t> the use of this document and </a:t>
            </a:r>
            <a:r>
              <a:rPr lang="fr-FR" sz="1200" dirty="0" err="1">
                <a:solidFill>
                  <a:schemeClr val="bg2">
                    <a:lumMod val="50000"/>
                  </a:schemeClr>
                </a:solidFill>
                <a:latin typeface="Calibri" pitchFamily="34" charset="0"/>
                <a:cs typeface="Calibri" pitchFamily="34" charset="0"/>
              </a:rPr>
              <a:t>expressly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excludes</a:t>
            </a:r>
            <a:r>
              <a:rPr lang="fr-FR" sz="1200" dirty="0">
                <a:solidFill>
                  <a:schemeClr val="bg2">
                    <a:lumMod val="50000"/>
                  </a:schemeClr>
                </a:solidFill>
                <a:latin typeface="Calibri" pitchFamily="34" charset="0"/>
                <a:cs typeface="Calibri" pitchFamily="34" charset="0"/>
              </a:rPr>
              <a:t> all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in respect of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implication of the described </a:t>
            </a:r>
            <a:r>
              <a:rPr lang="fr-FR" sz="1200" dirty="0" err="1">
                <a:solidFill>
                  <a:schemeClr val="bg2">
                    <a:lumMod val="50000"/>
                  </a:schemeClr>
                </a:solidFill>
                <a:latin typeface="Calibri" pitchFamily="34" charset="0"/>
                <a:cs typeface="Calibri" pitchFamily="34" charset="0"/>
              </a:rPr>
              <a:t>ideas</a:t>
            </a:r>
            <a:r>
              <a:rPr lang="fr-FR" sz="1200" dirty="0">
                <a:solidFill>
                  <a:schemeClr val="bg2">
                    <a:lumMod val="50000"/>
                  </a:schemeClr>
                </a:solidFill>
                <a:latin typeface="Calibri" pitchFamily="34" charset="0"/>
                <a:cs typeface="Calibri" pitchFamily="34" charset="0"/>
              </a:rPr>
              <a:t> or transactions on the </a:t>
            </a:r>
            <a:r>
              <a:rPr lang="fr-FR" sz="1200" dirty="0" err="1">
                <a:solidFill>
                  <a:schemeClr val="bg2">
                    <a:lumMod val="50000"/>
                  </a:schemeClr>
                </a:solidFill>
                <a:latin typeface="Calibri" pitchFamily="34" charset="0"/>
                <a:cs typeface="Calibri" pitchFamily="34" charset="0"/>
              </a:rPr>
              <a:t>Client’s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specific</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particulars</a:t>
            </a:r>
            <a:r>
              <a:rPr lang="fr-FR" sz="1200" dirty="0">
                <a:solidFill>
                  <a:schemeClr val="bg2">
                    <a:lumMod val="50000"/>
                  </a:scheme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eaLnBrk="1" hangingPunct="1">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67639657"/>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7824</TotalTime>
  <Words>676</Words>
  <Application>Microsoft Office PowerPoint</Application>
  <PresentationFormat>Affichage à l'écran (4:3)</PresentationFormat>
  <Paragraphs>75</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Inspiration</vt:lpstr>
      <vt:lpstr>Couverture des risques IR Rapport final</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1043</cp:revision>
  <cp:lastPrinted>2015-12-22T14:35:12Z</cp:lastPrinted>
  <dcterms:created xsi:type="dcterms:W3CDTF">2010-04-23T15:09:35Z</dcterms:created>
  <dcterms:modified xsi:type="dcterms:W3CDTF">2016-02-24T13:30:52Z</dcterms:modified>
</cp:coreProperties>
</file>