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16"/>
  </p:notesMasterIdLst>
  <p:sldIdLst>
    <p:sldId id="256" r:id="rId3"/>
    <p:sldId id="466" r:id="rId4"/>
    <p:sldId id="476" r:id="rId5"/>
    <p:sldId id="493" r:id="rId6"/>
    <p:sldId id="494" r:id="rId7"/>
    <p:sldId id="470" r:id="rId8"/>
    <p:sldId id="456" r:id="rId9"/>
    <p:sldId id="497" r:id="rId10"/>
    <p:sldId id="499" r:id="rId11"/>
    <p:sldId id="500" r:id="rId12"/>
    <p:sldId id="501" r:id="rId13"/>
    <p:sldId id="409" r:id="rId14"/>
    <p:sldId id="410" r:id="rId15"/>
  </p:sldIdLst>
  <p:sldSz cx="9144000" cy="6858000" type="screen4x3"/>
  <p:notesSz cx="7099300" cy="10234613"/>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BD8803"/>
    <a:srgbClr val="EE8012"/>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537" autoAdjust="0"/>
    <p:restoredTop sz="94626" autoAdjust="0"/>
  </p:normalViewPr>
  <p:slideViewPr>
    <p:cSldViewPr snapToGrid="0">
      <p:cViewPr varScale="1">
        <p:scale>
          <a:sx n="80" d="100"/>
          <a:sy n="80" d="100"/>
        </p:scale>
        <p:origin x="-1589" y="-72"/>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6575" cy="511175"/>
          </a:xfrm>
          <a:prstGeom prst="rect">
            <a:avLst/>
          </a:prstGeom>
        </p:spPr>
        <p:txBody>
          <a:bodyPr vert="horz" lIns="139206" tIns="69603" rIns="139206" bIns="69603" rtlCol="0"/>
          <a:lstStyle>
            <a:lvl1pPr algn="l" fontAlgn="auto">
              <a:spcBef>
                <a:spcPts val="0"/>
              </a:spcBef>
              <a:spcAft>
                <a:spcPts val="0"/>
              </a:spcAft>
              <a:defRPr sz="1900">
                <a:latin typeface="+mn-lt"/>
              </a:defRPr>
            </a:lvl1pPr>
          </a:lstStyle>
          <a:p>
            <a:pPr>
              <a:defRPr/>
            </a:pPr>
            <a:endParaRPr lang="fr-FR"/>
          </a:p>
        </p:txBody>
      </p:sp>
      <p:sp>
        <p:nvSpPr>
          <p:cNvPr id="3" name="Espace réservé de la date 2"/>
          <p:cNvSpPr>
            <a:spLocks noGrp="1"/>
          </p:cNvSpPr>
          <p:nvPr>
            <p:ph type="dt" idx="1"/>
          </p:nvPr>
        </p:nvSpPr>
        <p:spPr>
          <a:xfrm>
            <a:off x="4021138" y="0"/>
            <a:ext cx="3076575" cy="511175"/>
          </a:xfrm>
          <a:prstGeom prst="rect">
            <a:avLst/>
          </a:prstGeom>
        </p:spPr>
        <p:txBody>
          <a:bodyPr vert="horz" lIns="139206" tIns="69603" rIns="139206" bIns="69603" rtlCol="0"/>
          <a:lstStyle>
            <a:lvl1pPr algn="r" fontAlgn="auto">
              <a:spcBef>
                <a:spcPts val="0"/>
              </a:spcBef>
              <a:spcAft>
                <a:spcPts val="0"/>
              </a:spcAft>
              <a:defRPr sz="1900">
                <a:latin typeface="+mn-lt"/>
              </a:defRPr>
            </a:lvl1pPr>
          </a:lstStyle>
          <a:p>
            <a:pPr>
              <a:defRPr/>
            </a:pPr>
            <a:fld id="{D7E6CC61-8B47-4913-A23D-9C7D41B34782}" type="datetimeFigureOut">
              <a:rPr lang="fr-FR"/>
              <a:pPr>
                <a:defRPr/>
              </a:pPr>
              <a:t>02/07/2019</a:t>
            </a:fld>
            <a:endParaRPr lang="fr-FR" dirty="0"/>
          </a:p>
        </p:txBody>
      </p:sp>
      <p:sp>
        <p:nvSpPr>
          <p:cNvPr id="4" name="Espace réservé de l'image des diapositives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139206" tIns="69603" rIns="139206" bIns="69603" rtlCol="0" anchor="ctr"/>
          <a:lstStyle/>
          <a:p>
            <a:pPr lvl="0"/>
            <a:endParaRPr lang="fr-FR" noProof="0" dirty="0"/>
          </a:p>
        </p:txBody>
      </p:sp>
      <p:sp>
        <p:nvSpPr>
          <p:cNvPr id="5" name="Espace réservé des commentaires 4"/>
          <p:cNvSpPr>
            <a:spLocks noGrp="1"/>
          </p:cNvSpPr>
          <p:nvPr>
            <p:ph type="body" sz="quarter" idx="3"/>
          </p:nvPr>
        </p:nvSpPr>
        <p:spPr>
          <a:xfrm>
            <a:off x="708025" y="4860925"/>
            <a:ext cx="5683250" cy="4605338"/>
          </a:xfrm>
          <a:prstGeom prst="rect">
            <a:avLst/>
          </a:prstGeom>
        </p:spPr>
        <p:txBody>
          <a:bodyPr vert="horz" lIns="139206" tIns="69603" rIns="139206" bIns="69603" rtlCol="0">
            <a:normAutofit/>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6" name="Espace réservé du pied de page 5"/>
          <p:cNvSpPr>
            <a:spLocks noGrp="1"/>
          </p:cNvSpPr>
          <p:nvPr>
            <p:ph type="ftr" sz="quarter" idx="4"/>
          </p:nvPr>
        </p:nvSpPr>
        <p:spPr>
          <a:xfrm>
            <a:off x="0" y="9721850"/>
            <a:ext cx="3076575" cy="511175"/>
          </a:xfrm>
          <a:prstGeom prst="rect">
            <a:avLst/>
          </a:prstGeom>
        </p:spPr>
        <p:txBody>
          <a:bodyPr vert="horz" lIns="139206" tIns="69603" rIns="139206" bIns="69603" rtlCol="0" anchor="b"/>
          <a:lstStyle>
            <a:lvl1pPr algn="l" fontAlgn="auto">
              <a:spcBef>
                <a:spcPts val="0"/>
              </a:spcBef>
              <a:spcAft>
                <a:spcPts val="0"/>
              </a:spcAft>
              <a:defRPr sz="19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4021138" y="9721850"/>
            <a:ext cx="3076575" cy="511175"/>
          </a:xfrm>
          <a:prstGeom prst="rect">
            <a:avLst/>
          </a:prstGeom>
        </p:spPr>
        <p:txBody>
          <a:bodyPr vert="horz" lIns="139206" tIns="69603" rIns="139206" bIns="69603" rtlCol="0" anchor="b"/>
          <a:lstStyle>
            <a:lvl1pPr algn="r" fontAlgn="auto">
              <a:spcBef>
                <a:spcPts val="0"/>
              </a:spcBef>
              <a:spcAft>
                <a:spcPts val="0"/>
              </a:spcAft>
              <a:defRPr sz="19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7/2/2019</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pic>
        <p:nvPicPr>
          <p:cNvPr id="8" name="Image 7">
            <a:extLst>
              <a:ext uri="{FF2B5EF4-FFF2-40B4-BE49-F238E27FC236}">
                <a16:creationId xmlns:a16="http://schemas.microsoft.com/office/drawing/2014/main" xmlns="" id="{35282229-44C9-44B7-8B62-AA7853151010}"/>
              </a:ext>
            </a:extLst>
          </p:cNvPr>
          <p:cNvPicPr>
            <a:picLocks noChangeAspect="1"/>
          </p:cNvPicPr>
          <p:nvPr userDrawn="1"/>
        </p:nvPicPr>
        <p:blipFill>
          <a:blip r:embed="rId3"/>
          <a:stretch>
            <a:fillRect/>
          </a:stretch>
        </p:blipFill>
        <p:spPr>
          <a:xfrm>
            <a:off x="3550432" y="2612734"/>
            <a:ext cx="2043137" cy="1086430"/>
          </a:xfrm>
          <a:prstGeom prst="rect">
            <a:avLst/>
          </a:prstGeom>
        </p:spPr>
      </p:pic>
    </p:spTree>
    <p:extLst>
      <p:ext uri="{BB962C8B-B14F-4D97-AF65-F5344CB8AC3E}">
        <p14:creationId xmlns:p14="http://schemas.microsoft.com/office/powerpoint/2010/main" val="3224821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7/2/2019</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7/2/2019</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7/2/2019</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7/2/2019</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7/2/2019</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7/2/2019</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7/2/2019</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7/2/2019</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7/2/2019</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7/2/2019</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‹N°›</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a:p>
        </p:txBody>
      </p:sp>
      <p:sp>
        <p:nvSpPr>
          <p:cNvPr id="10" name="Title"/>
          <p:cNvSpPr>
            <a:spLocks noGrp="1"/>
          </p:cNvSpPr>
          <p:nvPr>
            <p:ph type="title" hasCustomPrompt="1"/>
          </p:nvPr>
        </p:nvSpPr>
        <p:spPr>
          <a:xfrm>
            <a:off x="2247562" y="113288"/>
            <a:ext cx="4948238" cy="889577"/>
          </a:xfrm>
        </p:spPr>
        <p:txBody>
          <a:bodyPr/>
          <a:lstStyle>
            <a:lvl1pPr algn="ctr">
              <a:defRPr sz="2400">
                <a:solidFill>
                  <a:schemeClr val="tx1"/>
                </a:solidFill>
                <a:latin typeface="Calibri" panose="020F0502020204030204" pitchFamily="34" charset="0"/>
              </a:defRPr>
            </a:lvl1pPr>
          </a:lstStyle>
          <a:p>
            <a:r>
              <a:rPr lang="fr-FR" dirty="0" err="1"/>
              <a:t>Title</a:t>
            </a:r>
            <a:endParaRPr lang="en-US" dirty="0"/>
          </a:p>
        </p:txBody>
      </p:sp>
      <p:pic>
        <p:nvPicPr>
          <p:cNvPr id="7" name="Image 6">
            <a:extLst>
              <a:ext uri="{FF2B5EF4-FFF2-40B4-BE49-F238E27FC236}">
                <a16:creationId xmlns:a16="http://schemas.microsoft.com/office/drawing/2014/main" xmlns="" id="{516C98AB-72AB-4957-9E87-BC62A12A85A4}"/>
              </a:ext>
            </a:extLst>
          </p:cNvPr>
          <p:cNvPicPr>
            <a:picLocks noChangeAspect="1"/>
          </p:cNvPicPr>
          <p:nvPr userDrawn="1"/>
        </p:nvPicPr>
        <p:blipFill>
          <a:blip r:embed="rId3"/>
          <a:stretch>
            <a:fillRect/>
          </a:stretch>
        </p:blipFill>
        <p:spPr>
          <a:xfrm>
            <a:off x="7922439" y="269875"/>
            <a:ext cx="838928" cy="446097"/>
          </a:xfrm>
          <a:prstGeom prst="rect">
            <a:avLst/>
          </a:prstGeom>
        </p:spPr>
      </p:pic>
    </p:spTree>
    <p:extLst>
      <p:ext uri="{BB962C8B-B14F-4D97-AF65-F5344CB8AC3E}">
        <p14:creationId xmlns:p14="http://schemas.microsoft.com/office/powerpoint/2010/main" val="932819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7/2/2019</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7/2/2019</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7/2/2019</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‹N°›</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7/2/2019</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‹N°›</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7/2/2019</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7/2/2019</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‹N°›</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7/2/2019</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7/2/2019</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7/2/2019</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7/2/2019</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7/2/2019</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7/2/2019</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7/2/2019</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7/2/2019</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7/2/2019</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7/2/2019</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7/2/2019</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7/2/2019</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7/2/2019</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7/2/2019</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7/2/2019</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7/2/2019</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7/2/2019</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7/2/2019</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slideLayout" Target="../slideLayouts/slideLayout3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10" Type="http://schemas.openxmlformats.org/officeDocument/2006/relationships/slideLayout" Target="../slideLayouts/slideLayout28.xml"/><Relationship Id="rId19"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7/2/2019</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t>Click to edit Master title style</a:t>
            </a:r>
            <a:endParaRPr lang="fr-FR"/>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lang="fr-FR"/>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7/2/2019</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a:t>Click to edit Master title style</a:t>
            </a:r>
            <a:endParaRPr lang="fr-FR" altLang="en-US"/>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a:t>Click to edit Master text styles</a:t>
            </a:r>
          </a:p>
          <a:p>
            <a:pPr lvl="1"/>
            <a:r>
              <a:rPr lang="fr-CH" altLang="en-US"/>
              <a:t>Second level</a:t>
            </a:r>
          </a:p>
          <a:p>
            <a:pPr lvl="2"/>
            <a:r>
              <a:rPr lang="fr-CH" altLang="en-US"/>
              <a:t>Third level</a:t>
            </a:r>
          </a:p>
          <a:p>
            <a:pPr lvl="3"/>
            <a:r>
              <a:rPr lang="fr-CH" altLang="en-US"/>
              <a:t>Fourth level</a:t>
            </a:r>
          </a:p>
          <a:p>
            <a:pPr lvl="4"/>
            <a:r>
              <a:rPr lang="fr-CH" altLang="en-US"/>
              <a:t>Fifth level</a:t>
            </a:r>
            <a:endParaRPr lang="fr-FR" altLang="en-US"/>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5.emf"/><Relationship Id="rId2" Type="http://schemas.openxmlformats.org/officeDocument/2006/relationships/image" Target="../media/image14.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7.emf"/><Relationship Id="rId2" Type="http://schemas.openxmlformats.org/officeDocument/2006/relationships/image" Target="../media/image16.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3.emf"/><Relationship Id="rId2" Type="http://schemas.openxmlformats.org/officeDocument/2006/relationships/image" Target="../media/image12.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5275"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252538" y="3627438"/>
            <a:ext cx="6742112" cy="793750"/>
          </a:xfrm>
        </p:spPr>
        <p:txBody>
          <a:bodyPr/>
          <a:lstStyle/>
          <a:p>
            <a:pPr>
              <a:spcBef>
                <a:spcPts val="1200"/>
              </a:spcBef>
            </a:pPr>
            <a:r>
              <a:rPr lang="en-GB" sz="2800">
                <a:solidFill>
                  <a:srgbClr val="302421"/>
                </a:solidFill>
                <a:latin typeface="Calibri" pitchFamily="34" charset="0"/>
                <a:cs typeface="Arial" pitchFamily="34" charset="0"/>
              </a:rPr>
              <a:t/>
            </a:r>
            <a:br>
              <a:rPr lang="en-GB" sz="2800">
                <a:solidFill>
                  <a:srgbClr val="302421"/>
                </a:solidFill>
                <a:latin typeface="Calibri" pitchFamily="34" charset="0"/>
                <a:cs typeface="Arial" pitchFamily="34" charset="0"/>
              </a:rPr>
            </a:br>
            <a:r>
              <a:rPr lang="fr-FR" sz="2800">
                <a:solidFill>
                  <a:srgbClr val="302421"/>
                </a:solidFill>
                <a:latin typeface="Calibri" pitchFamily="34" charset="0"/>
                <a:cs typeface="Arial" pitchFamily="34" charset="0"/>
              </a:rPr>
              <a:t>Global Hedge Position</a:t>
            </a:r>
            <a:endParaRPr lang="fr-FR" sz="2800">
              <a:solidFill>
                <a:srgbClr val="3A1300"/>
              </a:solidFill>
              <a:latin typeface="News Gothic MT"/>
              <a:cs typeface="Arial" pitchFamily="34" charset="0"/>
            </a:endParaRP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a:solidFill>
                  <a:srgbClr val="302421"/>
                </a:solidFill>
                <a:latin typeface="Calibri" pitchFamily="34" charset="0"/>
              </a:rPr>
              <a:t>28/06/2019</a:t>
            </a:r>
          </a:p>
        </p:txBody>
      </p:sp>
      <p:sp>
        <p:nvSpPr>
          <p:cNvPr id="7" name="Rectangle 4"/>
          <p:cNvSpPr>
            <a:spLocks noChangeArrowheads="1"/>
          </p:cNvSpPr>
          <p:nvPr/>
        </p:nvSpPr>
        <p:spPr bwMode="auto">
          <a:xfrm>
            <a:off x="1785938" y="6194425"/>
            <a:ext cx="5916612" cy="6155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SAS </a:t>
            </a:r>
          </a:p>
          <a:p>
            <a:pPr marL="342900" indent="-342900" algn="ctr" defTabSz="914400">
              <a:spcBef>
                <a:spcPct val="20000"/>
              </a:spcBef>
            </a:pPr>
            <a:r>
              <a:rPr lang="fr-FR" sz="1000" i="1" dirty="0">
                <a:solidFill>
                  <a:srgbClr val="302421"/>
                </a:solidFill>
                <a:latin typeface="Calibri" pitchFamily="34" charset="0"/>
              </a:rPr>
              <a:t>Conseiller en Investissements Financiers </a:t>
            </a:r>
          </a:p>
          <a:p>
            <a:pPr marL="342900" indent="-342900" algn="ctr" defTabSz="914400">
              <a:spcBef>
                <a:spcPct val="20000"/>
              </a:spcBef>
            </a:pPr>
            <a:r>
              <a:rPr lang="fr-FR" sz="1000" i="1" dirty="0">
                <a:solidFill>
                  <a:srgbClr val="302421"/>
                </a:solidFill>
                <a:latin typeface="Calibri" pitchFamily="34" charset="0"/>
              </a:rPr>
              <a:t>Membre de l’ANACOFI  CIF- Association agréée par l’AMF  - ORIAS N° 13000716</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- 2019</a:t>
            </a:r>
          </a:p>
        </p:txBody>
      </p:sp>
      <p:pic>
        <p:nvPicPr>
          <p:cNvPr id="3" name="EURUSD_ImageALLOC">
            <a:extLst>
              <a:ext uri="{FF2B5EF4-FFF2-40B4-BE49-F238E27FC236}">
                <a16:creationId xmlns:a16="http://schemas.microsoft.com/office/drawing/2014/main" xmlns="" id="{C0AA0679-84A6-4573-A648-D08250352988}"/>
              </a:ext>
            </a:extLst>
          </p:cNvPr>
          <p:cNvPicPr>
            <a:picLocks noChangeAspect="1"/>
          </p:cNvPicPr>
          <p:nvPr/>
        </p:nvPicPr>
        <p:blipFill>
          <a:blip r:embed="rId2"/>
          <a:stretch>
            <a:fillRect/>
          </a:stretch>
        </p:blipFill>
        <p:spPr>
          <a:xfrm>
            <a:off x="236220" y="2349500"/>
            <a:ext cx="4207500" cy="3577934"/>
          </a:xfrm>
          <a:prstGeom prst="rect">
            <a:avLst/>
          </a:prstGeom>
        </p:spPr>
      </p:pic>
      <p:pic>
        <p:nvPicPr>
          <p:cNvPr id="4" name="EURUSD_ImageBLEND">
            <a:extLst>
              <a:ext uri="{FF2B5EF4-FFF2-40B4-BE49-F238E27FC236}">
                <a16:creationId xmlns:a16="http://schemas.microsoft.com/office/drawing/2014/main" xmlns="" id="{C07A0A3A-4F07-481F-8A02-958F4C733DAF}"/>
              </a:ext>
            </a:extLst>
          </p:cNvPr>
          <p:cNvPicPr>
            <a:picLocks noChangeAspect="1"/>
          </p:cNvPicPr>
          <p:nvPr/>
        </p:nvPicPr>
        <p:blipFill>
          <a:blip r:embed="rId3"/>
          <a:stretch>
            <a:fillRect/>
          </a:stretch>
        </p:blipFill>
        <p:spPr>
          <a:xfrm>
            <a:off x="4749800" y="2349500"/>
            <a:ext cx="4217063" cy="3587500"/>
          </a:xfrm>
          <a:prstGeom prst="rect">
            <a:avLst/>
          </a:prstGeom>
        </p:spPr>
      </p:pic>
    </p:spTree>
    <p:extLst>
      <p:ext uri="{BB962C8B-B14F-4D97-AF65-F5344CB8AC3E}">
        <p14:creationId xmlns:p14="http://schemas.microsoft.com/office/powerpoint/2010/main" val="332146393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- 2020</a:t>
            </a:r>
          </a:p>
        </p:txBody>
      </p:sp>
      <p:pic>
        <p:nvPicPr>
          <p:cNvPr id="3" name="EURUSD_ImageALLOC">
            <a:extLst>
              <a:ext uri="{FF2B5EF4-FFF2-40B4-BE49-F238E27FC236}">
                <a16:creationId xmlns:a16="http://schemas.microsoft.com/office/drawing/2014/main" xmlns="" id="{693DC06B-D300-4D68-BA53-8BAD8B6BB3EF}"/>
              </a:ext>
            </a:extLst>
          </p:cNvPr>
          <p:cNvPicPr>
            <a:picLocks noChangeAspect="1"/>
          </p:cNvPicPr>
          <p:nvPr/>
        </p:nvPicPr>
        <p:blipFill>
          <a:blip r:embed="rId2"/>
          <a:stretch>
            <a:fillRect/>
          </a:stretch>
        </p:blipFill>
        <p:spPr>
          <a:xfrm>
            <a:off x="236220" y="2349500"/>
            <a:ext cx="4207500" cy="3577934"/>
          </a:xfrm>
          <a:prstGeom prst="rect">
            <a:avLst/>
          </a:prstGeom>
        </p:spPr>
      </p:pic>
      <p:pic>
        <p:nvPicPr>
          <p:cNvPr id="4" name="EURUSD_ImageBLEND">
            <a:extLst>
              <a:ext uri="{FF2B5EF4-FFF2-40B4-BE49-F238E27FC236}">
                <a16:creationId xmlns:a16="http://schemas.microsoft.com/office/drawing/2014/main" xmlns="" id="{8A902B48-A37A-461F-880E-B14BEBC91061}"/>
              </a:ext>
            </a:extLst>
          </p:cNvPr>
          <p:cNvPicPr>
            <a:picLocks noChangeAspect="1"/>
          </p:cNvPicPr>
          <p:nvPr/>
        </p:nvPicPr>
        <p:blipFill>
          <a:blip r:embed="rId3"/>
          <a:stretch>
            <a:fillRect/>
          </a:stretch>
        </p:blipFill>
        <p:spPr>
          <a:xfrm>
            <a:off x="4749800" y="2349500"/>
            <a:ext cx="4217063" cy="3587500"/>
          </a:xfrm>
          <a:prstGeom prst="rect">
            <a:avLst/>
          </a:prstGeom>
        </p:spPr>
      </p:pic>
    </p:spTree>
    <p:extLst>
      <p:ext uri="{BB962C8B-B14F-4D97-AF65-F5344CB8AC3E}">
        <p14:creationId xmlns:p14="http://schemas.microsoft.com/office/powerpoint/2010/main" val="359158818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a:solidFill>
                  <a:prstClr val="black"/>
                </a:solidFill>
                <a:latin typeface="Calibri" pitchFamily="34" charset="0"/>
              </a:rPr>
              <a:t>2013-12-04</a:t>
            </a: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
        <p:nvSpPr>
          <p:cNvPr id="9" name="Rectangle 3">
            <a:extLst>
              <a:ext uri="{FF2B5EF4-FFF2-40B4-BE49-F238E27FC236}">
                <a16:creationId xmlns:a16="http://schemas.microsoft.com/office/drawing/2014/main" xmlns="" id="{88A663B2-5C7A-4F2A-848E-47722163DF5D}"/>
              </a:ext>
            </a:extLst>
          </p:cNvPr>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Chemin de </a:t>
            </a:r>
            <a:r>
              <a:rPr lang="fr-FR" kern="0" dirty="0" err="1">
                <a:solidFill>
                  <a:srgbClr val="302421"/>
                </a:solidFill>
                <a:latin typeface="Calibri" pitchFamily="34" charset="0"/>
                <a:cs typeface="Calibri" pitchFamily="34" charset="0"/>
              </a:rPr>
              <a:t>Blandonnet</a:t>
            </a:r>
            <a:r>
              <a:rPr lang="fr-FR" kern="0" dirty="0">
                <a:solidFill>
                  <a:srgbClr val="302421"/>
                </a:solidFill>
                <a:latin typeface="Calibri" pitchFamily="34" charset="0"/>
                <a:cs typeface="Calibri" pitchFamily="34" charset="0"/>
              </a:rPr>
              <a:t> 2, </a:t>
            </a:r>
          </a:p>
          <a:p>
            <a:pPr marL="342900" indent="-342900" algn="ctr" defTabSz="914400">
              <a:spcBef>
                <a:spcPct val="20000"/>
              </a:spcBef>
              <a:defRPr/>
            </a:pPr>
            <a:r>
              <a:rPr lang="fr-FR" kern="0" dirty="0">
                <a:solidFill>
                  <a:srgbClr val="302421"/>
                </a:solidFill>
                <a:latin typeface="Calibri" pitchFamily="34" charset="0"/>
                <a:cs typeface="Calibri" pitchFamily="34" charset="0"/>
              </a:rPr>
              <a:t>1214 Vernier -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a:solidFill>
                  <a:srgbClr val="302421"/>
                </a:solidFill>
                <a:latin typeface="Calibri" pitchFamily="34" charset="0"/>
              </a:rPr>
              <a:t>AVERTISSEMENT - DISCLAIMER</a:t>
            </a:r>
            <a:endParaRPr lang="en-US" altLang="en-US" sz="1200" b="1">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CH" sz="1200" b="1" dirty="0">
                <a:solidFill>
                  <a:srgbClr val="9FA795">
                    <a:lumMod val="50000"/>
                  </a:srgbClr>
                </a:solidFill>
                <a:latin typeface="Calibri" pitchFamily="34" charset="0"/>
                <a:cs typeface="Calibri" pitchFamily="34" charset="0"/>
              </a:rPr>
              <a:t>This document has been </a:t>
            </a:r>
            <a:r>
              <a:rPr lang="fr-CH" sz="1200" b="1" dirty="0" err="1">
                <a:solidFill>
                  <a:srgbClr val="9FA795">
                    <a:lumMod val="50000"/>
                  </a:srgbClr>
                </a:solidFill>
                <a:latin typeface="Calibri" pitchFamily="34" charset="0"/>
                <a:cs typeface="Calibri" pitchFamily="34" charset="0"/>
              </a:rPr>
              <a:t>prepared</a:t>
            </a:r>
            <a:r>
              <a:rPr lang="fr-CH" sz="1200" b="1" dirty="0">
                <a:solidFill>
                  <a:srgbClr val="9FA795">
                    <a:lumMod val="50000"/>
                  </a:srgbClr>
                </a:solidFill>
                <a:latin typeface="Calibri" pitchFamily="34" charset="0"/>
                <a:cs typeface="Calibri" pitchFamily="34" charset="0"/>
              </a:rPr>
              <a:t> for the Finance </a:t>
            </a:r>
            <a:r>
              <a:rPr lang="fr-CH" sz="1200" b="1" dirty="0" err="1">
                <a:solidFill>
                  <a:srgbClr val="9FA795">
                    <a:lumMod val="50000"/>
                  </a:srgbClr>
                </a:solidFill>
                <a:latin typeface="Calibri" pitchFamily="34" charset="0"/>
                <a:cs typeface="Calibri" pitchFamily="34" charset="0"/>
              </a:rPr>
              <a:t>department</a:t>
            </a:r>
            <a:r>
              <a:rPr lang="fr-CH" sz="1200" b="1" dirty="0">
                <a:solidFill>
                  <a:srgbClr val="9FA795">
                    <a:lumMod val="50000"/>
                  </a:srgbClr>
                </a:solidFill>
                <a:latin typeface="Calibri" pitchFamily="34" charset="0"/>
                <a:cs typeface="Calibri" pitchFamily="34" charset="0"/>
              </a:rPr>
              <a:t> of the Client. It must not </a:t>
            </a:r>
            <a:r>
              <a:rPr lang="fr-CH" sz="1200" b="1" dirty="0" err="1">
                <a:solidFill>
                  <a:srgbClr val="9FA795">
                    <a:lumMod val="50000"/>
                  </a:srgbClr>
                </a:solidFill>
                <a:latin typeface="Calibri" pitchFamily="34" charset="0"/>
                <a:cs typeface="Calibri" pitchFamily="34" charset="0"/>
              </a:rPr>
              <a:t>be</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communicated</a:t>
            </a:r>
            <a:r>
              <a:rPr lang="fr-CH" sz="1200" b="1">
                <a:solidFill>
                  <a:srgbClr val="9FA795">
                    <a:lumMod val="50000"/>
                  </a:srgbClr>
                </a:solidFill>
                <a:latin typeface="Calibri" pitchFamily="34" charset="0"/>
                <a:cs typeface="Calibri" pitchFamily="34" charset="0"/>
              </a:rPr>
              <a:t> or published</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externally</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without</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prior</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written</a:t>
            </a:r>
            <a:r>
              <a:rPr lang="fr-CH" sz="1200" b="1" dirty="0">
                <a:solidFill>
                  <a:srgbClr val="9FA795">
                    <a:lumMod val="50000"/>
                  </a:srgbClr>
                </a:solidFill>
                <a:latin typeface="Calibri" pitchFamily="34" charset="0"/>
                <a:cs typeface="Calibri" pitchFamily="34" charset="0"/>
              </a:rPr>
              <a:t> consent of  KERIUS FINANCE </a:t>
            </a:r>
          </a:p>
          <a:p>
            <a:pPr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GB" sz="1200" dirty="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rgbClr val="9FA795">
                    <a:lumMod val="50000"/>
                  </a:srgb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rgbClr val="9FA795">
                    <a:lumMod val="50000"/>
                  </a:srgbClr>
                </a:solidFill>
                <a:latin typeface="Calibri" pitchFamily="34" charset="0"/>
                <a:cs typeface="Calibri" pitchFamily="34" charset="0"/>
              </a:rPr>
              <a:t>solicitation</a:t>
            </a:r>
            <a:r>
              <a:rPr lang="fr-FR" sz="1200" dirty="0">
                <a:solidFill>
                  <a:srgbClr val="9FA795">
                    <a:lumMod val="50000"/>
                  </a:srgbClr>
                </a:solidFill>
                <a:latin typeface="Calibri" pitchFamily="34" charset="0"/>
                <a:cs typeface="Calibri" pitchFamily="34" charset="0"/>
              </a:rPr>
              <a:t> to enter </a:t>
            </a:r>
            <a:r>
              <a:rPr lang="fr-FR" sz="1200" dirty="0" err="1">
                <a:solidFill>
                  <a:srgbClr val="9FA795">
                    <a:lumMod val="50000"/>
                  </a:srgbClr>
                </a:solidFill>
                <a:latin typeface="Calibri" pitchFamily="34" charset="0"/>
                <a:cs typeface="Calibri" pitchFamily="34" charset="0"/>
              </a:rPr>
              <a:t>into</a:t>
            </a:r>
            <a:r>
              <a:rPr lang="fr-FR" sz="1200" dirty="0">
                <a:solidFill>
                  <a:srgbClr val="9FA795">
                    <a:lumMod val="50000"/>
                  </a:srgbClr>
                </a:solidFill>
                <a:latin typeface="Calibri" pitchFamily="34" charset="0"/>
                <a:cs typeface="Calibri" pitchFamily="34" charset="0"/>
              </a:rPr>
              <a:t> the transactions or processes described </a:t>
            </a:r>
            <a:r>
              <a:rPr lang="fr-FR" sz="1200" dirty="0" err="1">
                <a:solidFill>
                  <a:srgbClr val="9FA795">
                    <a:lumMod val="50000"/>
                  </a:srgbClr>
                </a:solidFill>
                <a:latin typeface="Calibri" pitchFamily="34" charset="0"/>
                <a:cs typeface="Calibri" pitchFamily="34" charset="0"/>
              </a:rPr>
              <a:t>herein</a:t>
            </a:r>
            <a:r>
              <a:rPr lang="fr-FR" sz="1200" dirty="0">
                <a:solidFill>
                  <a:srgbClr val="9FA795">
                    <a:lumMod val="50000"/>
                  </a:srgbClr>
                </a:solidFill>
                <a:latin typeface="Calibri" pitchFamily="34" charset="0"/>
                <a:cs typeface="Calibri" pitchFamily="34" charset="0"/>
              </a:rPr>
              <a:t>.  If the Client </a:t>
            </a:r>
            <a:r>
              <a:rPr lang="fr-FR" sz="1200" dirty="0" err="1">
                <a:solidFill>
                  <a:srgbClr val="9FA795">
                    <a:lumMod val="50000"/>
                  </a:srgbClr>
                </a:solidFill>
                <a:latin typeface="Calibri" pitchFamily="34" charset="0"/>
                <a:cs typeface="Calibri" pitchFamily="34" charset="0"/>
              </a:rPr>
              <a:t>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interested</a:t>
            </a:r>
            <a:r>
              <a:rPr lang="fr-FR" sz="1200" dirty="0">
                <a:solidFill>
                  <a:srgbClr val="9FA795">
                    <a:lumMod val="50000"/>
                  </a:srgbClr>
                </a:solidFill>
                <a:latin typeface="Calibri" pitchFamily="34" charset="0"/>
                <a:cs typeface="Calibri" pitchFamily="34" charset="0"/>
              </a:rPr>
              <a:t> in setting up this type of transactions or processes, the Client </a:t>
            </a:r>
            <a:r>
              <a:rPr lang="fr-FR" sz="1200" dirty="0" err="1">
                <a:solidFill>
                  <a:srgbClr val="9FA795">
                    <a:lumMod val="50000"/>
                  </a:srgbClr>
                </a:solidFill>
                <a:latin typeface="Calibri" pitchFamily="34" charset="0"/>
                <a:cs typeface="Calibri" pitchFamily="34" charset="0"/>
              </a:rPr>
              <a:t>should</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conduct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analysis</a:t>
            </a:r>
            <a:r>
              <a:rPr lang="fr-FR" sz="1200" dirty="0">
                <a:solidFill>
                  <a:srgbClr val="9FA795">
                    <a:lumMod val="50000"/>
                  </a:srgbClr>
                </a:solidFill>
                <a:latin typeface="Calibri" pitchFamily="34" charset="0"/>
                <a:cs typeface="Calibri" pitchFamily="34" charset="0"/>
              </a:rPr>
              <a:t> of the </a:t>
            </a:r>
            <a:r>
              <a:rPr lang="fr-FR" sz="1200" dirty="0" err="1">
                <a:solidFill>
                  <a:srgbClr val="9FA795">
                    <a:lumMod val="50000"/>
                  </a:srgbClr>
                </a:solidFill>
                <a:latin typeface="Calibri" pitchFamily="34" charset="0"/>
                <a:cs typeface="Calibri" pitchFamily="34" charset="0"/>
              </a:rPr>
              <a:t>suitability</a:t>
            </a:r>
            <a:r>
              <a:rPr lang="fr-FR" sz="1200" dirty="0">
                <a:solidFill>
                  <a:srgbClr val="9FA795">
                    <a:lumMod val="50000"/>
                  </a:srgbClr>
                </a:solidFill>
                <a:latin typeface="Calibri" pitchFamily="34" charset="0"/>
                <a:cs typeface="Calibri" pitchFamily="34" charset="0"/>
              </a:rPr>
              <a:t> to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needs</a:t>
            </a:r>
            <a:r>
              <a:rPr lang="fr-FR" sz="1200" dirty="0">
                <a:solidFill>
                  <a:srgbClr val="9FA795">
                    <a:lumMod val="50000"/>
                  </a:srgbClr>
                </a:solidFill>
                <a:latin typeface="Calibri" pitchFamily="34" charset="0"/>
                <a:cs typeface="Calibri" pitchFamily="34" charset="0"/>
              </a:rPr>
              <a:t>.  The Client must </a:t>
            </a:r>
            <a:r>
              <a:rPr lang="fr-FR" sz="1200" dirty="0" err="1">
                <a:solidFill>
                  <a:srgbClr val="9FA795">
                    <a:lumMod val="50000"/>
                  </a:srgbClr>
                </a:solidFill>
                <a:latin typeface="Calibri" pitchFamily="34" charset="0"/>
                <a:cs typeface="Calibri" pitchFamily="34" charset="0"/>
              </a:rPr>
              <a:t>also</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verify</a:t>
            </a:r>
            <a:r>
              <a:rPr lang="fr-FR" sz="1200" dirty="0">
                <a:solidFill>
                  <a:srgbClr val="9FA795">
                    <a:lumMod val="50000"/>
                  </a:srgbClr>
                </a:solidFill>
                <a:latin typeface="Calibri" pitchFamily="34" charset="0"/>
                <a:cs typeface="Calibri" pitchFamily="34" charset="0"/>
              </a:rPr>
              <a:t> the </a:t>
            </a:r>
            <a:r>
              <a:rPr lang="fr-FR" sz="1200" dirty="0" err="1">
                <a:solidFill>
                  <a:srgbClr val="9FA795">
                    <a:lumMod val="50000"/>
                  </a:srgbClr>
                </a:solidFill>
                <a:latin typeface="Calibri" pitchFamily="34" charset="0"/>
                <a:cs typeface="Calibri" pitchFamily="34" charset="0"/>
              </a:rPr>
              <a:t>consequences</a:t>
            </a:r>
            <a:r>
              <a:rPr lang="fr-FR" sz="1200" dirty="0">
                <a:solidFill>
                  <a:srgbClr val="9FA795">
                    <a:lumMod val="50000"/>
                  </a:srgbClr>
                </a:solidFill>
                <a:latin typeface="Calibri" pitchFamily="34" charset="0"/>
                <a:cs typeface="Calibri" pitchFamily="34" charset="0"/>
              </a:rPr>
              <a:t> of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decisions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including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accounting</a:t>
            </a:r>
            <a:r>
              <a:rPr lang="fr-FR" sz="1200" dirty="0">
                <a:solidFill>
                  <a:srgbClr val="9FA795">
                    <a:lumMod val="50000"/>
                  </a:srgbClr>
                </a:solidFill>
                <a:latin typeface="Calibri" pitchFamily="34" charset="0"/>
                <a:cs typeface="Calibri" pitchFamily="34" charset="0"/>
              </a:rPr>
              <a:t> and fiscal  aspects. </a:t>
            </a:r>
            <a:r>
              <a:rPr lang="en-GB" sz="1200" dirty="0">
                <a:solidFill>
                  <a:srgbClr val="9FA795">
                    <a:lumMod val="50000"/>
                  </a:srgbClr>
                </a:solidFill>
                <a:latin typeface="Calibri" pitchFamily="34" charset="0"/>
                <a:cs typeface="Calibri" pitchFamily="34" charset="0"/>
              </a:rPr>
              <a:t>The Client is also responsible for the implementation of his decisions.</a:t>
            </a:r>
          </a:p>
          <a:p>
            <a:pPr algn="just" defTabSz="914400" fontAlgn="auto">
              <a:spcBef>
                <a:spcPct val="20000"/>
              </a:spcBef>
              <a:spcAft>
                <a:spcPts val="0"/>
              </a:spcAft>
              <a:defRPr/>
            </a:pPr>
            <a:r>
              <a:rPr lang="fr-FR" sz="1200" dirty="0" err="1">
                <a:solidFill>
                  <a:srgbClr val="9FA795">
                    <a:lumMod val="50000"/>
                  </a:srgbClr>
                </a:solidFill>
                <a:latin typeface="Calibri" pitchFamily="34" charset="0"/>
                <a:cs typeface="Calibri" pitchFamily="34" charset="0"/>
              </a:rPr>
              <a:t>Neither</a:t>
            </a:r>
            <a:r>
              <a:rPr lang="fr-FR" sz="1200" dirty="0">
                <a:solidFill>
                  <a:srgbClr val="9FA795">
                    <a:lumMod val="50000"/>
                  </a:srgbClr>
                </a:solidFill>
                <a:latin typeface="Calibri" pitchFamily="34" charset="0"/>
                <a:cs typeface="Calibri" pitchFamily="34" charset="0"/>
              </a:rPr>
              <a:t>  KERIUS FINANCE </a:t>
            </a:r>
            <a:r>
              <a:rPr lang="fr-FR" sz="1200" dirty="0" err="1">
                <a:solidFill>
                  <a:srgbClr val="9FA795">
                    <a:lumMod val="50000"/>
                  </a:srgbClr>
                </a:solidFill>
                <a:latin typeface="Calibri" pitchFamily="34" charset="0"/>
                <a:cs typeface="Calibri" pitchFamily="34" charset="0"/>
              </a:rPr>
              <a:t>nor</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directors</a:t>
            </a:r>
            <a:r>
              <a:rPr lang="fr-FR" sz="1200" dirty="0">
                <a:solidFill>
                  <a:srgbClr val="9FA795">
                    <a:lumMod val="50000"/>
                  </a:srgbClr>
                </a:solidFill>
                <a:latin typeface="Calibri" pitchFamily="34" charset="0"/>
                <a:cs typeface="Calibri" pitchFamily="34" charset="0"/>
              </a:rPr>
              <a:t> and </a:t>
            </a:r>
            <a:r>
              <a:rPr lang="fr-FR" sz="1200" dirty="0" err="1">
                <a:solidFill>
                  <a:srgbClr val="9FA795">
                    <a:lumMod val="50000"/>
                  </a:srgbClr>
                </a:solidFill>
                <a:latin typeface="Calibri" pitchFamily="34" charset="0"/>
                <a:cs typeface="Calibri" pitchFamily="34" charset="0"/>
              </a:rPr>
              <a:t>employees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accept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for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loss</a:t>
            </a:r>
            <a:r>
              <a:rPr lang="fr-FR" sz="1200" dirty="0">
                <a:solidFill>
                  <a:srgbClr val="9FA795">
                    <a:lumMod val="50000"/>
                  </a:srgbClr>
                </a:solidFill>
                <a:latin typeface="Calibri" pitchFamily="34" charset="0"/>
                <a:cs typeface="Calibri" pitchFamily="34" charset="0"/>
              </a:rPr>
              <a:t> or damage </a:t>
            </a:r>
            <a:r>
              <a:rPr lang="fr-FR" sz="1200" dirty="0" err="1">
                <a:solidFill>
                  <a:srgbClr val="9FA795">
                    <a:lumMod val="50000"/>
                  </a:srgbClr>
                </a:solidFill>
                <a:latin typeface="Calibri" pitchFamily="34" charset="0"/>
                <a:cs typeface="Calibri" pitchFamily="34" charset="0"/>
              </a:rPr>
              <a:t>resulting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from</a:t>
            </a:r>
            <a:r>
              <a:rPr lang="fr-FR" sz="1200" dirty="0">
                <a:solidFill>
                  <a:srgbClr val="9FA795">
                    <a:lumMod val="50000"/>
                  </a:srgbClr>
                </a:solidFill>
                <a:latin typeface="Calibri" pitchFamily="34" charset="0"/>
                <a:cs typeface="Calibri" pitchFamily="34" charset="0"/>
              </a:rPr>
              <a:t> the use of this document and </a:t>
            </a:r>
            <a:r>
              <a:rPr lang="fr-FR" sz="1200" dirty="0" err="1">
                <a:solidFill>
                  <a:srgbClr val="9FA795">
                    <a:lumMod val="50000"/>
                  </a:srgbClr>
                </a:solidFill>
                <a:latin typeface="Calibri" pitchFamily="34" charset="0"/>
                <a:cs typeface="Calibri" pitchFamily="34" charset="0"/>
              </a:rPr>
              <a:t>expressly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excludes</a:t>
            </a:r>
            <a:r>
              <a:rPr lang="fr-FR" sz="1200" dirty="0">
                <a:solidFill>
                  <a:srgbClr val="9FA795">
                    <a:lumMod val="50000"/>
                  </a:srgbClr>
                </a:solidFill>
                <a:latin typeface="Calibri" pitchFamily="34" charset="0"/>
                <a:cs typeface="Calibri" pitchFamily="34" charset="0"/>
              </a:rPr>
              <a:t> all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in respect of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implication of the described </a:t>
            </a:r>
            <a:r>
              <a:rPr lang="fr-FR" sz="1200" dirty="0" err="1">
                <a:solidFill>
                  <a:srgbClr val="9FA795">
                    <a:lumMod val="50000"/>
                  </a:srgbClr>
                </a:solidFill>
                <a:latin typeface="Calibri" pitchFamily="34" charset="0"/>
                <a:cs typeface="Calibri" pitchFamily="34" charset="0"/>
              </a:rPr>
              <a:t>ideas</a:t>
            </a:r>
            <a:r>
              <a:rPr lang="fr-FR" sz="1200" dirty="0">
                <a:solidFill>
                  <a:srgbClr val="9FA795">
                    <a:lumMod val="50000"/>
                  </a:srgbClr>
                </a:solidFill>
                <a:latin typeface="Calibri" pitchFamily="34" charset="0"/>
                <a:cs typeface="Calibri" pitchFamily="34" charset="0"/>
              </a:rPr>
              <a:t> or transactions on the </a:t>
            </a:r>
            <a:r>
              <a:rPr lang="fr-FR" sz="1200" dirty="0" err="1">
                <a:solidFill>
                  <a:srgbClr val="9FA795">
                    <a:lumMod val="50000"/>
                  </a:srgbClr>
                </a:solidFill>
                <a:latin typeface="Calibri" pitchFamily="34" charset="0"/>
                <a:cs typeface="Calibri" pitchFamily="34" charset="0"/>
              </a:rPr>
              <a:t>Client’s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specific</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particulars</a:t>
            </a:r>
            <a:r>
              <a:rPr lang="fr-FR" sz="1200" dirty="0">
                <a:solidFill>
                  <a:srgbClr val="9FA795">
                    <a:lumMod val="50000"/>
                  </a:srgb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735477" y="1579896"/>
            <a:ext cx="7848350" cy="3908762"/>
          </a:xfrm>
          <a:prstGeom prst="rect">
            <a:avLst/>
          </a:prstGeom>
          <a:noFill/>
        </p:spPr>
        <p:txBody>
          <a:bodyPr wrap="square" rtlCol="0">
            <a:spAutoFit/>
          </a:bodyPr>
          <a:lstStyle/>
          <a:p>
            <a:pPr marL="285750" indent="-285750">
              <a:spcBef>
                <a:spcPts val="600"/>
              </a:spcBef>
              <a:buFont typeface="Arial" panose="020B0604020202020204" pitchFamily="34" charset="0"/>
              <a:buChar char="•"/>
            </a:pPr>
            <a:r>
              <a:rPr lang="en-GB" sz="2000" dirty="0">
                <a:latin typeface="Calibri" panose="020F0502020204030204" pitchFamily="34" charset="0"/>
              </a:rPr>
              <a:t>Global view</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Summary											</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Performance</a:t>
            </a:r>
          </a:p>
          <a:p>
            <a:pPr marL="742950" lvl="1" indent="-285750">
              <a:spcBef>
                <a:spcPts val="600"/>
              </a:spcBef>
              <a:buFont typeface="Arial" panose="020B0604020202020204" pitchFamily="34" charset="0"/>
              <a:buChar char="•"/>
            </a:pPr>
            <a:r>
              <a:rPr lang="en-GB" sz="1600" dirty="0">
                <a:latin typeface="Calibri" panose="020F0502020204030204" pitchFamily="34" charset="0"/>
              </a:rPr>
              <a:t>Options premium synthesis (if any)</a:t>
            </a:r>
          </a:p>
          <a:p>
            <a:pPr marL="742950" lvl="1" indent="-285750">
              <a:spcBef>
                <a:spcPts val="600"/>
              </a:spcBef>
              <a:buFont typeface="Arial" panose="020B0604020202020204" pitchFamily="34" charset="0"/>
              <a:buChar char="•"/>
            </a:pPr>
            <a:r>
              <a:rPr lang="en-GB" sz="1600" dirty="0">
                <a:latin typeface="Calibri" panose="020F0502020204030204" pitchFamily="34" charset="0"/>
              </a:rPr>
              <a:t>Sensitivity</a:t>
            </a:r>
          </a:p>
          <a:p>
            <a:pPr lvl="1">
              <a:spcBef>
                <a:spcPts val="600"/>
              </a:spcBef>
            </a:pPr>
            <a:endParaRPr lang="en-GB" sz="1400" dirty="0">
              <a:latin typeface="Calibri" panose="020F0502020204030204" pitchFamily="34" charset="0"/>
            </a:endParaRPr>
          </a:p>
          <a:p>
            <a:pPr marL="285750" lvl="1" indent="-285750">
              <a:spcBef>
                <a:spcPts val="600"/>
              </a:spcBef>
              <a:buFont typeface="Arial" panose="020B0604020202020204" pitchFamily="34" charset="0"/>
              <a:buChar char="•"/>
            </a:pPr>
            <a:r>
              <a:rPr lang="en-GB" sz="2000" dirty="0">
                <a:latin typeface="Calibri" panose="020F0502020204030204" pitchFamily="34" charset="0"/>
              </a:rPr>
              <a:t>Detailed analysis by currency</a:t>
            </a:r>
            <a:endParaRPr lang="en-GB" sz="1400" dirty="0">
              <a:latin typeface="Calibri" panose="020F0502020204030204" pitchFamily="34" charset="0"/>
            </a:endParaRPr>
          </a:p>
          <a:p>
            <a:pPr marL="742950" lvl="2" indent="-285750">
              <a:spcBef>
                <a:spcPts val="600"/>
              </a:spcBef>
              <a:buFont typeface="Arial" panose="020B0604020202020204" pitchFamily="34" charset="0"/>
              <a:buChar char="•"/>
            </a:pPr>
            <a:r>
              <a:rPr lang="en-GB" sz="1600" dirty="0">
                <a:latin typeface="Calibri" panose="020F0502020204030204" pitchFamily="34" charset="0"/>
              </a:rPr>
              <a:t>Historical &amp; forward curves vs budget  &amp; hedge rates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Hedge Schedule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Hedging Analysis</a:t>
            </a:r>
          </a:p>
          <a:p>
            <a:pPr marL="285750" lvl="1" indent="-285750">
              <a:spcBef>
                <a:spcPts val="600"/>
              </a:spcBef>
              <a:buFont typeface="Arial" panose="020B0604020202020204" pitchFamily="34" charset="0"/>
              <a:buChar char="•"/>
            </a:pPr>
            <a:endParaRPr lang="en-GB" sz="1400" dirty="0">
              <a:latin typeface="Calibri" panose="020F0502020204030204" pitchFamily="34" charset="0"/>
            </a:endParaRPr>
          </a:p>
          <a:p>
            <a:pPr marL="742950" lvl="1" indent="-285750">
              <a:buFont typeface="Arial" panose="020B0604020202020204" pitchFamily="34" charset="0"/>
              <a:buChar char="•"/>
            </a:pPr>
            <a:endParaRPr lang="en-GB" dirty="0">
              <a:latin typeface="Calibri" panose="020F0502020204030204" pitchFamily="34" charset="0"/>
            </a:endParaRPr>
          </a:p>
        </p:txBody>
      </p:sp>
      <p:sp>
        <p:nvSpPr>
          <p:cNvPr id="2" name="Title"/>
          <p:cNvSpPr>
            <a:spLocks noGrp="1"/>
          </p:cNvSpPr>
          <p:nvPr>
            <p:ph type="title"/>
          </p:nvPr>
        </p:nvSpPr>
        <p:spPr/>
        <p:txBody>
          <a:bodyPr/>
          <a:lstStyle/>
          <a:p>
            <a:r>
              <a:rPr lang="fr-FR" dirty="0"/>
              <a:t>Contents</a:t>
            </a:r>
            <a:endParaRPr lang="en-US" dirty="0"/>
          </a:p>
        </p:txBody>
      </p:sp>
    </p:spTree>
    <p:extLst>
      <p:ext uri="{BB962C8B-B14F-4D97-AF65-F5344CB8AC3E}">
        <p14:creationId xmlns:p14="http://schemas.microsoft.com/office/powerpoint/2010/main" val="33030847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461665"/>
          </a:xfrm>
          <a:prstGeom prst="rect">
            <a:avLst/>
          </a:prstGeom>
          <a:noFill/>
        </p:spPr>
        <p:txBody>
          <a:bodyPr wrap="square" rtlCol="0">
            <a:spAutoFit/>
          </a:bodyPr>
          <a:lstStyle/>
          <a:p>
            <a:pPr algn="ctr"/>
            <a:r>
              <a:rPr lang="en-GB" sz="2400" dirty="0">
                <a:latin typeface="Calibri" panose="020F0502020204030204" pitchFamily="34" charset="0"/>
              </a:rPr>
              <a:t>Global view</a:t>
            </a:r>
          </a:p>
        </p:txBody>
      </p:sp>
      <p:sp>
        <p:nvSpPr>
          <p:cNvPr id="4"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29021434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a:t>
            </a:r>
            <a:r>
              <a:rPr lang="fr-FR" dirty="0" err="1"/>
              <a:t>Summary</a:t>
            </a:r>
            <a:endParaRPr lang="en-US" dirty="0"/>
          </a:p>
        </p:txBody>
      </p:sp>
      <p:sp>
        <p:nvSpPr>
          <p:cNvPr id="4" name="EtiquetteSummaryMIN">
            <a:extLst>
              <a:ext uri="{FF2B5EF4-FFF2-40B4-BE49-F238E27FC236}">
                <a16:creationId xmlns:a16="http://schemas.microsoft.com/office/drawing/2014/main" xmlns=""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xmlns=""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SynthesisMIN">
            <a:extLst>
              <a:ext uri="{FF2B5EF4-FFF2-40B4-BE49-F238E27FC236}">
                <a16:creationId xmlns:a16="http://schemas.microsoft.com/office/drawing/2014/main" xmlns="" id="{E0A4B1B3-7B01-4D7D-9C76-6A1D768FCE95}"/>
              </a:ext>
            </a:extLst>
          </p:cNvPr>
          <p:cNvPicPr>
            <a:picLocks noChangeAspect="1"/>
          </p:cNvPicPr>
          <p:nvPr/>
        </p:nvPicPr>
        <p:blipFill>
          <a:blip r:embed="rId2"/>
          <a:stretch>
            <a:fillRect/>
          </a:stretch>
        </p:blipFill>
        <p:spPr>
          <a:xfrm>
            <a:off x="127000" y="1524000"/>
            <a:ext cx="8890000" cy="782508"/>
          </a:xfrm>
          <a:prstGeom prst="rect">
            <a:avLst/>
          </a:prstGeom>
        </p:spPr>
      </p:pic>
    </p:spTree>
    <p:extLst>
      <p:ext uri="{BB962C8B-B14F-4D97-AF65-F5344CB8AC3E}">
        <p14:creationId xmlns:p14="http://schemas.microsoft.com/office/powerpoint/2010/main" val="30932146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Performance</a:t>
            </a:r>
            <a:endParaRPr lang="en-US" dirty="0"/>
          </a:p>
        </p:txBody>
      </p:sp>
      <p:sp>
        <p:nvSpPr>
          <p:cNvPr id="4" name="EtiquettePerformanceMIN">
            <a:extLst>
              <a:ext uri="{FF2B5EF4-FFF2-40B4-BE49-F238E27FC236}">
                <a16:creationId xmlns:a16="http://schemas.microsoft.com/office/drawing/2014/main" xmlns="" id="{759EF6E9-0013-4A9B-8B41-B2E8F67EB15C}"/>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PerformanceMAX">
            <a:extLst>
              <a:ext uri="{FF2B5EF4-FFF2-40B4-BE49-F238E27FC236}">
                <a16:creationId xmlns:a16="http://schemas.microsoft.com/office/drawing/2014/main" xmlns="" id="{EA4C740E-97F8-42D5-A00A-F32415F0AF8A}"/>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PerfMIN">
            <a:extLst>
              <a:ext uri="{FF2B5EF4-FFF2-40B4-BE49-F238E27FC236}">
                <a16:creationId xmlns:a16="http://schemas.microsoft.com/office/drawing/2014/main" xmlns="" id="{B4D511B9-F93F-46D9-BF3F-F621A76204B2}"/>
              </a:ext>
            </a:extLst>
          </p:cNvPr>
          <p:cNvPicPr>
            <a:picLocks noChangeAspect="1"/>
          </p:cNvPicPr>
          <p:nvPr/>
        </p:nvPicPr>
        <p:blipFill>
          <a:blip r:embed="rId2"/>
          <a:stretch>
            <a:fillRect/>
          </a:stretch>
        </p:blipFill>
        <p:spPr>
          <a:xfrm>
            <a:off x="149344" y="1524000"/>
            <a:ext cx="8845313" cy="784467"/>
          </a:xfrm>
          <a:prstGeom prst="rect">
            <a:avLst/>
          </a:prstGeom>
        </p:spPr>
      </p:pic>
    </p:spTree>
    <p:extLst>
      <p:ext uri="{BB962C8B-B14F-4D97-AF65-F5344CB8AC3E}">
        <p14:creationId xmlns:p14="http://schemas.microsoft.com/office/powerpoint/2010/main" val="27427140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830997"/>
          </a:xfrm>
          <a:prstGeom prst="rect">
            <a:avLst/>
          </a:prstGeom>
          <a:noFill/>
        </p:spPr>
        <p:txBody>
          <a:bodyPr wrap="square" rtlCol="0">
            <a:spAutoFit/>
          </a:bodyPr>
          <a:lstStyle/>
          <a:p>
            <a:pPr algn="ctr"/>
            <a:r>
              <a:rPr lang="en-GB" sz="2400" dirty="0">
                <a:solidFill>
                  <a:prstClr val="black"/>
                </a:solidFill>
                <a:latin typeface="Calibri" panose="020F0502020204030204" pitchFamily="34" charset="0"/>
              </a:rPr>
              <a:t>Detailed analysis </a:t>
            </a:r>
          </a:p>
          <a:p>
            <a:pPr algn="ctr"/>
            <a:r>
              <a:rPr lang="en-GB" sz="2400" dirty="0">
                <a:solidFill>
                  <a:prstClr val="black"/>
                </a:solidFill>
                <a:latin typeface="Calibri" panose="020F0502020204030204" pitchFamily="34" charset="0"/>
              </a:rPr>
              <a:t>by currency</a:t>
            </a:r>
          </a:p>
        </p:txBody>
      </p:sp>
      <p:sp>
        <p:nvSpPr>
          <p:cNvPr id="3"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15407006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EURUSD - Historical &amp; Planned">
    <p:spTree>
      <p:nvGrpSpPr>
        <p:cNvPr id="1" name=""/>
        <p:cNvGrpSpPr/>
        <p:nvPr/>
      </p:nvGrpSpPr>
      <p:grpSpPr>
        <a:xfrm>
          <a:off x="0" y="0"/>
          <a:ext cx="0" cy="0"/>
          <a:chOff x="0" y="0"/>
          <a:chExt cx="0" cy="0"/>
        </a:xfrm>
      </p:grpSpPr>
      <p:sp>
        <p:nvSpPr>
          <p:cNvPr id="2" name="TitleCross"/>
          <p:cNvSpPr>
            <a:spLocks noGrp="1"/>
          </p:cNvSpPr>
          <p:nvPr>
            <p:ph type="title"/>
          </p:nvPr>
        </p:nvSpPr>
        <p:spPr/>
        <p:txBody>
          <a:bodyPr/>
          <a:lstStyle/>
          <a:p>
            <a:r>
              <a:rPr lang="fr-FR"/>
              <a:t>EURUSD - Historical &amp; Planned</a:t>
            </a:r>
            <a:endParaRPr lang="en-US" dirty="0"/>
          </a:p>
        </p:txBody>
      </p:sp>
      <p:pic>
        <p:nvPicPr>
          <p:cNvPr id="3" name="Image 2">
            <a:extLst>
              <a:ext uri="{FF2B5EF4-FFF2-40B4-BE49-F238E27FC236}">
                <a16:creationId xmlns:a16="http://schemas.microsoft.com/office/drawing/2014/main" xmlns="" id="{EA23B8DC-3828-49D8-A37D-E637CBE4D934}"/>
              </a:ext>
            </a:extLst>
          </p:cNvPr>
          <p:cNvPicPr>
            <a:picLocks noChangeAspect="1"/>
          </p:cNvPicPr>
          <p:nvPr/>
        </p:nvPicPr>
        <p:blipFill>
          <a:blip r:embed="rId2"/>
          <a:stretch>
            <a:fillRect/>
          </a:stretch>
        </p:blipFill>
        <p:spPr>
          <a:xfrm>
            <a:off x="825500" y="1270000"/>
            <a:ext cx="7401376" cy="5051201"/>
          </a:xfrm>
          <a:prstGeom prst="rect">
            <a:avLst/>
          </a:prstGeom>
        </p:spPr>
      </p:pic>
    </p:spTree>
    <p:extLst>
      <p:ext uri="{BB962C8B-B14F-4D97-AF65-F5344CB8AC3E}">
        <p14:creationId xmlns:p14="http://schemas.microsoft.com/office/powerpoint/2010/main" val="29040248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EURUSD - Synthesis">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Synthesis</a:t>
            </a: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88987" y="1235075"/>
            <a:ext cx="7566025" cy="5207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50794608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- 2018</a:t>
            </a:r>
          </a:p>
        </p:txBody>
      </p:sp>
      <p:pic>
        <p:nvPicPr>
          <p:cNvPr id="3" name="EURUSD_ImageALLOC">
            <a:extLst>
              <a:ext uri="{FF2B5EF4-FFF2-40B4-BE49-F238E27FC236}">
                <a16:creationId xmlns:a16="http://schemas.microsoft.com/office/drawing/2014/main" xmlns="" id="{9C538DF9-0EB4-44A5-971D-F98AD43E7F91}"/>
              </a:ext>
            </a:extLst>
          </p:cNvPr>
          <p:cNvPicPr>
            <a:picLocks noChangeAspect="1"/>
          </p:cNvPicPr>
          <p:nvPr/>
        </p:nvPicPr>
        <p:blipFill>
          <a:blip r:embed="rId2"/>
          <a:stretch>
            <a:fillRect/>
          </a:stretch>
        </p:blipFill>
        <p:spPr>
          <a:xfrm>
            <a:off x="236220" y="2349500"/>
            <a:ext cx="4207500" cy="3577934"/>
          </a:xfrm>
          <a:prstGeom prst="rect">
            <a:avLst/>
          </a:prstGeom>
        </p:spPr>
      </p:pic>
      <p:pic>
        <p:nvPicPr>
          <p:cNvPr id="4" name="EURUSD_ImageBLEND">
            <a:extLst>
              <a:ext uri="{FF2B5EF4-FFF2-40B4-BE49-F238E27FC236}">
                <a16:creationId xmlns:a16="http://schemas.microsoft.com/office/drawing/2014/main" xmlns="" id="{1CB51860-262D-4AB4-B372-6232655D48AC}"/>
              </a:ext>
            </a:extLst>
          </p:cNvPr>
          <p:cNvPicPr>
            <a:picLocks noChangeAspect="1"/>
          </p:cNvPicPr>
          <p:nvPr/>
        </p:nvPicPr>
        <p:blipFill>
          <a:blip r:embed="rId3"/>
          <a:stretch>
            <a:fillRect/>
          </a:stretch>
        </p:blipFill>
        <p:spPr>
          <a:xfrm>
            <a:off x="4749800" y="2349500"/>
            <a:ext cx="4217063" cy="3587500"/>
          </a:xfrm>
          <a:prstGeom prst="rect">
            <a:avLst/>
          </a:prstGeom>
        </p:spPr>
      </p:pic>
    </p:spTree>
    <p:extLst>
      <p:ext uri="{BB962C8B-B14F-4D97-AF65-F5344CB8AC3E}">
        <p14:creationId xmlns:p14="http://schemas.microsoft.com/office/powerpoint/2010/main" val="3183501793"/>
      </p:ext>
    </p:extLst>
  </p:cSld>
  <p:clrMapOvr>
    <a:masterClrMapping/>
  </p:clrMapOvr>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5678</TotalTime>
  <Words>470</Words>
  <Application>Microsoft Office PowerPoint</Application>
  <PresentationFormat>Affichage à l'écran (4:3)</PresentationFormat>
  <Paragraphs>64</Paragraphs>
  <Slides>13</Slides>
  <Notes>0</Notes>
  <HiddenSlides>0</HiddenSlides>
  <MMClips>0</MMClips>
  <ScaleCrop>false</ScaleCrop>
  <HeadingPairs>
    <vt:vector size="4" baseType="variant">
      <vt:variant>
        <vt:lpstr>Thème</vt:lpstr>
      </vt:variant>
      <vt:variant>
        <vt:i4>2</vt:i4>
      </vt:variant>
      <vt:variant>
        <vt:lpstr>Titres des diapositives</vt:lpstr>
      </vt:variant>
      <vt:variant>
        <vt:i4>13</vt:i4>
      </vt:variant>
    </vt:vector>
  </HeadingPairs>
  <TitlesOfParts>
    <vt:vector size="15" baseType="lpstr">
      <vt:lpstr>Inspiration</vt:lpstr>
      <vt:lpstr>1_Inspiration</vt:lpstr>
      <vt:lpstr> Global Hedge Position</vt:lpstr>
      <vt:lpstr>Contents</vt:lpstr>
      <vt:lpstr> </vt:lpstr>
      <vt:lpstr>Hedging Summary</vt:lpstr>
      <vt:lpstr>Hedging Performance</vt:lpstr>
      <vt:lpstr> </vt:lpstr>
      <vt:lpstr>EURUSD - Historical &amp; Planned</vt:lpstr>
      <vt:lpstr>EURUSD - Synthesis</vt:lpstr>
      <vt:lpstr>EURUSD - 2018</vt:lpstr>
      <vt:lpstr>EURUSD - 2019</vt:lpstr>
      <vt:lpstr>EURUSD - 2020</vt:lpstr>
      <vt:lpstr>Présentation PowerPoint</vt:lpstr>
      <vt:lpstr>Présentation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Maxime Dentroux - Kerius Finance</cp:lastModifiedBy>
  <cp:revision>698</cp:revision>
  <cp:lastPrinted>2012-02-01T10:00:25Z</cp:lastPrinted>
  <dcterms:created xsi:type="dcterms:W3CDTF">2010-04-23T15:09:35Z</dcterms:created>
  <dcterms:modified xsi:type="dcterms:W3CDTF">2019-07-02T14:38:25Z</dcterms:modified>
</cp:coreProperties>
</file>