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66" r:id="rId4"/>
    <p:sldId id="476" r:id="rId5"/>
    <p:sldId id="493" r:id="rId6"/>
    <p:sldId id="494" r:id="rId7"/>
    <p:sldId id="502" r:id="rId8"/>
    <p:sldId id="470" r:id="rId9"/>
    <p:sldId id="459" r:id="rId10"/>
    <p:sldId id="497" r:id="rId11"/>
    <p:sldId id="499" r:id="rId12"/>
    <p:sldId id="500" r:id="rId13"/>
    <p:sldId id="501"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Kerius-interne\Clients\FDG\2022-07-29%20-%20FDG%20Global%20Hedge%20Position%20FX.xlsx"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331639192907915"/>
          <c:y val="0.25615572916666668"/>
          <c:w val="0.76890472024330292"/>
          <c:h val="0.53735399305555553"/>
        </c:manualLayout>
      </c:layout>
      <c:barChart>
        <c:barDir val="col"/>
        <c:grouping val="clustered"/>
        <c:varyColors val="0"/>
        <c:ser>
          <c:idx val="0"/>
          <c:order val="0"/>
          <c:tx>
            <c:strRef>
              <c:f>EURUSD_2021!$E$5</c:f>
              <c:strCache>
                <c:ptCount val="1"/>
                <c:pt idx="0">
                  <c:v>Total Notional</c:v>
                </c:pt>
              </c:strCache>
            </c:strRef>
          </c:tx>
          <c:spPr>
            <a:solidFill>
              <a:srgbClr val="99CCFF"/>
            </a:solidFill>
            <a:ln w="12700">
              <a:solidFill>
                <a:srgbClr val="969696"/>
              </a:solidFill>
              <a:prstDash val="solid"/>
            </a:ln>
          </c:spPr>
          <c:invertIfNegative val="0"/>
          <c:dPt>
            <c:idx val="1"/>
            <c:invertIfNegative val="0"/>
            <c:bubble3D val="0"/>
            <c:spPr>
              <a:solidFill>
                <a:srgbClr val="FFCC00"/>
              </a:solidFill>
              <a:ln w="12700">
                <a:solidFill>
                  <a:srgbClr val="969696"/>
                </a:solidFill>
                <a:prstDash val="solid"/>
              </a:ln>
            </c:spPr>
            <c:extLst>
              <c:ext xmlns:c16="http://schemas.microsoft.com/office/drawing/2014/chart" uri="{C3380CC4-5D6E-409C-BE32-E72D297353CC}">
                <c16:uniqueId val="{00000001-EFC9-485B-8330-925C4EB60763}"/>
              </c:ext>
            </c:extLst>
          </c:dPt>
          <c:dPt>
            <c:idx val="2"/>
            <c:invertIfNegative val="0"/>
            <c:bubble3D val="0"/>
            <c:spPr>
              <a:solidFill>
                <a:srgbClr val="99CC00"/>
              </a:solidFill>
              <a:ln w="12700">
                <a:solidFill>
                  <a:srgbClr val="969696"/>
                </a:solidFill>
                <a:prstDash val="solid"/>
              </a:ln>
            </c:spPr>
            <c:extLst>
              <c:ext xmlns:c16="http://schemas.microsoft.com/office/drawing/2014/chart" uri="{C3380CC4-5D6E-409C-BE32-E72D297353CC}">
                <c16:uniqueId val="{00000003-EFC9-485B-8330-925C4EB60763}"/>
              </c:ext>
            </c:extLst>
          </c:dPt>
          <c:dLbls>
            <c:dLbl>
              <c:idx val="1"/>
              <c:delete val="1"/>
              <c:extLst>
                <c:ext xmlns:c15="http://schemas.microsoft.com/office/drawing/2012/chart" uri="{CE6537A1-D6FC-4f65-9D91-7224C49458BB}"/>
                <c:ext xmlns:c16="http://schemas.microsoft.com/office/drawing/2014/chart" uri="{C3380CC4-5D6E-409C-BE32-E72D297353CC}">
                  <c16:uniqueId val="{00000001-EFC9-485B-8330-925C4EB60763}"/>
                </c:ext>
              </c:extLst>
            </c:dLbl>
            <c:dLbl>
              <c:idx val="2"/>
              <c:delete val="1"/>
              <c:extLst>
                <c:ext xmlns:c15="http://schemas.microsoft.com/office/drawing/2012/chart" uri="{CE6537A1-D6FC-4f65-9D91-7224C49458BB}"/>
                <c:ext xmlns:c16="http://schemas.microsoft.com/office/drawing/2014/chart" uri="{C3380CC4-5D6E-409C-BE32-E72D297353CC}">
                  <c16:uniqueId val="{00000003-EFC9-485B-8330-925C4EB60763}"/>
                </c:ext>
              </c:extLst>
            </c:dLbl>
            <c:dLbl>
              <c:idx val="3"/>
              <c:delete val="1"/>
              <c:extLst>
                <c:ext xmlns:c15="http://schemas.microsoft.com/office/drawing/2012/chart" uri="{CE6537A1-D6FC-4f65-9D91-7224C49458BB}"/>
                <c:ext xmlns:c16="http://schemas.microsoft.com/office/drawing/2014/chart" uri="{C3380CC4-5D6E-409C-BE32-E72D297353CC}">
                  <c16:uniqueId val="{00000004-EFC9-485B-8330-925C4EB6076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EURUSD_2021!$E$6:$E$7</c:f>
              <c:numCache>
                <c:formatCode>_ * #\ ##0.00_ ;_ * \-#\ ##0.00_ ;_ * "-"??_ ;_ @_ </c:formatCode>
                <c:ptCount val="2"/>
                <c:pt idx="0">
                  <c:v>14070000</c:v>
                </c:pt>
                <c:pt idx="1">
                  <c:v>0</c:v>
                </c:pt>
              </c:numCache>
            </c:numRef>
          </c:val>
          <c:extLst>
            <c:ext xmlns:c16="http://schemas.microsoft.com/office/drawing/2014/chart" uri="{C3380CC4-5D6E-409C-BE32-E72D297353CC}">
              <c16:uniqueId val="{00000005-EFC9-485B-8330-925C4EB60763}"/>
            </c:ext>
          </c:extLst>
        </c:ser>
        <c:ser>
          <c:idx val="2"/>
          <c:order val="1"/>
          <c:tx>
            <c:strRef>
              <c:f>EURUSD_2021!$F$5</c:f>
              <c:strCache>
                <c:ptCount val="1"/>
                <c:pt idx="0">
                  <c:v>Settled Notional</c:v>
                </c:pt>
              </c:strCache>
            </c:strRef>
          </c:tx>
          <c:spPr>
            <a:solidFill>
              <a:srgbClr val="FF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EFC9-485B-8330-925C4EB60763}"/>
                </c:ext>
              </c:extLst>
            </c:dLbl>
            <c:dLbl>
              <c:idx val="2"/>
              <c:delete val="1"/>
              <c:extLst>
                <c:ext xmlns:c15="http://schemas.microsoft.com/office/drawing/2012/chart" uri="{CE6537A1-D6FC-4f65-9D91-7224C49458BB}"/>
                <c:ext xmlns:c16="http://schemas.microsoft.com/office/drawing/2014/chart" uri="{C3380CC4-5D6E-409C-BE32-E72D297353CC}">
                  <c16:uniqueId val="{00000007-EFC9-485B-8330-925C4EB60763}"/>
                </c:ext>
              </c:extLst>
            </c:dLbl>
            <c:dLbl>
              <c:idx val="3"/>
              <c:delete val="1"/>
              <c:extLst>
                <c:ext xmlns:c15="http://schemas.microsoft.com/office/drawing/2012/chart" uri="{CE6537A1-D6FC-4f65-9D91-7224C49458BB}"/>
                <c:ext xmlns:c16="http://schemas.microsoft.com/office/drawing/2014/chart" uri="{C3380CC4-5D6E-409C-BE32-E72D297353CC}">
                  <c16:uniqueId val="{00000008-EFC9-485B-8330-925C4EB6076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EURUSD_2021!$F$6:$F$7</c:f>
              <c:numCache>
                <c:formatCode>_ * #\ ##0.00_ ;_ * \-#\ ##0.00_ ;_ * "-"??_ ;_ @_ </c:formatCode>
                <c:ptCount val="2"/>
                <c:pt idx="0">
                  <c:v>0</c:v>
                </c:pt>
                <c:pt idx="1">
                  <c:v>14070000</c:v>
                </c:pt>
              </c:numCache>
            </c:numRef>
          </c:val>
          <c:extLst>
            <c:ext xmlns:c16="http://schemas.microsoft.com/office/drawing/2014/chart" uri="{C3380CC4-5D6E-409C-BE32-E72D297353CC}">
              <c16:uniqueId val="{00000009-EFC9-485B-8330-925C4EB60763}"/>
            </c:ext>
          </c:extLst>
        </c:ser>
        <c:ser>
          <c:idx val="3"/>
          <c:order val="2"/>
          <c:tx>
            <c:strRef>
              <c:f>EURUSD_2021!$H$5</c:f>
              <c:strCache>
                <c:ptCount val="1"/>
                <c:pt idx="0">
                  <c:v>Total Outstanding</c:v>
                </c:pt>
              </c:strCache>
            </c:strRef>
          </c:tx>
          <c:spPr>
            <a:solidFill>
              <a:srgbClr val="99CC00"/>
            </a:solidFill>
            <a:ln w="12700">
              <a:solidFill>
                <a:srgbClr val="969696"/>
              </a:solidFill>
              <a:prstDash val="solid"/>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A-EFC9-485B-8330-925C4EB60763}"/>
                </c:ext>
              </c:extLst>
            </c:dLbl>
            <c:dLbl>
              <c:idx val="1"/>
              <c:delete val="1"/>
              <c:extLst>
                <c:ext xmlns:c15="http://schemas.microsoft.com/office/drawing/2012/chart" uri="{CE6537A1-D6FC-4f65-9D91-7224C49458BB}"/>
                <c:ext xmlns:c16="http://schemas.microsoft.com/office/drawing/2014/chart" uri="{C3380CC4-5D6E-409C-BE32-E72D297353CC}">
                  <c16:uniqueId val="{0000000B-EFC9-485B-8330-925C4EB60763}"/>
                </c:ext>
              </c:extLst>
            </c:dLbl>
            <c:dLbl>
              <c:idx val="3"/>
              <c:delete val="1"/>
              <c:extLst>
                <c:ext xmlns:c15="http://schemas.microsoft.com/office/drawing/2012/chart" uri="{CE6537A1-D6FC-4f65-9D91-7224C49458BB}"/>
                <c:ext xmlns:c16="http://schemas.microsoft.com/office/drawing/2014/chart" uri="{C3380CC4-5D6E-409C-BE32-E72D297353CC}">
                  <c16:uniqueId val="{0000000C-EFC9-485B-8330-925C4EB6076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EURUSD_2021!$H$6:$H$7</c:f>
              <c:numCache>
                <c:formatCode>_ * #\ ##0.00_ ;_ * \-#\ ##0.00_ ;_ * "-"??_ ;_ @_ </c:formatCode>
                <c:ptCount val="2"/>
                <c:pt idx="0">
                  <c:v>0</c:v>
                </c:pt>
                <c:pt idx="1">
                  <c:v>0</c:v>
                </c:pt>
              </c:numCache>
            </c:numRef>
          </c:val>
          <c:extLst>
            <c:ext xmlns:c16="http://schemas.microsoft.com/office/drawing/2014/chart" uri="{C3380CC4-5D6E-409C-BE32-E72D297353CC}">
              <c16:uniqueId val="{0000000D-EFC9-485B-8330-925C4EB60763}"/>
            </c:ext>
          </c:extLst>
        </c:ser>
        <c:ser>
          <c:idx val="4"/>
          <c:order val="3"/>
          <c:tx>
            <c:strRef>
              <c:f>EURUSD_2021!$G$5</c:f>
              <c:strCache>
                <c:ptCount val="1"/>
                <c:pt idx="0">
                  <c:v>Outstanding Notional</c:v>
                </c:pt>
              </c:strCache>
            </c:strRef>
          </c:tx>
          <c:spPr>
            <a:pattFill prst="wdUpDiag">
              <a:fgClr>
                <a:srgbClr val="92D050"/>
              </a:fgClr>
              <a:bgClr>
                <a:sysClr val="window" lastClr="FFFFFF"/>
              </a:bgClr>
            </a:pattFill>
            <a:ln w="28575">
              <a:noFill/>
            </a:ln>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E-EFC9-485B-8330-925C4EB60763}"/>
                </c:ext>
              </c:extLst>
            </c:dLbl>
            <c:dLbl>
              <c:idx val="1"/>
              <c:delete val="1"/>
              <c:extLst>
                <c:ext xmlns:c15="http://schemas.microsoft.com/office/drawing/2012/chart" uri="{CE6537A1-D6FC-4f65-9D91-7224C49458BB}"/>
                <c:ext xmlns:c16="http://schemas.microsoft.com/office/drawing/2014/chart" uri="{C3380CC4-5D6E-409C-BE32-E72D297353CC}">
                  <c16:uniqueId val="{0000000F-EFC9-485B-8330-925C4EB60763}"/>
                </c:ext>
              </c:extLst>
            </c:dLbl>
            <c:dLbl>
              <c:idx val="2"/>
              <c:delete val="1"/>
              <c:extLst>
                <c:ext xmlns:c15="http://schemas.microsoft.com/office/drawing/2012/chart" uri="{CE6537A1-D6FC-4f65-9D91-7224C49458BB}"/>
                <c:ext xmlns:c16="http://schemas.microsoft.com/office/drawing/2014/chart" uri="{C3380CC4-5D6E-409C-BE32-E72D297353CC}">
                  <c16:uniqueId val="{00000010-EFC9-485B-8330-925C4EB60763}"/>
                </c:ext>
              </c:extLst>
            </c:dLbl>
            <c:numFmt formatCode="#,###" sourceLinked="0"/>
            <c:spPr>
              <a:noFill/>
              <a:ln>
                <a:noFill/>
              </a:ln>
              <a:effectLst/>
            </c:spPr>
            <c:txPr>
              <a:bodyPr rot="-2700000"/>
              <a:lstStyle/>
              <a:p>
                <a:pPr>
                  <a:defRPr sz="600"/>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EURUSD_2021!$G$6:$G$7</c:f>
              <c:numCache>
                <c:formatCode>_ * #\ ##0.00_ ;_ * \-#\ ##0.00_ ;_ * "-"??_ ;_ @_ </c:formatCode>
                <c:ptCount val="2"/>
                <c:pt idx="0">
                  <c:v>0</c:v>
                </c:pt>
                <c:pt idx="1">
                  <c:v>0</c:v>
                </c:pt>
              </c:numCache>
            </c:numRef>
          </c:val>
          <c:extLst>
            <c:ext xmlns:c16="http://schemas.microsoft.com/office/drawing/2014/chart" uri="{C3380CC4-5D6E-409C-BE32-E72D297353CC}">
              <c16:uniqueId val="{00000011-EFC9-485B-8330-925C4EB60763}"/>
            </c:ext>
          </c:extLst>
        </c:ser>
        <c:dLbls>
          <c:dLblPos val="ctr"/>
          <c:showLegendKey val="0"/>
          <c:showVal val="1"/>
          <c:showCatName val="0"/>
          <c:showSerName val="0"/>
          <c:showPercent val="0"/>
          <c:showBubbleSize val="0"/>
        </c:dLbls>
        <c:gapWidth val="150"/>
        <c:overlap val="100"/>
        <c:axId val="337224480"/>
        <c:axId val="337223304"/>
      </c:barChart>
      <c:lineChart>
        <c:grouping val="standard"/>
        <c:varyColors val="0"/>
        <c:ser>
          <c:idx val="1"/>
          <c:order val="4"/>
          <c:tx>
            <c:strRef>
              <c:f>EURUSD_2021!$K$5</c:f>
              <c:strCache>
                <c:ptCount val="1"/>
                <c:pt idx="0">
                  <c:v>Hedge Rate</c:v>
                </c:pt>
              </c:strCache>
            </c:strRef>
          </c:tx>
          <c:spPr>
            <a:ln w="25400">
              <a:noFill/>
              <a:prstDash val="solid"/>
            </a:ln>
          </c:spPr>
          <c:marker>
            <c:symbol val="circle"/>
            <c:size val="4"/>
            <c:spPr>
              <a:solidFill>
                <a:srgbClr val="FF0000"/>
              </a:solidFill>
              <a:ln>
                <a:solidFill>
                  <a:srgbClr val="FF0000"/>
                </a:solidFill>
                <a:prstDash val="solid"/>
              </a:ln>
            </c:spPr>
          </c:marker>
          <c:dLbls>
            <c:dLbl>
              <c:idx val="0"/>
              <c:layout>
                <c:manualLayout>
                  <c:x val="-5.8333026587457711E-2"/>
                  <c:y val="5.11088087595042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FC9-485B-8330-925C4EB60763}"/>
                </c:ext>
              </c:extLst>
            </c:dLbl>
            <c:dLbl>
              <c:idx val="1"/>
              <c:layout>
                <c:manualLayout>
                  <c:x val="-5.8333026587457822E-2"/>
                  <c:y val="5.110880875950424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EFC9-485B-8330-925C4EB60763}"/>
                </c:ext>
              </c:extLst>
            </c:dLbl>
            <c:spPr>
              <a:noFill/>
              <a:ln>
                <a:noFill/>
              </a:ln>
              <a:effectLst/>
            </c:spPr>
            <c:txPr>
              <a:bodyPr rot="-2700000" vert="horz"/>
              <a:lstStyle/>
              <a:p>
                <a:pPr>
                  <a:defRPr sz="700">
                    <a:solidFill>
                      <a:srgbClr val="FF0000"/>
                    </a:solidFill>
                  </a:defRPr>
                </a:pPr>
                <a:endParaRPr lang="fr-FR"/>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EURUSD_2021!$D$6:$D$7</c:f>
              <c:strCache>
                <c:ptCount val="2"/>
                <c:pt idx="0">
                  <c:v> TOTAL </c:v>
                </c:pt>
                <c:pt idx="1">
                  <c:v> Settled </c:v>
                </c:pt>
              </c:strCache>
            </c:strRef>
          </c:cat>
          <c:val>
            <c:numRef>
              <c:f>EURUSD_2021!$K$6:$K$7</c:f>
              <c:numCache>
                <c:formatCode>_ * #\ ##0.0000_ ;_ * \-#\ ##0.0000_ ;_ * "-"??_ ;_ @_ </c:formatCode>
                <c:ptCount val="2"/>
                <c:pt idx="0">
                  <c:v>1.1405021876713799</c:v>
                </c:pt>
                <c:pt idx="1">
                  <c:v>1.1405021876713799</c:v>
                </c:pt>
              </c:numCache>
            </c:numRef>
          </c:val>
          <c:smooth val="0"/>
          <c:extLst>
            <c:ext xmlns:c16="http://schemas.microsoft.com/office/drawing/2014/chart" uri="{C3380CC4-5D6E-409C-BE32-E72D297353CC}">
              <c16:uniqueId val="{00000014-EFC9-485B-8330-925C4EB60763}"/>
            </c:ext>
          </c:extLst>
        </c:ser>
        <c:dLbls>
          <c:dLblPos val="ctr"/>
          <c:showLegendKey val="0"/>
          <c:showVal val="1"/>
          <c:showCatName val="0"/>
          <c:showSerName val="0"/>
          <c:showPercent val="0"/>
          <c:showBubbleSize val="0"/>
        </c:dLbls>
        <c:marker val="1"/>
        <c:smooth val="0"/>
        <c:axId val="337224088"/>
        <c:axId val="337237808"/>
      </c:lineChart>
      <c:catAx>
        <c:axId val="337224480"/>
        <c:scaling>
          <c:orientation val="minMax"/>
        </c:scaling>
        <c:delete val="0"/>
        <c:axPos val="b"/>
        <c:majorGridlines>
          <c:spPr>
            <a:ln w="3175">
              <a:solidFill>
                <a:srgbClr val="969696"/>
              </a:solidFill>
              <a:prstDash val="sysDash"/>
            </a:ln>
          </c:spPr>
        </c:majorGridlines>
        <c:numFmt formatCode="General" sourceLinked="1"/>
        <c:majorTickMark val="out"/>
        <c:minorTickMark val="none"/>
        <c:tickLblPos val="high"/>
        <c:spPr>
          <a:ln w="3175">
            <a:solidFill>
              <a:srgbClr val="000000"/>
            </a:solidFill>
            <a:prstDash val="solid"/>
          </a:ln>
        </c:spPr>
        <c:txPr>
          <a:bodyPr rot="-2700000" vert="horz"/>
          <a:lstStyle/>
          <a:p>
            <a:pPr>
              <a:defRPr sz="800" b="0" i="0" u="none" strike="noStrike" baseline="0">
                <a:solidFill>
                  <a:srgbClr val="000000"/>
                </a:solidFill>
                <a:latin typeface="Calibri"/>
                <a:ea typeface="Calibri"/>
                <a:cs typeface="Calibri"/>
              </a:defRPr>
            </a:pPr>
            <a:endParaRPr lang="fr-FR"/>
          </a:p>
        </c:txPr>
        <c:crossAx val="337223304"/>
        <c:crosses val="autoZero"/>
        <c:auto val="1"/>
        <c:lblAlgn val="ctr"/>
        <c:lblOffset val="100"/>
        <c:tickLblSkip val="1"/>
        <c:tickMarkSkip val="1"/>
        <c:noMultiLvlLbl val="0"/>
      </c:catAx>
      <c:valAx>
        <c:axId val="337223304"/>
        <c:scaling>
          <c:orientation val="minMax"/>
        </c:scaling>
        <c:delete val="0"/>
        <c:axPos val="l"/>
        <c:majorGridlines>
          <c:spPr>
            <a:ln w="3175">
              <a:solidFill>
                <a:srgbClr val="969696"/>
              </a:solidFill>
              <a:prstDash val="sysDash"/>
            </a:ln>
          </c:spPr>
        </c:majorGridlines>
        <c:numFmt formatCode="#,##0" sourceLinked="0"/>
        <c:majorTickMark val="out"/>
        <c:minorTickMark val="none"/>
        <c:tickLblPos val="nextTo"/>
        <c:spPr>
          <a:ln w="3175">
            <a:solidFill>
              <a:srgbClr val="666699"/>
            </a:solidFill>
            <a:prstDash val="solid"/>
          </a:ln>
        </c:spPr>
        <c:txPr>
          <a:bodyPr rot="0" vert="horz"/>
          <a:lstStyle/>
          <a:p>
            <a:pPr>
              <a:defRPr sz="800" b="0" i="0" u="none" strike="noStrike" baseline="0">
                <a:solidFill>
                  <a:srgbClr val="666699"/>
                </a:solidFill>
                <a:latin typeface="Calibri"/>
                <a:ea typeface="Calibri"/>
                <a:cs typeface="Calibri"/>
              </a:defRPr>
            </a:pPr>
            <a:endParaRPr lang="fr-FR"/>
          </a:p>
        </c:txPr>
        <c:crossAx val="337224480"/>
        <c:crosses val="autoZero"/>
        <c:crossBetween val="between"/>
      </c:valAx>
      <c:catAx>
        <c:axId val="337224088"/>
        <c:scaling>
          <c:orientation val="minMax"/>
        </c:scaling>
        <c:delete val="1"/>
        <c:axPos val="b"/>
        <c:numFmt formatCode="General" sourceLinked="1"/>
        <c:majorTickMark val="out"/>
        <c:minorTickMark val="none"/>
        <c:tickLblPos val="nextTo"/>
        <c:crossAx val="337237808"/>
        <c:crosses val="autoZero"/>
        <c:auto val="1"/>
        <c:lblAlgn val="ctr"/>
        <c:lblOffset val="100"/>
        <c:noMultiLvlLbl val="0"/>
      </c:catAx>
      <c:valAx>
        <c:axId val="337237808"/>
        <c:scaling>
          <c:orientation val="minMax"/>
          <c:min val="0"/>
        </c:scaling>
        <c:delete val="0"/>
        <c:axPos val="r"/>
        <c:numFmt formatCode="#,##0.00_ ;\-#,##0.00\ " sourceLinked="0"/>
        <c:majorTickMark val="out"/>
        <c:minorTickMark val="none"/>
        <c:tickLblPos val="nextTo"/>
        <c:spPr>
          <a:ln w="3175">
            <a:solidFill>
              <a:srgbClr val="FF0000"/>
            </a:solidFill>
            <a:prstDash val="solid"/>
          </a:ln>
        </c:spPr>
        <c:txPr>
          <a:bodyPr rot="0" vert="horz"/>
          <a:lstStyle/>
          <a:p>
            <a:pPr>
              <a:defRPr sz="800" b="0" i="0" u="none" strike="noStrike" baseline="0">
                <a:solidFill>
                  <a:srgbClr val="FF0000"/>
                </a:solidFill>
                <a:latin typeface="Calibri"/>
                <a:ea typeface="Calibri"/>
                <a:cs typeface="Calibri"/>
              </a:defRPr>
            </a:pPr>
            <a:endParaRPr lang="fr-FR"/>
          </a:p>
        </c:txPr>
        <c:crossAx val="337224088"/>
        <c:crosses val="max"/>
        <c:crossBetween val="between"/>
      </c:valAx>
      <c:spPr>
        <a:solidFill>
          <a:srgbClr val="FFFFFF"/>
        </a:solidFill>
        <a:ln w="12700">
          <a:solidFill>
            <a:srgbClr val="808080"/>
          </a:solidFill>
          <a:prstDash val="solid"/>
        </a:ln>
      </c:spPr>
    </c:plotArea>
    <c:legend>
      <c:legendPos val="b"/>
      <c:layout>
        <c:manualLayout>
          <c:xMode val="edge"/>
          <c:yMode val="edge"/>
          <c:x val="5.7117003367003365E-2"/>
          <c:y val="0.90910777777777774"/>
          <c:w val="0.91142239057239061"/>
          <c:h val="7.8720833333333337E-2"/>
        </c:manualLayout>
      </c:layout>
      <c:overlay val="0"/>
      <c:spPr>
        <a:solidFill>
          <a:srgbClr val="FFFFFF"/>
        </a:solidFill>
        <a:ln w="3175">
          <a:solidFill>
            <a:srgbClr val="969696"/>
          </a:solidFill>
          <a:prstDash val="solid"/>
        </a:ln>
      </c:spPr>
      <c:txPr>
        <a:bodyPr/>
        <a:lstStyle/>
        <a:p>
          <a:pPr>
            <a:defRPr sz="8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rgbClr val="EAEAEA"/>
    </a:solidFill>
    <a:ln w="12700">
      <a:solidFill>
        <a:srgbClr val="969696"/>
      </a:solidFill>
      <a:prstDash val="solid"/>
    </a:ln>
  </c:spPr>
  <c:txPr>
    <a:bodyPr/>
    <a:lstStyle/>
    <a:p>
      <a:pPr>
        <a:defRPr sz="9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0.28828</cdr:x>
      <cdr:y>0.02888</cdr:y>
    </cdr:from>
    <cdr:to>
      <cdr:x>0.81676</cdr:x>
      <cdr:y>0.14221</cdr:y>
    </cdr:to>
    <cdr:sp macro="" textlink="">
      <cdr:nvSpPr>
        <cdr:cNvPr id="2" name="ZoneTexte 1"/>
        <cdr:cNvSpPr txBox="1"/>
      </cdr:nvSpPr>
      <cdr:spPr>
        <a:xfrm xmlns:a="http://schemas.openxmlformats.org/drawingml/2006/main">
          <a:off x="2105025" y="123825"/>
          <a:ext cx="4076700" cy="48577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fr-FR"/>
        </a:p>
      </cdr:txBody>
    </cdr:sp>
  </cdr:relSizeAnchor>
  <cdr:relSizeAnchor xmlns:cdr="http://schemas.openxmlformats.org/drawingml/2006/chartDrawing">
    <cdr:from>
      <cdr:x>0.26587</cdr:x>
      <cdr:y>0.03968</cdr:y>
    </cdr:from>
    <cdr:to>
      <cdr:x>0.77643</cdr:x>
      <cdr:y>0.10218</cdr:y>
    </cdr:to>
    <cdr:sp macro="" textlink="">
      <cdr:nvSpPr>
        <cdr:cNvPr id="7" name="TitleAllocation"/>
        <cdr:cNvSpPr/>
      </cdr:nvSpPr>
      <cdr:spPr>
        <a:xfrm xmlns:a="http://schemas.openxmlformats.org/drawingml/2006/main">
          <a:off x="1595419" y="228557"/>
          <a:ext cx="3063743" cy="360000"/>
        </a:xfrm>
        <a:prstGeom xmlns:a="http://schemas.openxmlformats.org/drawingml/2006/main" prst="rect">
          <a:avLst/>
        </a:prstGeom>
        <a:solidFill xmlns:a="http://schemas.openxmlformats.org/drawingml/2006/main">
          <a:schemeClr val="bg1"/>
        </a:solidFill>
        <a:ln xmlns:a="http://schemas.openxmlformats.org/drawingml/2006/main" w="9525">
          <a:solidFill>
            <a:schemeClr val="bg1">
              <a:lumMod val="50000"/>
            </a:schemeClr>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algn="ctr"/>
          <a:r>
            <a:rPr lang="en-US" sz="900" b="1">
              <a:solidFill>
                <a:sysClr val="windowText" lastClr="000000"/>
              </a:solidFill>
              <a:latin typeface="+mn-lt"/>
            </a:rPr>
            <a:t>2021</a:t>
          </a:r>
        </a:p>
      </cdr:txBody>
    </cdr:sp>
  </cdr:relSizeAnchor>
  <cdr:relSizeAnchor xmlns:cdr="http://schemas.openxmlformats.org/drawingml/2006/chartDrawing">
    <cdr:from>
      <cdr:x>0.84216</cdr:x>
      <cdr:y>0.04049</cdr:y>
    </cdr:from>
    <cdr:to>
      <cdr:x>0.98875</cdr:x>
      <cdr:y>0.10299</cdr:y>
    </cdr:to>
    <cdr:sp macro="" textlink="">
      <cdr:nvSpPr>
        <cdr:cNvPr id="8" name="CurrentCross"/>
        <cdr:cNvSpPr/>
      </cdr:nvSpPr>
      <cdr:spPr>
        <a:xfrm xmlns:a="http://schemas.openxmlformats.org/drawingml/2006/main">
          <a:off x="5053575" y="233196"/>
          <a:ext cx="879650"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EURUSD</a:t>
          </a:r>
        </a:p>
      </cdr:txBody>
    </cdr:sp>
  </cdr:relSizeAnchor>
  <cdr:relSizeAnchor xmlns:cdr="http://schemas.openxmlformats.org/drawingml/2006/chartDrawing">
    <cdr:from>
      <cdr:x>0.02331</cdr:x>
      <cdr:y>0.03718</cdr:y>
    </cdr:from>
    <cdr:to>
      <cdr:x>0.11993</cdr:x>
      <cdr:y>0.09968</cdr:y>
    </cdr:to>
    <cdr:sp macro="" textlink="">
      <cdr:nvSpPr>
        <cdr:cNvPr id="9" name="ForeignCurrency"/>
        <cdr:cNvSpPr/>
      </cdr:nvSpPr>
      <cdr:spPr>
        <a:xfrm xmlns:a="http://schemas.openxmlformats.org/drawingml/2006/main">
          <a:off x="139861" y="214146"/>
          <a:ext cx="579793" cy="360000"/>
        </a:xfrm>
        <a:prstGeom xmlns:a="http://schemas.openxmlformats.org/drawingml/2006/main" prst="rect">
          <a:avLst/>
        </a:prstGeom>
        <a:solidFill xmlns:a="http://schemas.openxmlformats.org/drawingml/2006/main">
          <a:schemeClr val="bg1">
            <a:lumMod val="100000"/>
          </a:schemeClr>
        </a:solidFill>
        <a:ln xmlns:a="http://schemas.openxmlformats.org/drawingml/2006/main" w="9525" cap="flat" cmpd="sng" algn="ctr">
          <a:solidFill>
            <a:schemeClr val="bg1">
              <a:lumMod val="50000"/>
            </a:schemeClr>
          </a:solidFill>
          <a:prstDash val="solid"/>
          <a:round/>
          <a:headEnd type="none" w="med" len="med"/>
          <a:tailEnd type="none" w="med" len="med"/>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nchor="ctr"/>
        <a:lstStyle xmlns:a="http://schemas.openxmlformats.org/drawingml/2006/main"/>
        <a:p xmlns:a="http://schemas.openxmlformats.org/drawingml/2006/main">
          <a:pPr indent="0" algn="ctr"/>
          <a:r>
            <a:rPr lang="en-US" sz="800" b="0">
              <a:solidFill>
                <a:srgbClr val="000000"/>
              </a:solidFill>
              <a:latin typeface="+mn-lt"/>
              <a:ea typeface="+mn-ea"/>
              <a:cs typeface="+mn-cs"/>
            </a:rPr>
            <a:t>USD</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11/08/2022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8/11/2022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rcRect/>
          <a:stretch/>
        </p:blipFill>
        <p:spPr>
          <a:xfrm>
            <a:off x="3550432" y="2745039"/>
            <a:ext cx="2043137" cy="82182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8/11/2022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8/11/2022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8/11/2022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8/11/2022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8/11/2022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8/11/2022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8/11/2022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8/11/2022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8/11/2022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rcRect/>
          <a:stretch/>
        </p:blipFill>
        <p:spPr>
          <a:xfrm>
            <a:off x="7922439" y="324201"/>
            <a:ext cx="838928" cy="337445"/>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8/11/2022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8/11/2022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8/11/2022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8/11/2022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8/11/2022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8/11/2022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8/11/2022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8/11/2022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8/11/2022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29/07/2022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6" name="Image 5">
            <a:extLst>
              <a:ext uri="{FF2B5EF4-FFF2-40B4-BE49-F238E27FC236}">
                <a16:creationId xmlns:a16="http://schemas.microsoft.com/office/drawing/2014/main" id="{7802CA50-BA84-6532-38C2-E847339F3EC6}"/>
              </a:ext>
            </a:extLst>
          </p:cNvPr>
          <p:cNvPicPr>
            <a:picLocks noChangeAspect="1"/>
          </p:cNvPicPr>
          <p:nvPr/>
        </p:nvPicPr>
        <p:blipFill>
          <a:blip r:embed="rId2"/>
          <a:stretch>
            <a:fillRect/>
          </a:stretch>
        </p:blipFill>
        <p:spPr>
          <a:xfrm>
            <a:off x="240428" y="2349500"/>
            <a:ext cx="4200508" cy="3542083"/>
          </a:xfrm>
          <a:prstGeom prst="rect">
            <a:avLst/>
          </a:prstGeom>
        </p:spPr>
      </p:pic>
      <p:pic>
        <p:nvPicPr>
          <p:cNvPr id="8" name="Image 7">
            <a:extLst>
              <a:ext uri="{FF2B5EF4-FFF2-40B4-BE49-F238E27FC236}">
                <a16:creationId xmlns:a16="http://schemas.microsoft.com/office/drawing/2014/main" id="{90E34FFF-5FFD-AB62-EB13-4FEC7E96AA01}"/>
              </a:ext>
            </a:extLst>
          </p:cNvPr>
          <p:cNvPicPr>
            <a:picLocks noChangeAspect="1"/>
          </p:cNvPicPr>
          <p:nvPr/>
        </p:nvPicPr>
        <p:blipFill>
          <a:blip r:embed="rId3"/>
          <a:stretch>
            <a:fillRect/>
          </a:stretch>
        </p:blipFill>
        <p:spPr>
          <a:xfrm>
            <a:off x="4721681" y="2343403"/>
            <a:ext cx="4200508" cy="3548180"/>
          </a:xfrm>
          <a:prstGeom prst="rect">
            <a:avLst/>
          </a:prstGeom>
        </p:spPr>
      </p:pic>
    </p:spTree>
    <p:extLst>
      <p:ext uri="{BB962C8B-B14F-4D97-AF65-F5344CB8AC3E}">
        <p14:creationId xmlns:p14="http://schemas.microsoft.com/office/powerpoint/2010/main" val="4076699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graphicFrame>
        <p:nvGraphicFramePr>
          <p:cNvPr id="7" name="AllocGraphe">
            <a:extLst>
              <a:ext uri="{FF2B5EF4-FFF2-40B4-BE49-F238E27FC236}">
                <a16:creationId xmlns:a16="http://schemas.microsoft.com/office/drawing/2014/main" id="{2A76510E-E0C0-CCD3-C392-B294F40E8F9F}"/>
              </a:ext>
            </a:extLst>
          </p:cNvPr>
          <p:cNvGraphicFramePr>
            <a:graphicFrameLocks/>
          </p:cNvGraphicFramePr>
          <p:nvPr>
            <p:extLst>
              <p:ext uri="{D42A27DB-BD31-4B8C-83A1-F6EECF244321}">
                <p14:modId xmlns:p14="http://schemas.microsoft.com/office/powerpoint/2010/main" val="1789262218"/>
              </p:ext>
            </p:extLst>
          </p:nvPr>
        </p:nvGraphicFramePr>
        <p:xfrm>
          <a:off x="236220" y="2349500"/>
          <a:ext cx="4183702" cy="3532620"/>
        </p:xfrm>
        <a:graphic>
          <a:graphicData uri="http://schemas.openxmlformats.org/drawingml/2006/chart">
            <c:chart xmlns:c="http://schemas.openxmlformats.org/drawingml/2006/chart" xmlns:r="http://schemas.openxmlformats.org/officeDocument/2006/relationships" r:id="rId2"/>
          </a:graphicData>
        </a:graphic>
      </p:graphicFrame>
      <p:pic>
        <p:nvPicPr>
          <p:cNvPr id="9" name="Image 8">
            <a:extLst>
              <a:ext uri="{FF2B5EF4-FFF2-40B4-BE49-F238E27FC236}">
                <a16:creationId xmlns:a16="http://schemas.microsoft.com/office/drawing/2014/main" id="{950AEC47-92A0-3F28-6BC3-4C752AB559BC}"/>
              </a:ext>
            </a:extLst>
          </p:cNvPr>
          <p:cNvPicPr>
            <a:picLocks noChangeAspect="1"/>
          </p:cNvPicPr>
          <p:nvPr/>
        </p:nvPicPr>
        <p:blipFill>
          <a:blip r:embed="rId3"/>
          <a:stretch>
            <a:fillRect/>
          </a:stretch>
        </p:blipFill>
        <p:spPr>
          <a:xfrm>
            <a:off x="4724077" y="2349500"/>
            <a:ext cx="4160641" cy="3532620"/>
          </a:xfrm>
          <a:prstGeom prst="rect">
            <a:avLst/>
          </a:prstGeom>
        </p:spPr>
      </p:pic>
    </p:spTree>
    <p:extLst>
      <p:ext uri="{BB962C8B-B14F-4D97-AF65-F5344CB8AC3E}">
        <p14:creationId xmlns:p14="http://schemas.microsoft.com/office/powerpoint/2010/main" val="4093248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835DC93F-7CD8-019D-6D02-2DAA7681A78E}"/>
              </a:ext>
            </a:extLst>
          </p:cNvPr>
          <p:cNvPicPr>
            <a:picLocks noChangeAspect="1"/>
          </p:cNvPicPr>
          <p:nvPr/>
        </p:nvPicPr>
        <p:blipFill>
          <a:blip r:embed="rId2"/>
          <a:stretch>
            <a:fillRect/>
          </a:stretch>
        </p:blipFill>
        <p:spPr>
          <a:xfrm>
            <a:off x="243647" y="2363824"/>
            <a:ext cx="4194412" cy="3542083"/>
          </a:xfrm>
          <a:prstGeom prst="rect">
            <a:avLst/>
          </a:prstGeom>
        </p:spPr>
      </p:pic>
      <p:pic>
        <p:nvPicPr>
          <p:cNvPr id="8" name="Image 7">
            <a:extLst>
              <a:ext uri="{FF2B5EF4-FFF2-40B4-BE49-F238E27FC236}">
                <a16:creationId xmlns:a16="http://schemas.microsoft.com/office/drawing/2014/main" id="{AE53DCFE-718F-243A-B1CB-C42E69705A33}"/>
              </a:ext>
            </a:extLst>
          </p:cNvPr>
          <p:cNvPicPr>
            <a:picLocks noChangeAspect="1"/>
          </p:cNvPicPr>
          <p:nvPr/>
        </p:nvPicPr>
        <p:blipFill>
          <a:blip r:embed="rId3"/>
          <a:stretch>
            <a:fillRect/>
          </a:stretch>
        </p:blipFill>
        <p:spPr>
          <a:xfrm>
            <a:off x="4693748" y="2363823"/>
            <a:ext cx="4206605" cy="3542083"/>
          </a:xfrm>
          <a:prstGeom prst="rect">
            <a:avLst/>
          </a:prstGeom>
        </p:spPr>
      </p:pic>
    </p:spTree>
    <p:extLst>
      <p:ext uri="{BB962C8B-B14F-4D97-AF65-F5344CB8AC3E}">
        <p14:creationId xmlns:p14="http://schemas.microsoft.com/office/powerpoint/2010/main" val="722716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54F86892-3E9E-02F5-4B74-C0FE50047C30}"/>
              </a:ext>
            </a:extLst>
          </p:cNvPr>
          <p:cNvPicPr>
            <a:picLocks noChangeAspect="1"/>
          </p:cNvPicPr>
          <p:nvPr/>
        </p:nvPicPr>
        <p:blipFill>
          <a:blip r:embed="rId2"/>
          <a:stretch>
            <a:fillRect/>
          </a:stretch>
        </p:blipFill>
        <p:spPr>
          <a:xfrm>
            <a:off x="127000" y="1524000"/>
            <a:ext cx="8890000" cy="951501"/>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83D14C03-A4BB-9C17-8351-316E10A85EFB}"/>
              </a:ext>
            </a:extLst>
          </p:cNvPr>
          <p:cNvPicPr>
            <a:picLocks noChangeAspect="1"/>
          </p:cNvPicPr>
          <p:nvPr/>
        </p:nvPicPr>
        <p:blipFill>
          <a:blip r:embed="rId2"/>
          <a:stretch>
            <a:fillRect/>
          </a:stretch>
        </p:blipFill>
        <p:spPr>
          <a:xfrm>
            <a:off x="127000" y="1524000"/>
            <a:ext cx="8890000" cy="96568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Image 2">
            <a:extLst>
              <a:ext uri="{FF2B5EF4-FFF2-40B4-BE49-F238E27FC236}">
                <a16:creationId xmlns:a16="http://schemas.microsoft.com/office/drawing/2014/main" id="{81FB5B36-5CB2-74CC-29A8-5CD0C715B591}"/>
              </a:ext>
            </a:extLst>
          </p:cNvPr>
          <p:cNvPicPr>
            <a:picLocks noChangeAspect="1"/>
          </p:cNvPicPr>
          <p:nvPr/>
        </p:nvPicPr>
        <p:blipFill>
          <a:blip r:embed="rId2"/>
          <a:stretch>
            <a:fillRect/>
          </a:stretch>
        </p:blipFill>
        <p:spPr>
          <a:xfrm>
            <a:off x="309078" y="1130400"/>
            <a:ext cx="5543148" cy="1813968"/>
          </a:xfrm>
          <a:prstGeom prst="rect">
            <a:avLst/>
          </a:prstGeom>
        </p:spPr>
      </p:pic>
      <p:pic>
        <p:nvPicPr>
          <p:cNvPr id="8" name="Image 7">
            <a:extLst>
              <a:ext uri="{FF2B5EF4-FFF2-40B4-BE49-F238E27FC236}">
                <a16:creationId xmlns:a16="http://schemas.microsoft.com/office/drawing/2014/main" id="{4E26426D-B057-3CFB-E691-4847F066CE30}"/>
              </a:ext>
            </a:extLst>
          </p:cNvPr>
          <p:cNvPicPr>
            <a:picLocks noChangeAspect="1"/>
          </p:cNvPicPr>
          <p:nvPr/>
        </p:nvPicPr>
        <p:blipFill>
          <a:blip r:embed="rId3"/>
          <a:stretch>
            <a:fillRect/>
          </a:stretch>
        </p:blipFill>
        <p:spPr>
          <a:xfrm>
            <a:off x="2953512" y="3002392"/>
            <a:ext cx="5724210" cy="3742320"/>
          </a:xfrm>
          <a:prstGeom prst="rect">
            <a:avLst/>
          </a:prstGeom>
        </p:spPr>
      </p:pic>
    </p:spTree>
    <p:extLst>
      <p:ext uri="{BB962C8B-B14F-4D97-AF65-F5344CB8AC3E}">
        <p14:creationId xmlns:p14="http://schemas.microsoft.com/office/powerpoint/2010/main" val="30318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5" name="Image 4">
            <a:extLst>
              <a:ext uri="{FF2B5EF4-FFF2-40B4-BE49-F238E27FC236}">
                <a16:creationId xmlns:a16="http://schemas.microsoft.com/office/drawing/2014/main" id="{6D2EA9D5-6F90-72DE-DF5E-F57D015EAE75}"/>
              </a:ext>
            </a:extLst>
          </p:cNvPr>
          <p:cNvPicPr>
            <a:picLocks noChangeAspect="1"/>
          </p:cNvPicPr>
          <p:nvPr/>
        </p:nvPicPr>
        <p:blipFill>
          <a:blip r:embed="rId2"/>
          <a:stretch>
            <a:fillRect/>
          </a:stretch>
        </p:blipFill>
        <p:spPr>
          <a:xfrm>
            <a:off x="823337" y="1268040"/>
            <a:ext cx="7370703" cy="5029636"/>
          </a:xfrm>
          <a:prstGeom prst="rect">
            <a:avLst/>
          </a:prstGeom>
        </p:spPr>
      </p:pic>
    </p:spTree>
    <p:extLst>
      <p:ext uri="{BB962C8B-B14F-4D97-AF65-F5344CB8AC3E}">
        <p14:creationId xmlns:p14="http://schemas.microsoft.com/office/powerpoint/2010/main" val="3056452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6" name="Image 5">
            <a:extLst>
              <a:ext uri="{FF2B5EF4-FFF2-40B4-BE49-F238E27FC236}">
                <a16:creationId xmlns:a16="http://schemas.microsoft.com/office/drawing/2014/main" id="{CEFCA7D0-81CD-1840-E7DD-5CC5344201C5}"/>
              </a:ext>
            </a:extLst>
          </p:cNvPr>
          <p:cNvPicPr>
            <a:picLocks noChangeAspect="1"/>
          </p:cNvPicPr>
          <p:nvPr/>
        </p:nvPicPr>
        <p:blipFill>
          <a:blip r:embed="rId2"/>
          <a:stretch>
            <a:fillRect/>
          </a:stretch>
        </p:blipFill>
        <p:spPr>
          <a:xfrm>
            <a:off x="821812" y="1270000"/>
            <a:ext cx="7382896" cy="5029636"/>
          </a:xfrm>
          <a:prstGeom prst="rect">
            <a:avLst/>
          </a:prstGeom>
        </p:spPr>
      </p:pic>
    </p:spTree>
    <p:extLst>
      <p:ext uri="{BB962C8B-B14F-4D97-AF65-F5344CB8AC3E}">
        <p14:creationId xmlns:p14="http://schemas.microsoft.com/office/powerpoint/2010/main" val="286405466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Inspiration.thmx</Template>
  <TotalTime>5687</TotalTime>
  <Words>639</Words>
  <Application>Microsoft Office PowerPoint</Application>
  <PresentationFormat>Affichage à l'écran (4:3)</PresentationFormat>
  <Paragraphs>70</Paragraphs>
  <Slides>14</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14</vt:i4>
      </vt:variant>
    </vt:vector>
  </HeadingPairs>
  <TitlesOfParts>
    <vt:vector size="21"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- 2020</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Mehdi FOICHE</cp:lastModifiedBy>
  <cp:revision>700</cp:revision>
  <cp:lastPrinted>2012-02-01T10:00:25Z</cp:lastPrinted>
  <dcterms:created xsi:type="dcterms:W3CDTF">2010-04-23T15:09:35Z</dcterms:created>
  <dcterms:modified xsi:type="dcterms:W3CDTF">2022-08-11T15:03:12Z</dcterms:modified>
</cp:coreProperties>
</file>