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2"/>
  </p:notesMasterIdLst>
  <p:sldIdLst>
    <p:sldId id="256" r:id="rId3"/>
    <p:sldId id="429" r:id="rId4"/>
    <p:sldId id="430" r:id="rId5"/>
    <p:sldId id="431" r:id="rId6"/>
    <p:sldId id="432" r:id="rId7"/>
    <p:sldId id="433" r:id="rId8"/>
    <p:sldId id="434" r:id="rId9"/>
    <p:sldId id="409" r:id="rId10"/>
    <p:sldId id="410" r:id="rId11"/>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80" d="100"/>
          <a:sy n="80" d="100"/>
        </p:scale>
        <p:origin x="-1589" y="-8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32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02/07/2015</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7/2/2015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7/2/2015</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7/2/2015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7/2/2015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7/2/2015</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7/2/2015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7/2/2015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7/2/2015</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7/2/2015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7/2/2015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7/2/2015</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7/2/2015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2050" name="Picture 2" descr="Accueil"/>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884919" y="270101"/>
            <a:ext cx="1135550" cy="6434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smtClean="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7/2/2015</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7/2/2015</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7/2/2015</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7/2/2015</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7/2/2015</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7/2/2015</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7/2/2015</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7/2/2015</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7/2/2015</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7/2/2015</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7/2/2015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7/2/2015</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7/2/2015</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7/2/2015</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7/2/2015</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7/2/2015</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7/2/2015</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7/2/2015</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7/2/2015</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7/2/2015</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7/2/2015</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7/2/2015</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7/2/2015</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7/2/2015</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7/2/2015</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smtClean="0"/>
              <a:t>Click to edit Master title style</a:t>
            </a:r>
            <a:endParaRPr 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7/2/2015</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smtClean="0"/>
              <a:t>Click to edit Master title style</a:t>
            </a:r>
            <a:endParaRPr lang="fr-FR" altLang="en-US"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smtClean="0"/>
              <a:t>Click to edit Master text styles</a:t>
            </a:r>
          </a:p>
          <a:p>
            <a:pPr lvl="1"/>
            <a:r>
              <a:rPr lang="fr-CH" altLang="en-US" smtClean="0"/>
              <a:t>Second level</a:t>
            </a:r>
          </a:p>
          <a:p>
            <a:pPr lvl="2"/>
            <a:r>
              <a:rPr lang="fr-CH" altLang="en-US" smtClean="0"/>
              <a:t>Third level</a:t>
            </a:r>
          </a:p>
          <a:p>
            <a:pPr lvl="3"/>
            <a:r>
              <a:rPr lang="fr-CH" altLang="en-US" smtClean="0"/>
              <a:t>Fourth level</a:t>
            </a:r>
          </a:p>
          <a:p>
            <a:pPr lvl="4"/>
            <a:r>
              <a:rPr lang="fr-CH" altLang="en-US" smtClean="0"/>
              <a:t>Fifth level</a:t>
            </a:r>
            <a:endParaRPr lang="fr-FR" altLang="en-US"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3331" y="3794126"/>
            <a:ext cx="6742112" cy="793750"/>
          </a:xfrm>
        </p:spPr>
        <p:txBody>
          <a:bodyPr anchor="ctr" anchorCtr="0"/>
          <a:lstStyle/>
          <a:p>
            <a:pPr>
              <a:spcBef>
                <a:spcPts val="1200"/>
              </a:spcBef>
            </a:pPr>
            <a:r>
              <a:rPr lang="fr-FR" sz="2800" dirty="0" smtClean="0">
                <a:solidFill>
                  <a:srgbClr val="302421"/>
                </a:solidFill>
                <a:latin typeface="Calibri" pitchFamily="34" charset="0"/>
                <a:cs typeface="Arial" pitchFamily="34" charset="0"/>
              </a:rPr>
              <a:t>Cartographie dettes et couvertures</a:t>
            </a:r>
            <a:endParaRPr lang="fr-FR" sz="2800" dirty="0" smtClean="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smtClean="0">
                <a:solidFill>
                  <a:srgbClr val="302421"/>
                </a:solidFill>
                <a:latin typeface="Calibri" pitchFamily="34" charset="0"/>
              </a:rPr>
              <a:t>30/06/2015</a:t>
            </a:r>
            <a:endParaRPr lang="fr-FR" dirty="0">
              <a:solidFill>
                <a:srgbClr val="302421"/>
              </a:solidFill>
              <a:latin typeface="Calibri" pitchFamily="34" charset="0"/>
            </a:endParaRP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a:t>
            </a:r>
            <a:r>
              <a:rPr lang="fr-FR" sz="1000" i="1" dirty="0" smtClean="0">
                <a:solidFill>
                  <a:srgbClr val="302421"/>
                </a:solidFill>
                <a:latin typeface="Calibri" pitchFamily="34" charset="0"/>
              </a:rPr>
              <a:t>Suisse</a:t>
            </a:r>
            <a:endParaRPr lang="fr-FR" sz="1000" i="1" dirty="0">
              <a:solidFill>
                <a:srgbClr val="302421"/>
              </a:solidFill>
              <a:latin typeface="Calibri" pitchFamily="34" charset="0"/>
            </a:endParaRPr>
          </a:p>
        </p:txBody>
      </p:sp>
      <p:pic>
        <p:nvPicPr>
          <p:cNvPr id="1026" name="Picture 2" descr="Accuei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40480" y="2487369"/>
            <a:ext cx="1815783" cy="102894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778000"/>
            <a:ext cx="7874000" cy="3982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725895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778000"/>
            <a:ext cx="7874000" cy="39818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300291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778000"/>
            <a:ext cx="7874000" cy="39756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616462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778000"/>
            <a:ext cx="7874000" cy="39756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254984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778000"/>
            <a:ext cx="7874000" cy="39756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863596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778000"/>
            <a:ext cx="7874000" cy="45842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4" name="EtiquetteDetteTotale"/>
          <p:cNvGrpSpPr/>
          <p:nvPr/>
        </p:nvGrpSpPr>
        <p:grpSpPr>
          <a:xfrm>
            <a:off x="3937000" y="1270000"/>
            <a:ext cx="7874000" cy="383974"/>
            <a:chOff x="0" y="0"/>
            <a:chExt cx="5195455" cy="374077"/>
          </a:xfrm>
        </p:grpSpPr>
        <p:grpSp>
          <p:nvGrpSpPr>
            <p:cNvPr id="5" name="Groupe 4"/>
            <p:cNvGrpSpPr/>
            <p:nvPr/>
          </p:nvGrpSpPr>
          <p:grpSpPr>
            <a:xfrm>
              <a:off x="0" y="96982"/>
              <a:ext cx="858982" cy="180109"/>
              <a:chOff x="0" y="96982"/>
              <a:chExt cx="858982" cy="180109"/>
            </a:xfrm>
          </p:grpSpPr>
          <p:cxnSp>
            <p:nvCxnSpPr>
              <p:cNvPr id="7" name="Connecteur droit 6"/>
              <p:cNvCxnSpPr/>
              <p:nvPr/>
            </p:nvCxnSpPr>
            <p:spPr>
              <a:xfrm>
                <a:off x="0" y="96982"/>
                <a:ext cx="858982" cy="13854"/>
              </a:xfrm>
              <a:prstGeom prst="line">
                <a:avLst/>
              </a:prstGeom>
              <a:ln>
                <a:solidFill>
                  <a:schemeClr val="tx1">
                    <a:lumMod val="95000"/>
                    <a:lumOff val="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8" name="Connecteur droit 7"/>
              <p:cNvCxnSpPr/>
              <p:nvPr/>
            </p:nvCxnSpPr>
            <p:spPr>
              <a:xfrm>
                <a:off x="0" y="263237"/>
                <a:ext cx="858982" cy="13854"/>
              </a:xfrm>
              <a:prstGeom prst="line">
                <a:avLst/>
              </a:prstGeom>
              <a:ln>
                <a:solidFill>
                  <a:schemeClr val="tx1">
                    <a:lumMod val="95000"/>
                    <a:lumOff val="5000"/>
                  </a:schemeClr>
                </a:solidFill>
              </a:ln>
            </p:spPr>
            <p:style>
              <a:lnRef idx="1">
                <a:schemeClr val="accent1"/>
              </a:lnRef>
              <a:fillRef idx="0">
                <a:schemeClr val="accent1"/>
              </a:fillRef>
              <a:effectRef idx="0">
                <a:schemeClr val="accent1"/>
              </a:effectRef>
              <a:fontRef idx="minor">
                <a:schemeClr val="tx1"/>
              </a:fontRef>
            </p:style>
          </p:cxnSp>
        </p:grpSp>
        <p:sp>
          <p:nvSpPr>
            <p:cNvPr id="6" name="ZoneTexte 13"/>
            <p:cNvSpPr txBox="1"/>
            <p:nvPr/>
          </p:nvSpPr>
          <p:spPr>
            <a:xfrm>
              <a:off x="942110" y="0"/>
              <a:ext cx="4253345" cy="374077"/>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lang="fr-FR" sz="900" b="0" i="0" u="none" strike="noStrike">
                  <a:solidFill>
                    <a:schemeClr val="tx1"/>
                  </a:solidFill>
                  <a:effectLst/>
                  <a:latin typeface="+mn-lt"/>
                  <a:ea typeface="+mn-ea"/>
                  <a:cs typeface="+mn-cs"/>
                </a:rPr>
                <a:t>Taux de financement simulé sans couvertures ni taux fixes</a:t>
              </a:r>
              <a:endParaRPr lang="fr-FR" sz="800" b="0" i="0" u="none" strike="noStrike">
                <a:solidFill>
                  <a:schemeClr val="tx1"/>
                </a:solidFill>
                <a:effectLst/>
                <a:latin typeface="+mn-lt"/>
                <a:ea typeface="+mn-ea"/>
                <a:cs typeface="+mn-cs"/>
              </a:endParaRPr>
            </a:p>
            <a:p>
              <a:r>
                <a:rPr lang="fr-FR" sz="900" b="0" i="0" u="none" strike="noStrike">
                  <a:solidFill>
                    <a:schemeClr val="tx1"/>
                  </a:solidFill>
                  <a:effectLst/>
                  <a:latin typeface="+mn-lt"/>
                  <a:ea typeface="+mn-ea"/>
                  <a:cs typeface="+mn-cs"/>
                </a:rPr>
                <a:t>Taux de financement simulé avec couvertures et taux fixes</a:t>
              </a:r>
            </a:p>
          </p:txBody>
        </p:sp>
      </p:grpSp>
    </p:spTree>
    <p:extLst>
      <p:ext uri="{BB962C8B-B14F-4D97-AF65-F5344CB8AC3E}">
        <p14:creationId xmlns:p14="http://schemas.microsoft.com/office/powerpoint/2010/main" val="33837059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smtClean="0">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smtClean="0">
                <a:solidFill>
                  <a:srgbClr val="302421"/>
                </a:solidFill>
                <a:latin typeface="Calibri" pitchFamily="34" charset="0"/>
              </a:rPr>
              <a:t>AVERTISSEMENT - DISCLAIMER</a:t>
            </a:r>
            <a:endParaRPr lang="en-US" altLang="en-US" sz="1200" b="1" smtClean="0">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timing>
    <p:tnLst>
      <p:par>
        <p:cTn id="1" dur="indefinite" restart="never" nodeType="tmRoot"/>
      </p:par>
    </p:tnLst>
  </p:timing>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5932</TotalTime>
  <Words>446</Words>
  <Application>Microsoft Office PowerPoint</Application>
  <PresentationFormat>Affichage à l'écran (4:3)</PresentationFormat>
  <Paragraphs>41</Paragraphs>
  <Slides>9</Slides>
  <Notes>0</Notes>
  <HiddenSlides>0</HiddenSlides>
  <MMClips>0</MMClips>
  <ScaleCrop>false</ScaleCrop>
  <HeadingPairs>
    <vt:vector size="4" baseType="variant">
      <vt:variant>
        <vt:lpstr>Thème</vt:lpstr>
      </vt:variant>
      <vt:variant>
        <vt:i4>2</vt:i4>
      </vt:variant>
      <vt:variant>
        <vt:lpstr>Titres des diapositives</vt:lpstr>
      </vt:variant>
      <vt:variant>
        <vt:i4>9</vt:i4>
      </vt:variant>
    </vt:vector>
  </HeadingPairs>
  <TitlesOfParts>
    <vt:vector size="11" baseType="lpstr">
      <vt:lpstr>Inspiration</vt:lpstr>
      <vt:lpstr>1_Inspiration</vt:lpstr>
      <vt:lpstr>Cartographie dettes et couvertures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Maxime Dentroux - Kerius Finance</cp:lastModifiedBy>
  <cp:revision>759</cp:revision>
  <cp:lastPrinted>2014-07-16T08:19:16Z</cp:lastPrinted>
  <dcterms:created xsi:type="dcterms:W3CDTF">2010-04-23T15:09:35Z</dcterms:created>
  <dcterms:modified xsi:type="dcterms:W3CDTF">2015-07-02T06:35:08Z</dcterms:modified>
</cp:coreProperties>
</file>