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erius-Interne\Clients\IOTA\2021-07-22%20-%20IOTA%20Global%20Hedge%20Position%20FX.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31639192907915"/>
          <c:y val="0.25615572916666668"/>
          <c:w val="0.76890472024330292"/>
          <c:h val="0.53735399305555553"/>
        </c:manualLayout>
      </c:layout>
      <c:barChart>
        <c:barDir val="col"/>
        <c:grouping val="clustered"/>
        <c:varyColors val="0"/>
        <c:ser>
          <c:idx val="0"/>
          <c:order val="0"/>
          <c:tx>
            <c:strRef>
              <c:f>'EURCHF_2021-PRET-CHF'!$E$5</c:f>
              <c:strCache>
                <c:ptCount val="1"/>
                <c:pt idx="0">
                  <c:v>Total Notional</c:v>
                </c:pt>
              </c:strCache>
            </c:strRef>
          </c:tx>
          <c:spPr>
            <a:solidFill>
              <a:srgbClr val="99CCFF"/>
            </a:solidFill>
            <a:ln w="12700">
              <a:solidFill>
                <a:srgbClr val="969696"/>
              </a:solidFill>
              <a:prstDash val="solid"/>
            </a:ln>
          </c:spPr>
          <c:invertIfNegative val="0"/>
          <c:dPt>
            <c:idx val="1"/>
            <c:invertIfNegative val="0"/>
            <c:bubble3D val="0"/>
            <c:spPr>
              <a:solidFill>
                <a:srgbClr val="FFCC00"/>
              </a:solidFill>
              <a:ln w="12700">
                <a:solidFill>
                  <a:srgbClr val="969696"/>
                </a:solidFill>
                <a:prstDash val="solid"/>
              </a:ln>
            </c:spPr>
            <c:extLst>
              <c:ext xmlns:c16="http://schemas.microsoft.com/office/drawing/2014/chart" uri="{C3380CC4-5D6E-409C-BE32-E72D297353CC}">
                <c16:uniqueId val="{00000001-9D53-43AD-A2E1-859246ECFB58}"/>
              </c:ext>
            </c:extLst>
          </c:dPt>
          <c:dPt>
            <c:idx val="2"/>
            <c:invertIfNegative val="0"/>
            <c:bubble3D val="0"/>
            <c:spPr>
              <a:solidFill>
                <a:srgbClr val="99CC00"/>
              </a:solidFill>
              <a:ln w="12700">
                <a:solidFill>
                  <a:srgbClr val="969696"/>
                </a:solidFill>
                <a:prstDash val="solid"/>
              </a:ln>
            </c:spPr>
            <c:extLst>
              <c:ext xmlns:c16="http://schemas.microsoft.com/office/drawing/2014/chart" uri="{C3380CC4-5D6E-409C-BE32-E72D297353CC}">
                <c16:uniqueId val="{00000003-9D53-43AD-A2E1-859246ECFB58}"/>
              </c:ext>
            </c:extLst>
          </c:dPt>
          <c:dLbls>
            <c:dLbl>
              <c:idx val="1"/>
              <c:delete val="1"/>
              <c:extLst>
                <c:ext xmlns:c15="http://schemas.microsoft.com/office/drawing/2012/chart" uri="{CE6537A1-D6FC-4f65-9D91-7224C49458BB}"/>
                <c:ext xmlns:c16="http://schemas.microsoft.com/office/drawing/2014/chart" uri="{C3380CC4-5D6E-409C-BE32-E72D297353CC}">
                  <c16:uniqueId val="{00000001-9D53-43AD-A2E1-859246ECFB58}"/>
                </c:ext>
              </c:extLst>
            </c:dLbl>
            <c:dLbl>
              <c:idx val="2"/>
              <c:delete val="1"/>
              <c:extLst>
                <c:ext xmlns:c15="http://schemas.microsoft.com/office/drawing/2012/chart" uri="{CE6537A1-D6FC-4f65-9D91-7224C49458BB}"/>
                <c:ext xmlns:c16="http://schemas.microsoft.com/office/drawing/2014/chart" uri="{C3380CC4-5D6E-409C-BE32-E72D297353CC}">
                  <c16:uniqueId val="{00000003-9D53-43AD-A2E1-859246ECFB58}"/>
                </c:ext>
              </c:extLst>
            </c:dLbl>
            <c:dLbl>
              <c:idx val="3"/>
              <c:delete val="1"/>
              <c:extLst>
                <c:ext xmlns:c15="http://schemas.microsoft.com/office/drawing/2012/chart" uri="{CE6537A1-D6FC-4f65-9D91-7224C49458BB}"/>
                <c:ext xmlns:c16="http://schemas.microsoft.com/office/drawing/2014/chart" uri="{C3380CC4-5D6E-409C-BE32-E72D297353CC}">
                  <c16:uniqueId val="{00000004-9D53-43AD-A2E1-859246ECFB58}"/>
                </c:ext>
              </c:extLst>
            </c:dLbl>
            <c:numFmt formatCode="#,###" sourceLinked="0"/>
            <c:spPr>
              <a:noFill/>
              <a:ln>
                <a:noFill/>
              </a:ln>
              <a:effectLst/>
            </c:spPr>
            <c:txPr>
              <a:bodyPr rot="0"/>
              <a:lstStyle/>
              <a:p>
                <a:pPr>
                  <a:defRPr sz="600"/>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'EURCHF_2021-PRET-CHF'!$D$6:$D$7</c:f>
              <c:strCache>
                <c:ptCount val="2"/>
                <c:pt idx="0">
                  <c:v> TOTAL </c:v>
                </c:pt>
                <c:pt idx="1">
                  <c:v> Settled </c:v>
                </c:pt>
              </c:strCache>
            </c:strRef>
          </c:cat>
          <c:val>
            <c:numRef>
              <c:f>'EURCHF_2021-PRET-CHF'!$E$6:$E$7</c:f>
              <c:numCache>
                <c:formatCode>_ * #,##0.00_ ;_ * \-#,##0.00_ ;_ * "-"??_ ;_ @_ </c:formatCode>
                <c:ptCount val="2"/>
                <c:pt idx="0">
                  <c:v>5030000</c:v>
                </c:pt>
                <c:pt idx="1">
                  <c:v>0</c:v>
                </c:pt>
              </c:numCache>
            </c:numRef>
          </c:val>
          <c:extLst>
            <c:ext xmlns:c16="http://schemas.microsoft.com/office/drawing/2014/chart" uri="{C3380CC4-5D6E-409C-BE32-E72D297353CC}">
              <c16:uniqueId val="{00000005-9D53-43AD-A2E1-859246ECFB58}"/>
            </c:ext>
          </c:extLst>
        </c:ser>
        <c:ser>
          <c:idx val="2"/>
          <c:order val="1"/>
          <c:tx>
            <c:strRef>
              <c:f>'EURCHF_2021-PRET-CHF'!$F$5</c:f>
              <c:strCache>
                <c:ptCount val="1"/>
                <c:pt idx="0">
                  <c:v>Settled Notional</c:v>
                </c:pt>
              </c:strCache>
            </c:strRef>
          </c:tx>
          <c:spPr>
            <a:solidFill>
              <a:srgbClr val="FFCC00"/>
            </a:solidFill>
            <a:ln w="12700">
              <a:solidFill>
                <a:srgbClr val="969696"/>
              </a:solidFill>
              <a:prstDash val="solid"/>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9D53-43AD-A2E1-859246ECFB58}"/>
                </c:ext>
              </c:extLst>
            </c:dLbl>
            <c:dLbl>
              <c:idx val="2"/>
              <c:delete val="1"/>
              <c:extLst>
                <c:ext xmlns:c15="http://schemas.microsoft.com/office/drawing/2012/chart" uri="{CE6537A1-D6FC-4f65-9D91-7224C49458BB}"/>
                <c:ext xmlns:c16="http://schemas.microsoft.com/office/drawing/2014/chart" uri="{C3380CC4-5D6E-409C-BE32-E72D297353CC}">
                  <c16:uniqueId val="{00000007-9D53-43AD-A2E1-859246ECFB58}"/>
                </c:ext>
              </c:extLst>
            </c:dLbl>
            <c:dLbl>
              <c:idx val="3"/>
              <c:delete val="1"/>
              <c:extLst>
                <c:ext xmlns:c15="http://schemas.microsoft.com/office/drawing/2012/chart" uri="{CE6537A1-D6FC-4f65-9D91-7224C49458BB}"/>
                <c:ext xmlns:c16="http://schemas.microsoft.com/office/drawing/2014/chart" uri="{C3380CC4-5D6E-409C-BE32-E72D297353CC}">
                  <c16:uniqueId val="{00000008-9D53-43AD-A2E1-859246ECFB58}"/>
                </c:ext>
              </c:extLst>
            </c:dLbl>
            <c:numFmt formatCode="#,###" sourceLinked="0"/>
            <c:spPr>
              <a:noFill/>
              <a:ln>
                <a:noFill/>
              </a:ln>
              <a:effectLst/>
            </c:spPr>
            <c:txPr>
              <a:bodyPr rot="0"/>
              <a:lstStyle/>
              <a:p>
                <a:pPr>
                  <a:defRPr sz="600"/>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'EURCHF_2021-PRET-CHF'!$D$6:$D$7</c:f>
              <c:strCache>
                <c:ptCount val="2"/>
                <c:pt idx="0">
                  <c:v> TOTAL </c:v>
                </c:pt>
                <c:pt idx="1">
                  <c:v> Settled </c:v>
                </c:pt>
              </c:strCache>
            </c:strRef>
          </c:cat>
          <c:val>
            <c:numRef>
              <c:f>'EURCHF_2021-PRET-CHF'!$F$6:$F$7</c:f>
              <c:numCache>
                <c:formatCode>_ * #,##0.00_ ;_ * \-#,##0.00_ ;_ * "-"??_ ;_ @_ </c:formatCode>
                <c:ptCount val="2"/>
                <c:pt idx="0">
                  <c:v>0</c:v>
                </c:pt>
                <c:pt idx="1">
                  <c:v>5030000</c:v>
                </c:pt>
              </c:numCache>
            </c:numRef>
          </c:val>
          <c:extLst>
            <c:ext xmlns:c16="http://schemas.microsoft.com/office/drawing/2014/chart" uri="{C3380CC4-5D6E-409C-BE32-E72D297353CC}">
              <c16:uniqueId val="{00000009-9D53-43AD-A2E1-859246ECFB58}"/>
            </c:ext>
          </c:extLst>
        </c:ser>
        <c:ser>
          <c:idx val="3"/>
          <c:order val="2"/>
          <c:tx>
            <c:strRef>
              <c:f>'EURCHF_2021-PRET-CHF'!$H$5</c:f>
              <c:strCache>
                <c:ptCount val="1"/>
                <c:pt idx="0">
                  <c:v>Total Outstanding</c:v>
                </c:pt>
              </c:strCache>
            </c:strRef>
          </c:tx>
          <c:spPr>
            <a:solidFill>
              <a:srgbClr val="99CC00"/>
            </a:solidFill>
            <a:ln w="12700">
              <a:solidFill>
                <a:srgbClr val="969696"/>
              </a:solidFill>
              <a:prstDash val="solid"/>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9D53-43AD-A2E1-859246ECFB58}"/>
                </c:ext>
              </c:extLst>
            </c:dLbl>
            <c:dLbl>
              <c:idx val="1"/>
              <c:delete val="1"/>
              <c:extLst>
                <c:ext xmlns:c15="http://schemas.microsoft.com/office/drawing/2012/chart" uri="{CE6537A1-D6FC-4f65-9D91-7224C49458BB}"/>
                <c:ext xmlns:c16="http://schemas.microsoft.com/office/drawing/2014/chart" uri="{C3380CC4-5D6E-409C-BE32-E72D297353CC}">
                  <c16:uniqueId val="{0000000B-9D53-43AD-A2E1-859246ECFB58}"/>
                </c:ext>
              </c:extLst>
            </c:dLbl>
            <c:dLbl>
              <c:idx val="3"/>
              <c:delete val="1"/>
              <c:extLst>
                <c:ext xmlns:c15="http://schemas.microsoft.com/office/drawing/2012/chart" uri="{CE6537A1-D6FC-4f65-9D91-7224C49458BB}"/>
                <c:ext xmlns:c16="http://schemas.microsoft.com/office/drawing/2014/chart" uri="{C3380CC4-5D6E-409C-BE32-E72D297353CC}">
                  <c16:uniqueId val="{0000000C-9D53-43AD-A2E1-859246ECFB58}"/>
                </c:ext>
              </c:extLst>
            </c:dLbl>
            <c:numFmt formatCode="#,###" sourceLinked="0"/>
            <c:spPr>
              <a:noFill/>
              <a:ln>
                <a:noFill/>
              </a:ln>
              <a:effectLst/>
            </c:spPr>
            <c:txPr>
              <a:bodyPr rot="-2700000"/>
              <a:lstStyle/>
              <a:p>
                <a:pPr>
                  <a:defRPr sz="600"/>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'EURCHF_2021-PRET-CHF'!$D$6:$D$7</c:f>
              <c:strCache>
                <c:ptCount val="2"/>
                <c:pt idx="0">
                  <c:v> TOTAL </c:v>
                </c:pt>
                <c:pt idx="1">
                  <c:v> Settled </c:v>
                </c:pt>
              </c:strCache>
            </c:strRef>
          </c:cat>
          <c:val>
            <c:numRef>
              <c:f>'EURCHF_2021-PRET-CHF'!$H$6:$H$7</c:f>
              <c:numCache>
                <c:formatCode>_ * #,##0.00_ ;_ * \-#,##0.00_ ;_ * "-"??_ ;_ @_ </c:formatCode>
                <c:ptCount val="2"/>
                <c:pt idx="0">
                  <c:v>0</c:v>
                </c:pt>
                <c:pt idx="1">
                  <c:v>0</c:v>
                </c:pt>
              </c:numCache>
            </c:numRef>
          </c:val>
          <c:extLst>
            <c:ext xmlns:c16="http://schemas.microsoft.com/office/drawing/2014/chart" uri="{C3380CC4-5D6E-409C-BE32-E72D297353CC}">
              <c16:uniqueId val="{0000000D-9D53-43AD-A2E1-859246ECFB58}"/>
            </c:ext>
          </c:extLst>
        </c:ser>
        <c:ser>
          <c:idx val="4"/>
          <c:order val="3"/>
          <c:tx>
            <c:strRef>
              <c:f>'EURCHF_2021-PRET-CHF'!$G$5</c:f>
              <c:strCache>
                <c:ptCount val="1"/>
                <c:pt idx="0">
                  <c:v>Outstanding Notional</c:v>
                </c:pt>
              </c:strCache>
            </c:strRef>
          </c:tx>
          <c:spPr>
            <a:pattFill prst="wdUpDiag">
              <a:fgClr>
                <a:srgbClr val="92D050"/>
              </a:fgClr>
              <a:bgClr>
                <a:sysClr val="window" lastClr="FFFFFF"/>
              </a:bgClr>
            </a:pattFill>
            <a:ln w="28575">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9D53-43AD-A2E1-859246ECFB58}"/>
                </c:ext>
              </c:extLst>
            </c:dLbl>
            <c:dLbl>
              <c:idx val="1"/>
              <c:delete val="1"/>
              <c:extLst>
                <c:ext xmlns:c15="http://schemas.microsoft.com/office/drawing/2012/chart" uri="{CE6537A1-D6FC-4f65-9D91-7224C49458BB}"/>
                <c:ext xmlns:c16="http://schemas.microsoft.com/office/drawing/2014/chart" uri="{C3380CC4-5D6E-409C-BE32-E72D297353CC}">
                  <c16:uniqueId val="{0000000F-9D53-43AD-A2E1-859246ECFB58}"/>
                </c:ext>
              </c:extLst>
            </c:dLbl>
            <c:dLbl>
              <c:idx val="2"/>
              <c:delete val="1"/>
              <c:extLst>
                <c:ext xmlns:c15="http://schemas.microsoft.com/office/drawing/2012/chart" uri="{CE6537A1-D6FC-4f65-9D91-7224C49458BB}"/>
                <c:ext xmlns:c16="http://schemas.microsoft.com/office/drawing/2014/chart" uri="{C3380CC4-5D6E-409C-BE32-E72D297353CC}">
                  <c16:uniqueId val="{00000010-9D53-43AD-A2E1-859246ECFB58}"/>
                </c:ext>
              </c:extLst>
            </c:dLbl>
            <c:numFmt formatCode="#,###" sourceLinked="0"/>
            <c:spPr>
              <a:noFill/>
              <a:ln>
                <a:noFill/>
              </a:ln>
              <a:effectLst/>
            </c:spPr>
            <c:txPr>
              <a:bodyPr rot="-2700000"/>
              <a:lstStyle/>
              <a:p>
                <a:pPr>
                  <a:defRPr sz="600"/>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'EURCHF_2021-PRET-CHF'!$D$6:$D$7</c:f>
              <c:strCache>
                <c:ptCount val="2"/>
                <c:pt idx="0">
                  <c:v> TOTAL </c:v>
                </c:pt>
                <c:pt idx="1">
                  <c:v> Settled </c:v>
                </c:pt>
              </c:strCache>
            </c:strRef>
          </c:cat>
          <c:val>
            <c:numRef>
              <c:f>'EURCHF_2021-PRET-CHF'!$G$6:$G$7</c:f>
              <c:numCache>
                <c:formatCode>_ * #,##0.00_ ;_ * \-#,##0.00_ ;_ * "-"??_ ;_ @_ </c:formatCode>
                <c:ptCount val="2"/>
                <c:pt idx="0">
                  <c:v>0</c:v>
                </c:pt>
                <c:pt idx="1">
                  <c:v>0</c:v>
                </c:pt>
              </c:numCache>
            </c:numRef>
          </c:val>
          <c:extLst>
            <c:ext xmlns:c16="http://schemas.microsoft.com/office/drawing/2014/chart" uri="{C3380CC4-5D6E-409C-BE32-E72D297353CC}">
              <c16:uniqueId val="{00000011-9D53-43AD-A2E1-859246ECFB58}"/>
            </c:ext>
          </c:extLst>
        </c:ser>
        <c:dLbls>
          <c:dLblPos val="ctr"/>
          <c:showLegendKey val="0"/>
          <c:showVal val="1"/>
          <c:showCatName val="0"/>
          <c:showSerName val="0"/>
          <c:showPercent val="0"/>
          <c:showBubbleSize val="0"/>
        </c:dLbls>
        <c:gapWidth val="150"/>
        <c:overlap val="100"/>
        <c:axId val="337224480"/>
        <c:axId val="337223304"/>
      </c:barChart>
      <c:lineChart>
        <c:grouping val="standard"/>
        <c:varyColors val="0"/>
        <c:ser>
          <c:idx val="1"/>
          <c:order val="4"/>
          <c:tx>
            <c:strRef>
              <c:f>'EURCHF_2021-PRET-CHF'!$K$5</c:f>
              <c:strCache>
                <c:ptCount val="1"/>
                <c:pt idx="0">
                  <c:v>Hedge Rate</c:v>
                </c:pt>
              </c:strCache>
            </c:strRef>
          </c:tx>
          <c:spPr>
            <a:ln w="25400">
              <a:noFill/>
              <a:prstDash val="solid"/>
            </a:ln>
          </c:spPr>
          <c:marker>
            <c:symbol val="circle"/>
            <c:size val="4"/>
            <c:spPr>
              <a:solidFill>
                <a:srgbClr val="FF0000"/>
              </a:solidFill>
              <a:ln>
                <a:solidFill>
                  <a:srgbClr val="FF0000"/>
                </a:solidFill>
                <a:prstDash val="solid"/>
              </a:ln>
            </c:spPr>
          </c:marker>
          <c:dLbls>
            <c:dLbl>
              <c:idx val="0"/>
              <c:layout>
                <c:manualLayout>
                  <c:x val="-1.1100214745884037E-2"/>
                  <c:y val="-1.2033183352080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D53-43AD-A2E1-859246ECFB58}"/>
                </c:ext>
              </c:extLst>
            </c:dLbl>
            <c:dLbl>
              <c:idx val="1"/>
              <c:layout>
                <c:manualLayout>
                  <c:x val="-1.1100214745884148E-2"/>
                  <c:y val="2.368110236220472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D53-43AD-A2E1-859246ECFB58}"/>
                </c:ext>
              </c:extLst>
            </c:dLbl>
            <c:spPr>
              <a:noFill/>
              <a:ln>
                <a:noFill/>
              </a:ln>
              <a:effectLst/>
            </c:spPr>
            <c:txPr>
              <a:bodyPr rot="0" vert="horz"/>
              <a:lstStyle/>
              <a:p>
                <a:pPr>
                  <a:defRPr sz="700">
                    <a:solidFill>
                      <a:srgbClr val="FF0000"/>
                    </a:solidFill>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'EURCHF_2021-PRET-CHF'!$D$6:$D$7</c:f>
              <c:strCache>
                <c:ptCount val="2"/>
                <c:pt idx="0">
                  <c:v> TOTAL </c:v>
                </c:pt>
                <c:pt idx="1">
                  <c:v> Settled </c:v>
                </c:pt>
              </c:strCache>
            </c:strRef>
          </c:cat>
          <c:val>
            <c:numRef>
              <c:f>'EURCHF_2021-PRET-CHF'!$K$6:$K$7</c:f>
              <c:numCache>
                <c:formatCode>_ * #,##0.0000_ ;_ * \-#,##0.0000_ ;_ * "-"??_ ;_ @_ </c:formatCode>
                <c:ptCount val="2"/>
                <c:pt idx="0">
                  <c:v>1.1055999999999999</c:v>
                </c:pt>
                <c:pt idx="1">
                  <c:v>1.1055999999999999</c:v>
                </c:pt>
              </c:numCache>
            </c:numRef>
          </c:val>
          <c:smooth val="0"/>
          <c:extLst>
            <c:ext xmlns:c16="http://schemas.microsoft.com/office/drawing/2014/chart" uri="{C3380CC4-5D6E-409C-BE32-E72D297353CC}">
              <c16:uniqueId val="{00000014-9D53-43AD-A2E1-859246ECFB58}"/>
            </c:ext>
          </c:extLst>
        </c:ser>
        <c:dLbls>
          <c:dLblPos val="ctr"/>
          <c:showLegendKey val="0"/>
          <c:showVal val="1"/>
          <c:showCatName val="0"/>
          <c:showSerName val="0"/>
          <c:showPercent val="0"/>
          <c:showBubbleSize val="0"/>
        </c:dLbls>
        <c:marker val="1"/>
        <c:smooth val="0"/>
        <c:axId val="337224088"/>
        <c:axId val="337237808"/>
      </c:lineChart>
      <c:catAx>
        <c:axId val="337224480"/>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high"/>
        <c:spPr>
          <a:ln w="3175">
            <a:solidFill>
              <a:srgbClr val="000000"/>
            </a:solidFill>
            <a:prstDash val="solid"/>
          </a:ln>
        </c:spPr>
        <c:txPr>
          <a:bodyPr rot="-2700000" vert="horz"/>
          <a:lstStyle/>
          <a:p>
            <a:pPr>
              <a:defRPr sz="800" b="0" i="0" u="none" strike="noStrike" baseline="0">
                <a:solidFill>
                  <a:srgbClr val="000000"/>
                </a:solidFill>
                <a:latin typeface="Calibri"/>
                <a:ea typeface="Calibri"/>
                <a:cs typeface="Calibri"/>
              </a:defRPr>
            </a:pPr>
            <a:endParaRPr lang="fr-FR"/>
          </a:p>
        </c:txPr>
        <c:crossAx val="337223304"/>
        <c:crosses val="autoZero"/>
        <c:auto val="1"/>
        <c:lblAlgn val="ctr"/>
        <c:lblOffset val="100"/>
        <c:tickLblSkip val="1"/>
        <c:tickMarkSkip val="1"/>
        <c:noMultiLvlLbl val="0"/>
      </c:catAx>
      <c:valAx>
        <c:axId val="337223304"/>
        <c:scaling>
          <c:orientation val="minMax"/>
        </c:scaling>
        <c:delete val="0"/>
        <c:axPos val="l"/>
        <c:majorGridlines>
          <c:spPr>
            <a:ln w="3175">
              <a:solidFill>
                <a:srgbClr val="969696"/>
              </a:solidFill>
              <a:prstDash val="sysDash"/>
            </a:ln>
          </c:spPr>
        </c:majorGridlines>
        <c:numFmt formatCode="#,##0" sourceLinked="0"/>
        <c:majorTickMark val="out"/>
        <c:minorTickMark val="none"/>
        <c:tickLblPos val="nextTo"/>
        <c:spPr>
          <a:ln w="3175">
            <a:solidFill>
              <a:srgbClr val="666699"/>
            </a:solidFill>
            <a:prstDash val="solid"/>
          </a:ln>
        </c:spPr>
        <c:txPr>
          <a:bodyPr rot="0" vert="horz"/>
          <a:lstStyle/>
          <a:p>
            <a:pPr>
              <a:defRPr sz="800" b="0" i="0" u="none" strike="noStrike" baseline="0">
                <a:solidFill>
                  <a:srgbClr val="666699"/>
                </a:solidFill>
                <a:latin typeface="Calibri"/>
                <a:ea typeface="Calibri"/>
                <a:cs typeface="Calibri"/>
              </a:defRPr>
            </a:pPr>
            <a:endParaRPr lang="fr-FR"/>
          </a:p>
        </c:txPr>
        <c:crossAx val="337224480"/>
        <c:crosses val="autoZero"/>
        <c:crossBetween val="between"/>
      </c:valAx>
      <c:catAx>
        <c:axId val="337224088"/>
        <c:scaling>
          <c:orientation val="minMax"/>
        </c:scaling>
        <c:delete val="1"/>
        <c:axPos val="b"/>
        <c:numFmt formatCode="General" sourceLinked="1"/>
        <c:majorTickMark val="out"/>
        <c:minorTickMark val="none"/>
        <c:tickLblPos val="nextTo"/>
        <c:crossAx val="337237808"/>
        <c:crosses val="autoZero"/>
        <c:auto val="1"/>
        <c:lblAlgn val="ctr"/>
        <c:lblOffset val="100"/>
        <c:noMultiLvlLbl val="0"/>
      </c:catAx>
      <c:valAx>
        <c:axId val="337237808"/>
        <c:scaling>
          <c:orientation val="minMax"/>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800" b="0" i="0" u="none" strike="noStrike" baseline="0">
                <a:solidFill>
                  <a:srgbClr val="FF0000"/>
                </a:solidFill>
                <a:latin typeface="Calibri"/>
                <a:ea typeface="Calibri"/>
                <a:cs typeface="Calibri"/>
              </a:defRPr>
            </a:pPr>
            <a:endParaRPr lang="fr-FR"/>
          </a:p>
        </c:txPr>
        <c:crossAx val="337224088"/>
        <c:crosses val="max"/>
        <c:crossBetween val="between"/>
      </c:valAx>
      <c:spPr>
        <a:solidFill>
          <a:srgbClr val="FFFFFF"/>
        </a:solidFill>
        <a:ln w="12700">
          <a:solidFill>
            <a:srgbClr val="808080"/>
          </a:solidFill>
          <a:prstDash val="solid"/>
        </a:ln>
      </c:spPr>
    </c:plotArea>
    <c:legend>
      <c:legendPos val="b"/>
      <c:layout>
        <c:manualLayout>
          <c:xMode val="edge"/>
          <c:yMode val="edge"/>
          <c:x val="5.7117003367003365E-2"/>
          <c:y val="0.90910777777777774"/>
          <c:w val="0.91142239057239061"/>
          <c:h val="7.8720833333333337E-2"/>
        </c:manualLayout>
      </c:layout>
      <c:overlay val="0"/>
      <c:spPr>
        <a:solidFill>
          <a:srgbClr val="FFFFFF"/>
        </a:solidFill>
        <a:ln w="3175">
          <a:solidFill>
            <a:srgbClr val="969696"/>
          </a:solidFill>
          <a:prstDash val="solid"/>
        </a:ln>
      </c:spPr>
      <c:txPr>
        <a:bodyPr/>
        <a:lstStyle/>
        <a:p>
          <a:pPr>
            <a:defRPr sz="8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0.28828</cdr:x>
      <cdr:y>0.02888</cdr:y>
    </cdr:from>
    <cdr:to>
      <cdr:x>0.81676</cdr:x>
      <cdr:y>0.14221</cdr:y>
    </cdr:to>
    <cdr:sp macro="" textlink="">
      <cdr:nvSpPr>
        <cdr:cNvPr id="2" name="ZoneTexte 1"/>
        <cdr:cNvSpPr txBox="1"/>
      </cdr:nvSpPr>
      <cdr:spPr>
        <a:xfrm xmlns:a="http://schemas.openxmlformats.org/drawingml/2006/main">
          <a:off x="2105025" y="123825"/>
          <a:ext cx="4076700"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0.26587</cdr:x>
      <cdr:y>0.03968</cdr:y>
    </cdr:from>
    <cdr:to>
      <cdr:x>0.77643</cdr:x>
      <cdr:y>0.10218</cdr:y>
    </cdr:to>
    <cdr:sp macro="" textlink="">
      <cdr:nvSpPr>
        <cdr:cNvPr id="7" name="TitleAllocation"/>
        <cdr:cNvSpPr/>
      </cdr:nvSpPr>
      <cdr:spPr>
        <a:xfrm xmlns:a="http://schemas.openxmlformats.org/drawingml/2006/main">
          <a:off x="1595419" y="228557"/>
          <a:ext cx="3063743" cy="360000"/>
        </a:xfrm>
        <a:prstGeom xmlns:a="http://schemas.openxmlformats.org/drawingml/2006/main" prst="rect">
          <a:avLst/>
        </a:prstGeom>
        <a:solidFill xmlns:a="http://schemas.openxmlformats.org/drawingml/2006/main">
          <a:schemeClr val="bg1"/>
        </a:solidFill>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900" b="1">
              <a:solidFill>
                <a:sysClr val="windowText" lastClr="000000"/>
              </a:solidFill>
              <a:latin typeface="+mn-lt"/>
            </a:rPr>
            <a:t>2021-PRET-CHF</a:t>
          </a:r>
        </a:p>
      </cdr:txBody>
    </cdr:sp>
  </cdr:relSizeAnchor>
  <cdr:relSizeAnchor xmlns:cdr="http://schemas.openxmlformats.org/drawingml/2006/chartDrawing">
    <cdr:from>
      <cdr:x>0.84216</cdr:x>
      <cdr:y>0.04049</cdr:y>
    </cdr:from>
    <cdr:to>
      <cdr:x>0.98875</cdr:x>
      <cdr:y>0.10299</cdr:y>
    </cdr:to>
    <cdr:sp macro="" textlink="">
      <cdr:nvSpPr>
        <cdr:cNvPr id="8" name="CurrentCross"/>
        <cdr:cNvSpPr/>
      </cdr:nvSpPr>
      <cdr:spPr>
        <a:xfrm xmlns:a="http://schemas.openxmlformats.org/drawingml/2006/main">
          <a:off x="5053575" y="233196"/>
          <a:ext cx="879650"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EURCHF</a:t>
          </a:r>
        </a:p>
      </cdr:txBody>
    </cdr:sp>
  </cdr:relSizeAnchor>
  <cdr:relSizeAnchor xmlns:cdr="http://schemas.openxmlformats.org/drawingml/2006/chartDrawing">
    <cdr:from>
      <cdr:x>0.02331</cdr:x>
      <cdr:y>0.03718</cdr:y>
    </cdr:from>
    <cdr:to>
      <cdr:x>0.11993</cdr:x>
      <cdr:y>0.09968</cdr:y>
    </cdr:to>
    <cdr:sp macro="" textlink="">
      <cdr:nvSpPr>
        <cdr:cNvPr id="9" name="ForeignCurrency"/>
        <cdr:cNvSpPr/>
      </cdr:nvSpPr>
      <cdr:spPr>
        <a:xfrm xmlns:a="http://schemas.openxmlformats.org/drawingml/2006/main">
          <a:off x="139861" y="214146"/>
          <a:ext cx="579793"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CHF</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22/07/2021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22/07/2021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EA9CBCC8-9D0B-4BF1-8CFD-80EB9FAB6365}"/>
              </a:ext>
            </a:extLst>
          </p:cNvPr>
          <p:cNvPicPr>
            <a:picLocks noChangeAspect="1"/>
          </p:cNvPicPr>
          <p:nvPr/>
        </p:nvPicPr>
        <p:blipFill>
          <a:blip r:embed="rId2"/>
          <a:stretch>
            <a:fillRect/>
          </a:stretch>
        </p:blipFill>
        <p:spPr>
          <a:xfrm>
            <a:off x="236220" y="2349500"/>
            <a:ext cx="4206605" cy="3529890"/>
          </a:xfrm>
          <a:prstGeom prst="rect">
            <a:avLst/>
          </a:prstGeom>
        </p:spPr>
      </p:pic>
      <p:pic>
        <p:nvPicPr>
          <p:cNvPr id="8" name="Image 7">
            <a:extLst>
              <a:ext uri="{FF2B5EF4-FFF2-40B4-BE49-F238E27FC236}">
                <a16:creationId xmlns:a16="http://schemas.microsoft.com/office/drawing/2014/main" id="{9393ED55-1EF9-4316-AD75-0F354843AB7F}"/>
              </a:ext>
            </a:extLst>
          </p:cNvPr>
          <p:cNvPicPr>
            <a:picLocks noChangeAspect="1"/>
          </p:cNvPicPr>
          <p:nvPr/>
        </p:nvPicPr>
        <p:blipFill>
          <a:blip r:embed="rId3"/>
          <a:stretch>
            <a:fillRect/>
          </a:stretch>
        </p:blipFill>
        <p:spPr>
          <a:xfrm>
            <a:off x="4749800" y="2349500"/>
            <a:ext cx="4200508" cy="3603048"/>
          </a:xfrm>
          <a:prstGeom prst="rect">
            <a:avLst/>
          </a:prstGeom>
        </p:spPr>
      </p:pic>
    </p:spTree>
    <p:extLst>
      <p:ext uri="{BB962C8B-B14F-4D97-AF65-F5344CB8AC3E}">
        <p14:creationId xmlns:p14="http://schemas.microsoft.com/office/powerpoint/2010/main" val="325075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graphicFrame>
        <p:nvGraphicFramePr>
          <p:cNvPr id="6" name="AllocGraphe">
            <a:extLst>
              <a:ext uri="{FF2B5EF4-FFF2-40B4-BE49-F238E27FC236}">
                <a16:creationId xmlns:a16="http://schemas.microsoft.com/office/drawing/2014/main" id="{2113C837-28EB-4B51-AF11-6B97F26287F2}"/>
              </a:ext>
            </a:extLst>
          </p:cNvPr>
          <p:cNvGraphicFramePr>
            <a:graphicFrameLocks/>
          </p:cNvGraphicFramePr>
          <p:nvPr>
            <p:extLst>
              <p:ext uri="{D42A27DB-BD31-4B8C-83A1-F6EECF244321}">
                <p14:modId xmlns:p14="http://schemas.microsoft.com/office/powerpoint/2010/main" val="2259964520"/>
              </p:ext>
            </p:extLst>
          </p:nvPr>
        </p:nvGraphicFramePr>
        <p:xfrm>
          <a:off x="236220" y="2349500"/>
          <a:ext cx="4191000" cy="35560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Image 7">
            <a:extLst>
              <a:ext uri="{FF2B5EF4-FFF2-40B4-BE49-F238E27FC236}">
                <a16:creationId xmlns:a16="http://schemas.microsoft.com/office/drawing/2014/main" id="{B167885F-A0FA-4DAC-BFE4-C9EDF8635F8F}"/>
              </a:ext>
            </a:extLst>
          </p:cNvPr>
          <p:cNvPicPr>
            <a:picLocks noChangeAspect="1"/>
          </p:cNvPicPr>
          <p:nvPr/>
        </p:nvPicPr>
        <p:blipFill>
          <a:blip r:embed="rId3"/>
          <a:stretch>
            <a:fillRect/>
          </a:stretch>
        </p:blipFill>
        <p:spPr>
          <a:xfrm>
            <a:off x="4749800" y="2349500"/>
            <a:ext cx="4206605" cy="3529890"/>
          </a:xfrm>
          <a:prstGeom prst="rect">
            <a:avLst/>
          </a:prstGeom>
        </p:spPr>
      </p:pic>
    </p:spTree>
    <p:extLst>
      <p:ext uri="{BB962C8B-B14F-4D97-AF65-F5344CB8AC3E}">
        <p14:creationId xmlns:p14="http://schemas.microsoft.com/office/powerpoint/2010/main" val="47447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AE5D55B-744F-4C08-8F19-D4E5115F2885}"/>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99860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D2B2E529-5696-4967-90D3-E2E678F3F019}"/>
              </a:ext>
            </a:extLst>
          </p:cNvPr>
          <p:cNvPicPr>
            <a:picLocks noChangeAspect="1"/>
          </p:cNvPicPr>
          <p:nvPr/>
        </p:nvPicPr>
        <p:blipFill>
          <a:blip r:embed="rId2"/>
          <a:stretch>
            <a:fillRect/>
          </a:stretch>
        </p:blipFill>
        <p:spPr>
          <a:xfrm>
            <a:off x="825500" y="1270000"/>
            <a:ext cx="7382896" cy="5041829"/>
          </a:xfrm>
          <a:prstGeom prst="rect">
            <a:avLst/>
          </a:prstGeom>
        </p:spPr>
      </p:pic>
    </p:spTree>
    <p:extLst>
      <p:ext uri="{BB962C8B-B14F-4D97-AF65-F5344CB8AC3E}">
        <p14:creationId xmlns:p14="http://schemas.microsoft.com/office/powerpoint/2010/main" val="177602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7BE3E64B-34EC-4CAB-86FF-9E4ED73856CE}"/>
              </a:ext>
            </a:extLst>
          </p:cNvPr>
          <p:cNvPicPr>
            <a:picLocks noChangeAspect="1"/>
          </p:cNvPicPr>
          <p:nvPr/>
        </p:nvPicPr>
        <p:blipFill>
          <a:blip r:embed="rId2"/>
          <a:stretch>
            <a:fillRect/>
          </a:stretch>
        </p:blipFill>
        <p:spPr>
          <a:xfrm>
            <a:off x="240428" y="2349500"/>
            <a:ext cx="4200508" cy="3609145"/>
          </a:xfrm>
          <a:prstGeom prst="rect">
            <a:avLst/>
          </a:prstGeom>
        </p:spPr>
      </p:pic>
      <p:pic>
        <p:nvPicPr>
          <p:cNvPr id="8" name="Image 7">
            <a:extLst>
              <a:ext uri="{FF2B5EF4-FFF2-40B4-BE49-F238E27FC236}">
                <a16:creationId xmlns:a16="http://schemas.microsoft.com/office/drawing/2014/main" id="{91E6C1F7-5E74-4395-9C58-4610908D4CA9}"/>
              </a:ext>
            </a:extLst>
          </p:cNvPr>
          <p:cNvPicPr>
            <a:picLocks noChangeAspect="1"/>
          </p:cNvPicPr>
          <p:nvPr/>
        </p:nvPicPr>
        <p:blipFill>
          <a:blip r:embed="rId3"/>
          <a:stretch>
            <a:fillRect/>
          </a:stretch>
        </p:blipFill>
        <p:spPr>
          <a:xfrm>
            <a:off x="4747911" y="2342486"/>
            <a:ext cx="4206605" cy="3584759"/>
          </a:xfrm>
          <a:prstGeom prst="rect">
            <a:avLst/>
          </a:prstGeom>
        </p:spPr>
      </p:pic>
    </p:spTree>
    <p:extLst>
      <p:ext uri="{BB962C8B-B14F-4D97-AF65-F5344CB8AC3E}">
        <p14:creationId xmlns:p14="http://schemas.microsoft.com/office/powerpoint/2010/main" val="322097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A81DD6E1-109A-4C32-B97F-BE95EE85E1CE}"/>
              </a:ext>
            </a:extLst>
          </p:cNvPr>
          <p:cNvPicPr>
            <a:picLocks noChangeAspect="1"/>
          </p:cNvPicPr>
          <p:nvPr/>
        </p:nvPicPr>
        <p:blipFill>
          <a:blip r:embed="rId2"/>
          <a:stretch>
            <a:fillRect/>
          </a:stretch>
        </p:blipFill>
        <p:spPr>
          <a:xfrm>
            <a:off x="236220" y="2349500"/>
            <a:ext cx="4206605" cy="3535986"/>
          </a:xfrm>
          <a:prstGeom prst="rect">
            <a:avLst/>
          </a:prstGeom>
        </p:spPr>
      </p:pic>
      <p:pic>
        <p:nvPicPr>
          <p:cNvPr id="8" name="Image 7">
            <a:extLst>
              <a:ext uri="{FF2B5EF4-FFF2-40B4-BE49-F238E27FC236}">
                <a16:creationId xmlns:a16="http://schemas.microsoft.com/office/drawing/2014/main" id="{BB0B74E4-E607-4137-B3EE-CFDC53F71A4C}"/>
              </a:ext>
            </a:extLst>
          </p:cNvPr>
          <p:cNvPicPr>
            <a:picLocks noChangeAspect="1"/>
          </p:cNvPicPr>
          <p:nvPr/>
        </p:nvPicPr>
        <p:blipFill>
          <a:blip r:embed="rId3"/>
          <a:stretch>
            <a:fillRect/>
          </a:stretch>
        </p:blipFill>
        <p:spPr>
          <a:xfrm>
            <a:off x="4749800" y="2349500"/>
            <a:ext cx="4206605" cy="3529890"/>
          </a:xfrm>
          <a:prstGeom prst="rect">
            <a:avLst/>
          </a:prstGeom>
        </p:spPr>
      </p:pic>
    </p:spTree>
    <p:extLst>
      <p:ext uri="{BB962C8B-B14F-4D97-AF65-F5344CB8AC3E}">
        <p14:creationId xmlns:p14="http://schemas.microsoft.com/office/powerpoint/2010/main" val="3695395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DCF2E013-8B98-4F06-BB7B-F92CE8F21770}"/>
              </a:ext>
            </a:extLst>
          </p:cNvPr>
          <p:cNvPicPr>
            <a:picLocks noChangeAspect="1"/>
          </p:cNvPicPr>
          <p:nvPr/>
        </p:nvPicPr>
        <p:blipFill>
          <a:blip r:embed="rId2"/>
          <a:stretch>
            <a:fillRect/>
          </a:stretch>
        </p:blipFill>
        <p:spPr>
          <a:xfrm>
            <a:off x="240428" y="2349500"/>
            <a:ext cx="4200508" cy="3596952"/>
          </a:xfrm>
          <a:prstGeom prst="rect">
            <a:avLst/>
          </a:prstGeom>
        </p:spPr>
      </p:pic>
      <p:pic>
        <p:nvPicPr>
          <p:cNvPr id="8" name="Image 7">
            <a:extLst>
              <a:ext uri="{FF2B5EF4-FFF2-40B4-BE49-F238E27FC236}">
                <a16:creationId xmlns:a16="http://schemas.microsoft.com/office/drawing/2014/main" id="{21ED6D0D-E041-4379-957F-C65EFBF853AE}"/>
              </a:ext>
            </a:extLst>
          </p:cNvPr>
          <p:cNvPicPr>
            <a:picLocks noChangeAspect="1"/>
          </p:cNvPicPr>
          <p:nvPr/>
        </p:nvPicPr>
        <p:blipFill>
          <a:blip r:embed="rId3"/>
          <a:stretch>
            <a:fillRect/>
          </a:stretch>
        </p:blipFill>
        <p:spPr>
          <a:xfrm>
            <a:off x="4747911" y="2349500"/>
            <a:ext cx="4206605" cy="3609145"/>
          </a:xfrm>
          <a:prstGeom prst="rect">
            <a:avLst/>
          </a:prstGeom>
        </p:spPr>
      </p:pic>
    </p:spTree>
    <p:extLst>
      <p:ext uri="{BB962C8B-B14F-4D97-AF65-F5344CB8AC3E}">
        <p14:creationId xmlns:p14="http://schemas.microsoft.com/office/powerpoint/2010/main" val="220848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ADA381D-CF20-4AEA-86CB-97CC6C3D8C59}"/>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57380E2-E091-4924-A2E7-B7B682D1C795}"/>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F249B85-E348-4FDA-B468-1176F626B6A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60330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3ED7F652-EBD6-4BC6-B232-C1C742E39161}"/>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56114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F0A7CD82-0B72-4F4C-90CA-14C9B36165EA}"/>
              </a:ext>
            </a:extLst>
          </p:cNvPr>
          <p:cNvPicPr>
            <a:picLocks noChangeAspect="1"/>
          </p:cNvPicPr>
          <p:nvPr/>
        </p:nvPicPr>
        <p:blipFill>
          <a:blip r:embed="rId2"/>
          <a:stretch>
            <a:fillRect/>
          </a:stretch>
        </p:blipFill>
        <p:spPr>
          <a:xfrm>
            <a:off x="4708288" y="2340046"/>
            <a:ext cx="4200508" cy="3578662"/>
          </a:xfrm>
          <a:prstGeom prst="rect">
            <a:avLst/>
          </a:prstGeom>
        </p:spPr>
      </p:pic>
      <p:pic>
        <p:nvPicPr>
          <p:cNvPr id="8" name="Image 7">
            <a:extLst>
              <a:ext uri="{FF2B5EF4-FFF2-40B4-BE49-F238E27FC236}">
                <a16:creationId xmlns:a16="http://schemas.microsoft.com/office/drawing/2014/main" id="{3D3704F5-F776-4B12-AE21-C2B72DB863B0}"/>
              </a:ext>
            </a:extLst>
          </p:cNvPr>
          <p:cNvPicPr>
            <a:picLocks noChangeAspect="1"/>
          </p:cNvPicPr>
          <p:nvPr/>
        </p:nvPicPr>
        <p:blipFill>
          <a:blip r:embed="rId3"/>
          <a:stretch>
            <a:fillRect/>
          </a:stretch>
        </p:blipFill>
        <p:spPr>
          <a:xfrm>
            <a:off x="240428" y="2349500"/>
            <a:ext cx="4200508" cy="3542083"/>
          </a:xfrm>
          <a:prstGeom prst="rect">
            <a:avLst/>
          </a:prstGeom>
        </p:spPr>
      </p:pic>
    </p:spTree>
    <p:extLst>
      <p:ext uri="{BB962C8B-B14F-4D97-AF65-F5344CB8AC3E}">
        <p14:creationId xmlns:p14="http://schemas.microsoft.com/office/powerpoint/2010/main" val="255156466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5701</TotalTime>
  <Words>654</Words>
  <Application>Microsoft Office PowerPoint</Application>
  <PresentationFormat>Affichage à l'écran (4:3)</PresentationFormat>
  <Paragraphs>74</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- 2021-PRET-CHF</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702</cp:revision>
  <cp:lastPrinted>2012-02-01T10:00:25Z</cp:lastPrinted>
  <dcterms:created xsi:type="dcterms:W3CDTF">2010-04-23T15:09:35Z</dcterms:created>
  <dcterms:modified xsi:type="dcterms:W3CDTF">2021-07-22T11:56:52Z</dcterms:modified>
</cp:coreProperties>
</file>