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08" r:id="rId8"/>
    <p:sldId id="509"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5.9405940594059403E-2"/>
          <c:y val="0.15285347222222223"/>
          <c:w val="0.94059405940599428"/>
          <c:h val="0.69868041666666669"/>
        </c:manualLayout>
      </c:layout>
      <c:barChart>
        <c:barDir val="col"/>
        <c:grouping val="clustered"/>
        <c:varyColors val="0"/>
        <c:ser>
          <c:idx val="2"/>
          <c:order val="0"/>
          <c:tx>
            <c:strRef>
              <c:f>EURCHF_SynthesisMAX!$E$5</c:f>
              <c:strCache>
                <c:ptCount val="1"/>
                <c:pt idx="0">
                  <c:v>Exposure</c:v>
                </c:pt>
              </c:strCache>
            </c:strRef>
          </c:tx>
          <c:spPr>
            <a:noFill/>
            <a:ln w="25400">
              <a:solidFill>
                <a:srgbClr val="000080"/>
              </a:solidFill>
              <a:prstDash val="solid"/>
            </a:ln>
          </c:spPr>
          <c:invertIfNegative val="0"/>
          <c:dLbls>
            <c:numFmt formatCode="#,##0.0" sourceLinked="0"/>
            <c:spPr>
              <a:noFill/>
              <a:ln w="25400">
                <a:noFill/>
              </a:ln>
            </c:spPr>
            <c:txPr>
              <a:bodyPr/>
              <a:lstStyle/>
              <a:p>
                <a:pPr>
                  <a:defRPr sz="1100" b="1" i="0" u="none" strike="noStrike" baseline="0">
                    <a:solidFill>
                      <a:srgbClr val="000080"/>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EURCHF_SynthesisMAX!$C$6:$C$9</c:f>
              <c:strCache>
                <c:ptCount val="4"/>
                <c:pt idx="0">
                  <c:v> 2020 </c:v>
                </c:pt>
                <c:pt idx="1">
                  <c:v> 2021 </c:v>
                </c:pt>
                <c:pt idx="2">
                  <c:v> 2022 </c:v>
                </c:pt>
                <c:pt idx="3">
                  <c:v> 2023 </c:v>
                </c:pt>
              </c:strCache>
            </c:strRef>
          </c:cat>
          <c:val>
            <c:numRef>
              <c:f>EURCHF_SynthesisMAX!$E$6:$E$9</c:f>
              <c:numCache>
                <c:formatCode>_ * #,##0.00_ ;_ * \-#,##0.00_ ;_ * "-"??_ ;_ @_ </c:formatCode>
                <c:ptCount val="4"/>
                <c:pt idx="0">
                  <c:v>1600000</c:v>
                </c:pt>
                <c:pt idx="1">
                  <c:v>7400000</c:v>
                </c:pt>
                <c:pt idx="2">
                  <c:v>5137062</c:v>
                </c:pt>
                <c:pt idx="3">
                  <c:v>5137062</c:v>
                </c:pt>
              </c:numCache>
            </c:numRef>
          </c:val>
          <c:extLst>
            <c:ext xmlns:c16="http://schemas.microsoft.com/office/drawing/2014/chart" uri="{C3380CC4-5D6E-409C-BE32-E72D297353CC}">
              <c16:uniqueId val="{00000000-F661-44FE-90DE-9997A3B685EB}"/>
            </c:ext>
          </c:extLst>
        </c:ser>
        <c:ser>
          <c:idx val="0"/>
          <c:order val="1"/>
          <c:tx>
            <c:strRef>
              <c:f>EURCHF_SynthesisMAX!$D$5</c:f>
              <c:strCache>
                <c:ptCount val="1"/>
                <c:pt idx="0">
                  <c:v>Hedged Notional</c:v>
                </c:pt>
              </c:strCache>
            </c:strRef>
          </c:tx>
          <c:spPr>
            <a:solidFill>
              <a:srgbClr val="99CCFF"/>
            </a:solidFill>
            <a:ln w="12700">
              <a:solidFill>
                <a:srgbClr val="969696"/>
              </a:solidFill>
              <a:prstDash val="solid"/>
            </a:ln>
          </c:spPr>
          <c:invertIfNegative val="0"/>
          <c:dLbls>
            <c:numFmt formatCode="#,##0.0" sourceLinked="0"/>
            <c:spPr>
              <a:noFill/>
              <a:ln w="25400">
                <a:noFill/>
              </a:ln>
            </c:spPr>
            <c:txPr>
              <a:bodyPr/>
              <a:lstStyle/>
              <a:p>
                <a:pPr>
                  <a:defRPr sz="1100" b="1" i="0" u="none" strike="noStrike" baseline="0">
                    <a:solidFill>
                      <a:sysClr val="windowText" lastClr="000000"/>
                    </a:solidFill>
                    <a:latin typeface="Calibri"/>
                    <a:ea typeface="Calibri"/>
                    <a:cs typeface="Calibri"/>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EURCHF_SynthesisMAX!$C$6:$C$9</c:f>
              <c:strCache>
                <c:ptCount val="4"/>
                <c:pt idx="0">
                  <c:v> 2020 </c:v>
                </c:pt>
                <c:pt idx="1">
                  <c:v> 2021 </c:v>
                </c:pt>
                <c:pt idx="2">
                  <c:v> 2022 </c:v>
                </c:pt>
                <c:pt idx="3">
                  <c:v> 2023 </c:v>
                </c:pt>
              </c:strCache>
            </c:strRef>
          </c:cat>
          <c:val>
            <c:numRef>
              <c:f>EURCHF_SynthesisMAX!$D$6:$D$9</c:f>
              <c:numCache>
                <c:formatCode>_ * #,##0.00_ ;_ * \-#,##0.00_ ;_ * "-"??_ ;_ @_ </c:formatCode>
                <c:ptCount val="4"/>
                <c:pt idx="0">
                  <c:v>800000</c:v>
                </c:pt>
                <c:pt idx="1">
                  <c:v>3700000</c:v>
                </c:pt>
                <c:pt idx="2">
                  <c:v>0</c:v>
                </c:pt>
                <c:pt idx="3">
                  <c:v>4372000</c:v>
                </c:pt>
              </c:numCache>
            </c:numRef>
          </c:val>
          <c:extLst>
            <c:ext xmlns:c16="http://schemas.microsoft.com/office/drawing/2014/chart" uri="{C3380CC4-5D6E-409C-BE32-E72D297353CC}">
              <c16:uniqueId val="{00000001-F661-44FE-90DE-9997A3B685EB}"/>
            </c:ext>
          </c:extLst>
        </c:ser>
        <c:dLbls>
          <c:showLegendKey val="0"/>
          <c:showVal val="0"/>
          <c:showCatName val="0"/>
          <c:showSerName val="0"/>
          <c:showPercent val="0"/>
          <c:showBubbleSize val="0"/>
        </c:dLbls>
        <c:gapWidth val="150"/>
        <c:overlap val="100"/>
        <c:axId val="337226048"/>
        <c:axId val="337225656"/>
      </c:barChart>
      <c:lineChart>
        <c:grouping val="standard"/>
        <c:varyColors val="0"/>
        <c:ser>
          <c:idx val="3"/>
          <c:order val="3"/>
          <c:tx>
            <c:strRef>
              <c:f>EURCHF_SynthesisMAX!$F$5</c:f>
              <c:strCache>
                <c:ptCount val="1"/>
                <c:pt idx="0">
                  <c:v>Hedge Ratio</c:v>
                </c:pt>
              </c:strCache>
            </c:strRef>
          </c:tx>
          <c:spPr>
            <a:ln>
              <a:noFill/>
            </a:ln>
          </c:spPr>
          <c:marker>
            <c:symbol val="none"/>
          </c:marker>
          <c:dLbls>
            <c:dLbl>
              <c:idx val="0"/>
              <c:layout>
                <c:manualLayout>
                  <c:x val="-9.8891567347751896E-2"/>
                  <c:y val="-0.47313490597949243"/>
                </c:manualLayout>
              </c:layout>
              <c:tx>
                <c:rich>
                  <a:bodyPr/>
                  <a:lstStyle/>
                  <a:p>
                    <a:r>
                      <a:rPr lang="en-US"/>
                      <a:t>50%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661-44FE-90DE-9997A3B685EB}"/>
                </c:ext>
              </c:extLst>
            </c:dLbl>
            <c:dLbl>
              <c:idx val="1"/>
              <c:layout>
                <c:manualLayout>
                  <c:x val="-0.10144114411441144"/>
                  <c:y val="-0.47563110882229276"/>
                </c:manualLayout>
              </c:layout>
              <c:tx>
                <c:rich>
                  <a:bodyPr/>
                  <a:lstStyle/>
                  <a:p>
                    <a:r>
                      <a:rPr lang="en-US"/>
                      <a:t>50%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661-44FE-90DE-9997A3B685EB}"/>
                </c:ext>
              </c:extLst>
            </c:dLbl>
            <c:dLbl>
              <c:idx val="2"/>
              <c:delete val="1"/>
              <c:extLst>
                <c:ext xmlns:c15="http://schemas.microsoft.com/office/drawing/2012/chart" uri="{CE6537A1-D6FC-4f65-9D91-7224C49458BB}"/>
                <c:ext xmlns:c16="http://schemas.microsoft.com/office/drawing/2014/chart" uri="{C3380CC4-5D6E-409C-BE32-E72D297353CC}">
                  <c16:uniqueId val="{00000004-F661-44FE-90DE-9997A3B685EB}"/>
                </c:ext>
              </c:extLst>
            </c:dLbl>
            <c:dLbl>
              <c:idx val="3"/>
              <c:layout>
                <c:manualLayout>
                  <c:x val="-0.10144114411441144"/>
                  <c:y val="-0.47563110882229276"/>
                </c:manualLayout>
              </c:layout>
              <c:tx>
                <c:rich>
                  <a:bodyPr/>
                  <a:lstStyle/>
                  <a:p>
                    <a:r>
                      <a:rPr lang="en-US"/>
                      <a:t>85%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661-44FE-90DE-9997A3B685EB}"/>
                </c:ext>
              </c:extLst>
            </c:dLbl>
            <c:numFmt formatCode="0%;[=0]&quot;&quot;;General" sourceLinked="0"/>
            <c:spPr>
              <a:ln>
                <a:solidFill>
                  <a:sysClr val="window" lastClr="FFFFFF">
                    <a:lumMod val="65000"/>
                  </a:sysClr>
                </a:solidFill>
              </a:ln>
            </c:spPr>
            <c:txPr>
              <a:bodyPr/>
              <a:lstStyle/>
              <a:p>
                <a:pPr>
                  <a:defRPr sz="1100" b="1"/>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EURCHF_SynthesisMAX!$C$6:$C$9</c:f>
              <c:strCache>
                <c:ptCount val="4"/>
                <c:pt idx="0">
                  <c:v> 2020 </c:v>
                </c:pt>
                <c:pt idx="1">
                  <c:v> 2021 </c:v>
                </c:pt>
                <c:pt idx="2">
                  <c:v> 2022 </c:v>
                </c:pt>
                <c:pt idx="3">
                  <c:v> 2023 </c:v>
                </c:pt>
              </c:strCache>
            </c:strRef>
          </c:cat>
          <c:val>
            <c:numRef>
              <c:f>EURCHF_SynthesisMAX!$F$6:$F$9</c:f>
              <c:numCache>
                <c:formatCode>0.0%</c:formatCode>
                <c:ptCount val="4"/>
                <c:pt idx="0">
                  <c:v>0.5</c:v>
                </c:pt>
                <c:pt idx="1">
                  <c:v>0.5</c:v>
                </c:pt>
                <c:pt idx="2">
                  <c:v>0</c:v>
                </c:pt>
                <c:pt idx="3">
                  <c:v>0.85107012529729997</c:v>
                </c:pt>
              </c:numCache>
            </c:numRef>
          </c:val>
          <c:smooth val="0"/>
          <c:extLst>
            <c:ext xmlns:c16="http://schemas.microsoft.com/office/drawing/2014/chart" uri="{C3380CC4-5D6E-409C-BE32-E72D297353CC}">
              <c16:uniqueId val="{00000006-F661-44FE-90DE-9997A3B685EB}"/>
            </c:ext>
          </c:extLst>
        </c:ser>
        <c:dLbls>
          <c:showLegendKey val="0"/>
          <c:showVal val="0"/>
          <c:showCatName val="0"/>
          <c:showSerName val="0"/>
          <c:showPercent val="0"/>
          <c:showBubbleSize val="0"/>
        </c:dLbls>
        <c:marker val="1"/>
        <c:smooth val="0"/>
        <c:axId val="337226048"/>
        <c:axId val="337225656"/>
      </c:lineChart>
      <c:lineChart>
        <c:grouping val="standard"/>
        <c:varyColors val="0"/>
        <c:ser>
          <c:idx val="1"/>
          <c:order val="2"/>
          <c:tx>
            <c:strRef>
              <c:f>EURCHF_SynthesisMAX!$H$5</c:f>
              <c:strCache>
                <c:ptCount val="1"/>
                <c:pt idx="0">
                  <c:v>Hedge Rate</c:v>
                </c:pt>
              </c:strCache>
            </c:strRef>
          </c:tx>
          <c:spPr>
            <a:ln w="25400">
              <a:noFill/>
              <a:prstDash val="solid"/>
            </a:ln>
          </c:spPr>
          <c:marker>
            <c:symbol val="circle"/>
            <c:size val="7"/>
            <c:spPr>
              <a:solidFill>
                <a:srgbClr val="FF0000"/>
              </a:solidFill>
              <a:ln>
                <a:solidFill>
                  <a:srgbClr val="FF0000"/>
                </a:solidFill>
                <a:prstDash val="solid"/>
              </a:ln>
            </c:spPr>
          </c:marker>
          <c:dPt>
            <c:idx val="2"/>
            <c:marker>
              <c:symbol val="none"/>
            </c:marker>
            <c:bubble3D val="0"/>
            <c:extLst>
              <c:ext xmlns:c16="http://schemas.microsoft.com/office/drawing/2014/chart" uri="{C3380CC4-5D6E-409C-BE32-E72D297353CC}">
                <c16:uniqueId val="{00000007-F661-44FE-90DE-9997A3B685EB}"/>
              </c:ext>
            </c:extLst>
          </c:dPt>
          <c:dLbls>
            <c:dLbl>
              <c:idx val="0"/>
              <c:layout>
                <c:manualLayout>
                  <c:x val="8.0245045602972635E-3"/>
                  <c:y val="-7.402059801017065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61-44FE-90DE-9997A3B685EB}"/>
                </c:ext>
              </c:extLst>
            </c:dLbl>
            <c:dLbl>
              <c:idx val="1"/>
              <c:layout>
                <c:manualLayout>
                  <c:x val="1.4068766077971123E-2"/>
                  <c:y val="-7.40205980101711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61-44FE-90DE-9997A3B685EB}"/>
                </c:ext>
              </c:extLst>
            </c:dLbl>
            <c:dLbl>
              <c:idx val="2"/>
              <c:delete val="1"/>
              <c:extLst>
                <c:ext xmlns:c15="http://schemas.microsoft.com/office/drawing/2012/chart" uri="{CE6537A1-D6FC-4f65-9D91-7224C49458BB}"/>
                <c:ext xmlns:c16="http://schemas.microsoft.com/office/drawing/2014/chart" uri="{C3380CC4-5D6E-409C-BE32-E72D297353CC}">
                  <c16:uniqueId val="{00000007-F661-44FE-90DE-9997A3B685EB}"/>
                </c:ext>
              </c:extLst>
            </c:dLbl>
            <c:dLbl>
              <c:idx val="3"/>
              <c:layout>
                <c:manualLayout>
                  <c:x val="-4.0931930693069309E-2"/>
                  <c:y val="-2.48752777777777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61-44FE-90DE-9997A3B685EB}"/>
                </c:ext>
              </c:extLst>
            </c:dLbl>
            <c:numFmt formatCode="#,##0.0000" sourceLinked="0"/>
            <c:spPr>
              <a:noFill/>
              <a:ln w="25400">
                <a:noFill/>
              </a:ln>
            </c:spPr>
            <c:txPr>
              <a:bodyPr/>
              <a:lstStyle/>
              <a:p>
                <a:pPr>
                  <a:defRPr sz="1000" b="0" i="0" u="none" strike="noStrike" baseline="0">
                    <a:solidFill>
                      <a:srgbClr val="FF0000"/>
                    </a:solidFill>
                    <a:latin typeface="Calibri"/>
                    <a:ea typeface="Calibri"/>
                    <a:cs typeface="Calibri"/>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EURCHF_SynthesisMAX!$C$6:$C$9</c:f>
              <c:strCache>
                <c:ptCount val="4"/>
                <c:pt idx="0">
                  <c:v> 2020 </c:v>
                </c:pt>
                <c:pt idx="1">
                  <c:v> 2021 </c:v>
                </c:pt>
                <c:pt idx="2">
                  <c:v> 2022 </c:v>
                </c:pt>
                <c:pt idx="3">
                  <c:v> 2023 </c:v>
                </c:pt>
              </c:strCache>
            </c:strRef>
          </c:cat>
          <c:val>
            <c:numRef>
              <c:f>EURCHF_SynthesisMAX!$H$6:$H$9</c:f>
              <c:numCache>
                <c:formatCode>_ * #,##0.0000_ ;_ * \-#,##0.0000_ ;_ * "-"??_ ;_ @_ </c:formatCode>
                <c:ptCount val="4"/>
                <c:pt idx="0">
                  <c:v>1.0794749148936</c:v>
                </c:pt>
                <c:pt idx="1">
                  <c:v>1.0885046273299901</c:v>
                </c:pt>
                <c:pt idx="2">
                  <c:v>0</c:v>
                </c:pt>
                <c:pt idx="3">
                  <c:v>0.98582268577147503</c:v>
                </c:pt>
              </c:numCache>
            </c:numRef>
          </c:val>
          <c:smooth val="0"/>
          <c:extLst>
            <c:ext xmlns:c16="http://schemas.microsoft.com/office/drawing/2014/chart" uri="{C3380CC4-5D6E-409C-BE32-E72D297353CC}">
              <c16:uniqueId val="{0000000B-F661-44FE-90DE-9997A3B685EB}"/>
            </c:ext>
          </c:extLst>
        </c:ser>
        <c:dLbls>
          <c:showLegendKey val="0"/>
          <c:showVal val="0"/>
          <c:showCatName val="0"/>
          <c:showSerName val="0"/>
          <c:showPercent val="0"/>
          <c:showBubbleSize val="0"/>
        </c:dLbls>
        <c:marker val="1"/>
        <c:smooth val="0"/>
        <c:axId val="337225264"/>
        <c:axId val="337223696"/>
      </c:lineChart>
      <c:catAx>
        <c:axId val="337226048"/>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2700000" vert="horz"/>
          <a:lstStyle/>
          <a:p>
            <a:pPr>
              <a:defRPr sz="1000" b="0" i="0" u="none" strike="noStrike" baseline="0">
                <a:solidFill>
                  <a:srgbClr val="000000"/>
                </a:solidFill>
                <a:latin typeface="Calibri"/>
                <a:ea typeface="Calibri"/>
                <a:cs typeface="Calibri"/>
              </a:defRPr>
            </a:pPr>
            <a:endParaRPr lang="fr-FR"/>
          </a:p>
        </c:txPr>
        <c:crossAx val="337225656"/>
        <c:crosses val="autoZero"/>
        <c:auto val="1"/>
        <c:lblAlgn val="ctr"/>
        <c:lblOffset val="100"/>
        <c:tickLblSkip val="1"/>
        <c:tickMarkSkip val="1"/>
        <c:noMultiLvlLbl val="0"/>
      </c:catAx>
      <c:valAx>
        <c:axId val="337225656"/>
        <c:scaling>
          <c:orientation val="minMax"/>
          <c:max val="9000000"/>
        </c:scaling>
        <c:delete val="0"/>
        <c:axPos val="l"/>
        <c:majorGridlines>
          <c:spPr>
            <a:ln w="3175">
              <a:solidFill>
                <a:srgbClr val="969696"/>
              </a:solidFill>
              <a:prstDash val="sysDash"/>
            </a:ln>
          </c:spPr>
        </c:majorGridlines>
        <c:numFmt formatCode="#,##0.0" sourceLinked="0"/>
        <c:majorTickMark val="out"/>
        <c:minorTickMark val="none"/>
        <c:tickLblPos val="nextTo"/>
        <c:spPr>
          <a:ln w="3175">
            <a:solidFill>
              <a:srgbClr val="666699"/>
            </a:solidFill>
            <a:prstDash val="solid"/>
          </a:ln>
        </c:spPr>
        <c:txPr>
          <a:bodyPr rot="0" vert="horz"/>
          <a:lstStyle/>
          <a:p>
            <a:pPr>
              <a:defRPr sz="1100" b="0" i="0" u="none" strike="noStrike" baseline="0">
                <a:solidFill>
                  <a:srgbClr val="666699"/>
                </a:solidFill>
                <a:latin typeface="Calibri"/>
                <a:ea typeface="Calibri"/>
                <a:cs typeface="Calibri"/>
              </a:defRPr>
            </a:pPr>
            <a:endParaRPr lang="fr-FR"/>
          </a:p>
        </c:txPr>
        <c:crossAx val="337226048"/>
        <c:crosses val="autoZero"/>
        <c:crossBetween val="between"/>
        <c:dispUnits>
          <c:builtInUnit val="millions"/>
          <c:dispUnitsLbl/>
        </c:dispUnits>
      </c:valAx>
      <c:catAx>
        <c:axId val="337225264"/>
        <c:scaling>
          <c:orientation val="minMax"/>
        </c:scaling>
        <c:delete val="1"/>
        <c:axPos val="b"/>
        <c:numFmt formatCode="General" sourceLinked="1"/>
        <c:majorTickMark val="out"/>
        <c:minorTickMark val="none"/>
        <c:tickLblPos val="nextTo"/>
        <c:crossAx val="337223696"/>
        <c:crosses val="autoZero"/>
        <c:auto val="1"/>
        <c:lblAlgn val="ctr"/>
        <c:lblOffset val="100"/>
        <c:noMultiLvlLbl val="0"/>
      </c:catAx>
      <c:valAx>
        <c:axId val="337223696"/>
        <c:scaling>
          <c:orientation val="minMax"/>
          <c:max val="1.1399999999999999"/>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1100" b="0" i="0" u="none" strike="noStrike" baseline="0">
                <a:solidFill>
                  <a:srgbClr val="FF0000"/>
                </a:solidFill>
                <a:latin typeface="Calibri"/>
                <a:ea typeface="Calibri"/>
                <a:cs typeface="Calibri"/>
              </a:defRPr>
            </a:pPr>
            <a:endParaRPr lang="fr-FR"/>
          </a:p>
        </c:txPr>
        <c:crossAx val="337225264"/>
        <c:crosses val="max"/>
        <c:crossBetween val="between"/>
      </c:valAx>
      <c:spPr>
        <a:solidFill>
          <a:srgbClr val="FFFFFF"/>
        </a:solidFill>
        <a:ln w="12700">
          <a:solidFill>
            <a:srgbClr val="808080"/>
          </a:solidFill>
          <a:prstDash val="solid"/>
        </a:ln>
      </c:spPr>
    </c:plotArea>
    <c:legend>
      <c:legendPos val="r"/>
      <c:layout>
        <c:manualLayout>
          <c:xMode val="edge"/>
          <c:yMode val="edge"/>
          <c:x val="0.18298128019323676"/>
          <c:y val="0.92892202380952382"/>
          <c:w val="0.67834118357487927"/>
          <c:h val="5.8478769841269838E-2"/>
        </c:manualLayout>
      </c:layout>
      <c:overlay val="0"/>
      <c:spPr>
        <a:solidFill>
          <a:srgbClr val="FFFFFF"/>
        </a:solidFill>
        <a:ln w="3175">
          <a:solidFill>
            <a:srgbClr val="969696"/>
          </a:solidFill>
          <a:prstDash val="solid"/>
        </a:ln>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0.81343</cdr:x>
      <cdr:y>0.0189</cdr:y>
    </cdr:from>
    <cdr:to>
      <cdr:x>0.98734</cdr:x>
      <cdr:y>0.09033</cdr:y>
    </cdr:to>
    <cdr:sp macro="" textlink="">
      <cdr:nvSpPr>
        <cdr:cNvPr id="5" name="CurrentCross"/>
        <cdr:cNvSpPr/>
      </cdr:nvSpPr>
      <cdr:spPr>
        <a:xfrm xmlns:a="http://schemas.openxmlformats.org/drawingml/2006/main">
          <a:off x="6735206" y="95257"/>
          <a:ext cx="1439975" cy="360007"/>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EURCHF</a:t>
          </a:r>
        </a:p>
      </cdr:txBody>
    </cdr:sp>
  </cdr:relSizeAnchor>
  <cdr:relSizeAnchor xmlns:cdr="http://schemas.openxmlformats.org/drawingml/2006/chartDrawing">
    <cdr:from>
      <cdr:x>0.2924</cdr:x>
      <cdr:y>0.0189</cdr:y>
    </cdr:from>
    <cdr:to>
      <cdr:x>0.77066</cdr:x>
      <cdr:y>0.09033</cdr:y>
    </cdr:to>
    <cdr:sp macro="" textlink="">
      <cdr:nvSpPr>
        <cdr:cNvPr id="6" name="TitleSummary"/>
        <cdr:cNvSpPr/>
      </cdr:nvSpPr>
      <cdr:spPr>
        <a:xfrm xmlns:a="http://schemas.openxmlformats.org/drawingml/2006/main">
          <a:off x="2421063" y="95256"/>
          <a:ext cx="3959993" cy="360007"/>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200" b="1">
              <a:solidFill>
                <a:srgbClr val="000000"/>
              </a:solidFill>
              <a:latin typeface="+mn-lt"/>
              <a:ea typeface="+mn-ea"/>
              <a:cs typeface="+mn-cs"/>
            </a:rPr>
            <a:t>Global Hedge Position: Synthesis EURCHF</a:t>
          </a:r>
        </a:p>
      </cdr:txBody>
    </cdr:sp>
  </cdr:relSizeAnchor>
  <cdr:relSizeAnchor xmlns:cdr="http://schemas.openxmlformats.org/drawingml/2006/chartDrawing">
    <cdr:from>
      <cdr:x>0.01495</cdr:x>
      <cdr:y>0.02079</cdr:y>
    </cdr:from>
    <cdr:to>
      <cdr:x>0.14539</cdr:x>
      <cdr:y>0.09222</cdr:y>
    </cdr:to>
    <cdr:sp macro="" textlink="">
      <cdr:nvSpPr>
        <cdr:cNvPr id="7" name="ForeignCurrency"/>
        <cdr:cNvSpPr/>
      </cdr:nvSpPr>
      <cdr:spPr>
        <a:xfrm xmlns:a="http://schemas.openxmlformats.org/drawingml/2006/main">
          <a:off x="123825" y="104775"/>
          <a:ext cx="1080000"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CHF</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08/08/2023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8/8/2023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8/8/2023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8/8/2023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8/8/2023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8/8/2023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8/8/2023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8/8/2023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8/8/2023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8/8/2023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8/8/2023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31/07/2023</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graphicFrame>
        <p:nvGraphicFramePr>
          <p:cNvPr id="5" name="SumGraphe">
            <a:extLst>
              <a:ext uri="{FF2B5EF4-FFF2-40B4-BE49-F238E27FC236}">
                <a16:creationId xmlns:a16="http://schemas.microsoft.com/office/drawing/2014/main" id="{885A0C57-6E81-6049-32A5-D5B438231820}"/>
              </a:ext>
            </a:extLst>
          </p:cNvPr>
          <p:cNvGraphicFramePr>
            <a:graphicFrameLocks/>
          </p:cNvGraphicFramePr>
          <p:nvPr>
            <p:extLst>
              <p:ext uri="{D42A27DB-BD31-4B8C-83A1-F6EECF244321}">
                <p14:modId xmlns:p14="http://schemas.microsoft.com/office/powerpoint/2010/main" val="3383744394"/>
              </p:ext>
            </p:extLst>
          </p:nvPr>
        </p:nvGraphicFramePr>
        <p:xfrm>
          <a:off x="825500" y="1270000"/>
          <a:ext cx="7388992" cy="50877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971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7781424E-B0F6-C4BE-315A-3AA85BCDFD1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A7EA8521-A17E-C4E7-9B8F-7FE98B5386DA}"/>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140205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D6ADF0C3-3BAE-4D19-8F3C-25756BDD72A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310BE250-53A8-74CF-3894-BF05EA14F594}"/>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337959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BB478745-D8AF-C8DF-3F44-321F0347671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D755543D-D945-CD01-8C72-45FFFFE7063A}"/>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298085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FE67DFC-6368-C43F-287A-AE4EC5BB3393}"/>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64902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7ABD4858-1B7E-85CA-8492-9F8A6DF3A06F}"/>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56466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B46419A5-BC81-A573-7C46-B92EF807CE4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50E87D55-E5D0-AD54-1C80-34C39FA3FD06}"/>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04343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11D46329-3E5A-7AC4-77AC-C0F4045D461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0891C118-219C-AD6B-33FC-A1A167314F3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4022229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B2860E1B-A8A2-B632-78D5-42955655CAB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143C3994-EBAB-6082-EFEC-7A7C871E28B6}"/>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410184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6B944780-C164-9778-7EA0-B9DCDEEA74C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91F3976D-EF59-5C9B-A040-BE50DE876F50}"/>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3249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9E3DAB8-F856-1D6F-59F5-D404FBB60382}"/>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883EC17-D37F-542E-8E04-35E27B4D19B5}"/>
              </a:ext>
            </a:extLst>
          </p:cNvPr>
          <p:cNvPicPr>
            <a:picLocks noChangeAspect="1"/>
          </p:cNvPicPr>
          <p:nvPr/>
        </p:nvPicPr>
        <p:blipFill>
          <a:blip r:embed="rId2"/>
          <a:stretch>
            <a:fillRect/>
          </a:stretch>
        </p:blipFill>
        <p:spPr>
          <a:xfrm>
            <a:off x="127000" y="1524000"/>
            <a:ext cx="8890000" cy="17230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185DA1E-3A81-5E2C-3FC0-284586D75510}"/>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9D03A078-1227-D097-B513-A2A2010EB474}"/>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406487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DB09F99-DA02-9A8B-2AE0-2582696A4C85}"/>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20F739CB-34A8-9D29-91C6-78AE240604A0}"/>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297447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EAD1C5E-71ED-E028-B251-E12D685789D4}"/>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48284099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5675</TotalTime>
  <Words>673</Words>
  <Application>Microsoft Office PowerPoint</Application>
  <PresentationFormat>Affichage à l'écran (4:3)</PresentationFormat>
  <Paragraphs>81</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- 2023</vt:lpstr>
      <vt:lpstr>EURUSD - Historical &amp; Planned</vt:lpstr>
      <vt:lpstr>EURUSD - Synthesis</vt:lpstr>
      <vt:lpstr>EURUSD - 2020</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2023-08-08T12:48:25Z</dcterms:modified>
</cp:coreProperties>
</file>