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theme/themeOverride2.xml" ContentType="application/vnd.openxmlformats-officedocument.themeOverride+xml"/>
  <Override PartName="/ppt/drawings/drawing2.xml" ContentType="application/vnd.openxmlformats-officedocument.drawingml.chartshapes+xml"/>
  <Override PartName="/ppt/charts/chart3.xml" ContentType="application/vnd.openxmlformats-officedocument.drawingml.chart+xml"/>
  <Override PartName="/ppt/theme/themeOverride3.xml" ContentType="application/vnd.openxmlformats-officedocument.themeOverride+xml"/>
  <Override PartName="/ppt/drawings/drawing3.xml" ContentType="application/vnd.openxmlformats-officedocument.drawingml.chartshapes+xml"/>
  <Override PartName="/ppt/charts/chart4.xml" ContentType="application/vnd.openxmlformats-officedocument.drawingml.chart+xml"/>
  <Override PartName="/ppt/theme/themeOverride4.xml" ContentType="application/vnd.openxmlformats-officedocument.themeOverride+xml"/>
  <Override PartName="/ppt/drawings/drawing4.xml" ContentType="application/vnd.openxmlformats-officedocument.drawingml.chartshapes+xml"/>
  <Override PartName="/ppt/charts/chart5.xml" ContentType="application/vnd.openxmlformats-officedocument.drawingml.chart+xml"/>
  <Override PartName="/ppt/theme/themeOverride5.xml" ContentType="application/vnd.openxmlformats-officedocument.themeOverride+xml"/>
  <Override PartName="/ppt/drawings/drawing5.xml" ContentType="application/vnd.openxmlformats-officedocument.drawingml.chartshapes+xml"/>
  <Override PartName="/ppt/charts/chart6.xml" ContentType="application/vnd.openxmlformats-officedocument.drawingml.chart+xml"/>
  <Override PartName="/ppt/theme/themeOverride6.xml" ContentType="application/vnd.openxmlformats-officedocument.themeOverride+xml"/>
  <Override PartName="/ppt/drawings/drawing6.xml" ContentType="application/vnd.openxmlformats-officedocument.drawingml.chartshapes+xml"/>
  <Override PartName="/ppt/charts/chart7.xml" ContentType="application/vnd.openxmlformats-officedocument.drawingml.chart+xml"/>
  <Override PartName="/ppt/theme/themeOverride7.xml" ContentType="application/vnd.openxmlformats-officedocument.themeOverride+xml"/>
  <Override PartName="/ppt/drawings/drawing7.xml" ContentType="application/vnd.openxmlformats-officedocument.drawingml.chartshapes+xml"/>
  <Override PartName="/ppt/charts/chart8.xml" ContentType="application/vnd.openxmlformats-officedocument.drawingml.chart+xml"/>
  <Override PartName="/ppt/theme/themeOverride8.xml" ContentType="application/vnd.openxmlformats-officedocument.themeOverride+xml"/>
  <Override PartName="/ppt/drawings/drawing8.xml" ContentType="application/vnd.openxmlformats-officedocument.drawingml.chartshapes+xml"/>
  <Override PartName="/ppt/charts/chart9.xml" ContentType="application/vnd.openxmlformats-officedocument.drawingml.chart+xml"/>
  <Override PartName="/ppt/theme/themeOverride9.xml" ContentType="application/vnd.openxmlformats-officedocument.themeOverride+xml"/>
  <Override PartName="/ppt/drawings/drawing9.xml" ContentType="application/vnd.openxmlformats-officedocument.drawingml.chartshapes+xml"/>
  <Override PartName="/ppt/charts/chart10.xml" ContentType="application/vnd.openxmlformats-officedocument.drawingml.chart+xml"/>
  <Override PartName="/ppt/theme/themeOverride10.xml" ContentType="application/vnd.openxmlformats-officedocument.themeOverride+xml"/>
  <Override PartName="/ppt/drawings/drawing10.xml" ContentType="application/vnd.openxmlformats-officedocument.drawingml.chartshapes+xml"/>
  <Override PartName="/ppt/charts/chart11.xml" ContentType="application/vnd.openxmlformats-officedocument.drawingml.chart+xml"/>
  <Override PartName="/ppt/theme/themeOverride11.xml" ContentType="application/vnd.openxmlformats-officedocument.themeOverride+xml"/>
  <Override PartName="/ppt/drawings/drawing11.xml" ContentType="application/vnd.openxmlformats-officedocument.drawingml.chartshapes+xml"/>
  <Override PartName="/ppt/charts/chart12.xml" ContentType="application/vnd.openxmlformats-officedocument.drawingml.chart+xml"/>
  <Override PartName="/ppt/theme/themeOverride12.xml" ContentType="application/vnd.openxmlformats-officedocument.themeOverride+xml"/>
  <Override PartName="/ppt/drawings/drawing12.xml" ContentType="application/vnd.openxmlformats-officedocument.drawingml.chartshapes+xml"/>
  <Override PartName="/ppt/charts/chart13.xml" ContentType="application/vnd.openxmlformats-officedocument.drawingml.chart+xml"/>
  <Override PartName="/ppt/theme/themeOverride13.xml" ContentType="application/vnd.openxmlformats-officedocument.themeOverride+xml"/>
  <Override PartName="/ppt/drawings/drawing13.xml" ContentType="application/vnd.openxmlformats-officedocument.drawingml.chartshapes+xml"/>
  <Override PartName="/ppt/charts/chart14.xml" ContentType="application/vnd.openxmlformats-officedocument.drawingml.chart+xml"/>
  <Override PartName="/ppt/theme/themeOverride14.xml" ContentType="application/vnd.openxmlformats-officedocument.themeOverride+xml"/>
  <Override PartName="/ppt/drawings/drawing14.xml" ContentType="application/vnd.openxmlformats-officedocument.drawingml.chartshapes+xml"/>
  <Override PartName="/ppt/charts/chart15.xml" ContentType="application/vnd.openxmlformats-officedocument.drawingml.chart+xml"/>
  <Override PartName="/ppt/theme/themeOverride15.xml" ContentType="application/vnd.openxmlformats-officedocument.themeOverride+xml"/>
  <Override PartName="/ppt/drawings/drawing15.xml" ContentType="application/vnd.openxmlformats-officedocument.drawingml.chartshapes+xml"/>
  <Override PartName="/ppt/charts/chart16.xml" ContentType="application/vnd.openxmlformats-officedocument.drawingml.chart+xml"/>
  <Override PartName="/ppt/theme/themeOverride16.xml" ContentType="application/vnd.openxmlformats-officedocument.themeOverride+xml"/>
  <Override PartName="/ppt/drawings/drawing16.xml" ContentType="application/vnd.openxmlformats-officedocument.drawingml.chartshapes+xml"/>
  <Override PartName="/ppt/charts/chart17.xml" ContentType="application/vnd.openxmlformats-officedocument.drawingml.chart+xml"/>
  <Override PartName="/ppt/theme/themeOverride17.xml" ContentType="application/vnd.openxmlformats-officedocument.themeOverride+xml"/>
  <Override PartName="/ppt/drawings/drawing17.xml" ContentType="application/vnd.openxmlformats-officedocument.drawingml.chartshapes+xml"/>
  <Override PartName="/ppt/charts/chart18.xml" ContentType="application/vnd.openxmlformats-officedocument.drawingml.chart+xml"/>
  <Override PartName="/ppt/theme/themeOverride18.xml" ContentType="application/vnd.openxmlformats-officedocument.themeOverride+xml"/>
  <Override PartName="/ppt/drawings/drawing18.xml" ContentType="application/vnd.openxmlformats-officedocument.drawingml.chartshapes+xml"/>
  <Override PartName="/ppt/charts/chart19.xml" ContentType="application/vnd.openxmlformats-officedocument.drawingml.chart+xml"/>
  <Override PartName="/ppt/theme/themeOverride19.xml" ContentType="application/vnd.openxmlformats-officedocument.themeOverride+xml"/>
  <Override PartName="/ppt/drawings/drawing19.xml" ContentType="application/vnd.openxmlformats-officedocument.drawingml.chartshapes+xml"/>
  <Override PartName="/ppt/charts/chart20.xml" ContentType="application/vnd.openxmlformats-officedocument.drawingml.chart+xml"/>
  <Override PartName="/ppt/theme/themeOverride20.xml" ContentType="application/vnd.openxmlformats-officedocument.themeOverride+xml"/>
  <Override PartName="/ppt/drawings/drawing20.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6"/>
  </p:notesMasterIdLst>
  <p:sldIdLst>
    <p:sldId id="256" r:id="rId3"/>
    <p:sldId id="466" r:id="rId4"/>
    <p:sldId id="476" r:id="rId5"/>
    <p:sldId id="493" r:id="rId6"/>
    <p:sldId id="494" r:id="rId7"/>
    <p:sldId id="510" r:id="rId8"/>
    <p:sldId id="511" r:id="rId9"/>
    <p:sldId id="470" r:id="rId10"/>
    <p:sldId id="460" r:id="rId11"/>
    <p:sldId id="497" r:id="rId12"/>
    <p:sldId id="499" r:id="rId13"/>
    <p:sldId id="500" r:id="rId14"/>
    <p:sldId id="501" r:id="rId15"/>
    <p:sldId id="502" r:id="rId16"/>
    <p:sldId id="459" r:id="rId17"/>
    <p:sldId id="503" r:id="rId18"/>
    <p:sldId id="505" r:id="rId19"/>
    <p:sldId id="506" r:id="rId20"/>
    <p:sldId id="507" r:id="rId21"/>
    <p:sldId id="508" r:id="rId22"/>
    <p:sldId id="509" r:id="rId23"/>
    <p:sldId id="409" r:id="rId24"/>
    <p:sldId id="410" r:id="rId2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1" d="100"/>
          <a:sy n="101" d="100"/>
        </p:scale>
        <p:origin x="1266"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D:\Kerius-interne\Clients\IOTA\2024-02-29%20-%20IOTA%20Global%20Hedge%20Position%20FX.xlsx" TargetMode="External"/><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3" Type="http://schemas.openxmlformats.org/officeDocument/2006/relationships/chartUserShapes" Target="../drawings/drawing10.xml"/><Relationship Id="rId2" Type="http://schemas.openxmlformats.org/officeDocument/2006/relationships/oleObject" Target="file:///D:\Kerius-interne\Clients\IOTA\2024-02-29%20-%20IOTA%20Global%20Hedge%20Position%20FX.xlsx" TargetMode="External"/><Relationship Id="rId1" Type="http://schemas.openxmlformats.org/officeDocument/2006/relationships/themeOverride" Target="../theme/themeOverride10.xml"/></Relationships>
</file>

<file path=ppt/charts/_rels/chart11.xml.rels><?xml version="1.0" encoding="UTF-8" standalone="yes"?>
<Relationships xmlns="http://schemas.openxmlformats.org/package/2006/relationships"><Relationship Id="rId3" Type="http://schemas.openxmlformats.org/officeDocument/2006/relationships/chartUserShapes" Target="../drawings/drawing11.xml"/><Relationship Id="rId2" Type="http://schemas.openxmlformats.org/officeDocument/2006/relationships/oleObject" Target="file:///D:\Kerius-interne\Clients\IOTA\2024-02-29%20-%20IOTA%20Global%20Hedge%20Position%20FX.xlsx" TargetMode="External"/><Relationship Id="rId1" Type="http://schemas.openxmlformats.org/officeDocument/2006/relationships/themeOverride" Target="../theme/themeOverride11.xml"/></Relationships>
</file>

<file path=ppt/charts/_rels/chart12.xml.rels><?xml version="1.0" encoding="UTF-8" standalone="yes"?>
<Relationships xmlns="http://schemas.openxmlformats.org/package/2006/relationships"><Relationship Id="rId3" Type="http://schemas.openxmlformats.org/officeDocument/2006/relationships/chartUserShapes" Target="../drawings/drawing12.xml"/><Relationship Id="rId2" Type="http://schemas.openxmlformats.org/officeDocument/2006/relationships/oleObject" Target="file:///D:\Kerius-interne\Clients\IOTA\2024-02-29%20-%20IOTA%20Global%20Hedge%20Position%20FX.xlsx" TargetMode="External"/><Relationship Id="rId1" Type="http://schemas.openxmlformats.org/officeDocument/2006/relationships/themeOverride" Target="../theme/themeOverride12.xml"/></Relationships>
</file>

<file path=ppt/charts/_rels/chart13.xml.rels><?xml version="1.0" encoding="UTF-8" standalone="yes"?>
<Relationships xmlns="http://schemas.openxmlformats.org/package/2006/relationships"><Relationship Id="rId3" Type="http://schemas.openxmlformats.org/officeDocument/2006/relationships/chartUserShapes" Target="../drawings/drawing13.xml"/><Relationship Id="rId2" Type="http://schemas.openxmlformats.org/officeDocument/2006/relationships/oleObject" Target="file:///D:\Kerius-interne\Clients\IOTA\2024-02-29%20-%20IOTA%20Global%20Hedge%20Position%20FX.xlsx" TargetMode="External"/><Relationship Id="rId1" Type="http://schemas.openxmlformats.org/officeDocument/2006/relationships/themeOverride" Target="../theme/themeOverride13.xml"/></Relationships>
</file>

<file path=ppt/charts/_rels/chart14.xml.rels><?xml version="1.0" encoding="UTF-8" standalone="yes"?>
<Relationships xmlns="http://schemas.openxmlformats.org/package/2006/relationships"><Relationship Id="rId3" Type="http://schemas.openxmlformats.org/officeDocument/2006/relationships/chartUserShapes" Target="../drawings/drawing14.xml"/><Relationship Id="rId2" Type="http://schemas.openxmlformats.org/officeDocument/2006/relationships/oleObject" Target="file:///D:\Kerius-interne\Clients\IOTA\2024-02-29%20-%20IOTA%20Global%20Hedge%20Position%20FX.xlsx" TargetMode="External"/><Relationship Id="rId1" Type="http://schemas.openxmlformats.org/officeDocument/2006/relationships/themeOverride" Target="../theme/themeOverride14.xml"/></Relationships>
</file>

<file path=ppt/charts/_rels/chart15.xml.rels><?xml version="1.0" encoding="UTF-8" standalone="yes"?>
<Relationships xmlns="http://schemas.openxmlformats.org/package/2006/relationships"><Relationship Id="rId3" Type="http://schemas.openxmlformats.org/officeDocument/2006/relationships/chartUserShapes" Target="../drawings/drawing15.xml"/><Relationship Id="rId2" Type="http://schemas.openxmlformats.org/officeDocument/2006/relationships/oleObject" Target="file:///D:\Kerius-interne\Clients\IOTA\2024-02-29%20-%20IOTA%20Global%20Hedge%20Position%20FX.xlsx" TargetMode="External"/><Relationship Id="rId1" Type="http://schemas.openxmlformats.org/officeDocument/2006/relationships/themeOverride" Target="../theme/themeOverride15.xml"/></Relationships>
</file>

<file path=ppt/charts/_rels/chart16.xml.rels><?xml version="1.0" encoding="UTF-8" standalone="yes"?>
<Relationships xmlns="http://schemas.openxmlformats.org/package/2006/relationships"><Relationship Id="rId3" Type="http://schemas.openxmlformats.org/officeDocument/2006/relationships/chartUserShapes" Target="../drawings/drawing16.xml"/><Relationship Id="rId2" Type="http://schemas.openxmlformats.org/officeDocument/2006/relationships/oleObject" Target="file:///D:\Kerius-interne\Clients\IOTA\2024-02-29%20-%20IOTA%20Global%20Hedge%20Position%20FX.xlsx" TargetMode="External"/><Relationship Id="rId1" Type="http://schemas.openxmlformats.org/officeDocument/2006/relationships/themeOverride" Target="../theme/themeOverride16.xml"/></Relationships>
</file>

<file path=ppt/charts/_rels/chart17.xml.rels><?xml version="1.0" encoding="UTF-8" standalone="yes"?>
<Relationships xmlns="http://schemas.openxmlformats.org/package/2006/relationships"><Relationship Id="rId3" Type="http://schemas.openxmlformats.org/officeDocument/2006/relationships/chartUserShapes" Target="../drawings/drawing17.xml"/><Relationship Id="rId2" Type="http://schemas.openxmlformats.org/officeDocument/2006/relationships/oleObject" Target="file:///D:\Kerius-interne\Clients\IOTA\2024-02-29%20-%20IOTA%20Global%20Hedge%20Position%20FX.xlsx" TargetMode="External"/><Relationship Id="rId1" Type="http://schemas.openxmlformats.org/officeDocument/2006/relationships/themeOverride" Target="../theme/themeOverride17.xml"/></Relationships>
</file>

<file path=ppt/charts/_rels/chart18.xml.rels><?xml version="1.0" encoding="UTF-8" standalone="yes"?>
<Relationships xmlns="http://schemas.openxmlformats.org/package/2006/relationships"><Relationship Id="rId3" Type="http://schemas.openxmlformats.org/officeDocument/2006/relationships/chartUserShapes" Target="../drawings/drawing18.xml"/><Relationship Id="rId2" Type="http://schemas.openxmlformats.org/officeDocument/2006/relationships/oleObject" Target="file:///D:\Kerius-interne\Clients\IOTA\2024-02-29%20-%20IOTA%20Global%20Hedge%20Position%20FX.xlsx" TargetMode="External"/><Relationship Id="rId1" Type="http://schemas.openxmlformats.org/officeDocument/2006/relationships/themeOverride" Target="../theme/themeOverride18.xml"/></Relationships>
</file>

<file path=ppt/charts/_rels/chart19.xml.rels><?xml version="1.0" encoding="UTF-8" standalone="yes"?>
<Relationships xmlns="http://schemas.openxmlformats.org/package/2006/relationships"><Relationship Id="rId3" Type="http://schemas.openxmlformats.org/officeDocument/2006/relationships/chartUserShapes" Target="../drawings/drawing19.xml"/><Relationship Id="rId2" Type="http://schemas.openxmlformats.org/officeDocument/2006/relationships/oleObject" Target="file:///D:\Kerius-interne\Clients\IOTA\2024-02-29%20-%20IOTA%20Global%20Hedge%20Position%20FX.xlsx" TargetMode="External"/><Relationship Id="rId1" Type="http://schemas.openxmlformats.org/officeDocument/2006/relationships/themeOverride" Target="../theme/themeOverride19.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D:\Kerius-interne\Clients\IOTA\2024-02-29%20-%20IOTA%20Global%20Hedge%20Position%20FX.xlsx" TargetMode="External"/><Relationship Id="rId1" Type="http://schemas.openxmlformats.org/officeDocument/2006/relationships/themeOverride" Target="../theme/themeOverride2.xml"/></Relationships>
</file>

<file path=ppt/charts/_rels/chart20.xml.rels><?xml version="1.0" encoding="UTF-8" standalone="yes"?>
<Relationships xmlns="http://schemas.openxmlformats.org/package/2006/relationships"><Relationship Id="rId3" Type="http://schemas.openxmlformats.org/officeDocument/2006/relationships/chartUserShapes" Target="../drawings/drawing20.xml"/><Relationship Id="rId2" Type="http://schemas.openxmlformats.org/officeDocument/2006/relationships/oleObject" Target="file:///D:\Kerius-interne\Clients\IOTA\2024-02-29%20-%20IOTA%20Global%20Hedge%20Position%20FX.xlsx" TargetMode="External"/><Relationship Id="rId1" Type="http://schemas.openxmlformats.org/officeDocument/2006/relationships/themeOverride" Target="../theme/themeOverride20.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oleObject" Target="file:///D:\Kerius-interne\Clients\IOTA\2024-02-29%20-%20IOTA%20Global%20Hedge%20Position%20FX.xlsx"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4.xml"/><Relationship Id="rId2" Type="http://schemas.openxmlformats.org/officeDocument/2006/relationships/oleObject" Target="file:///D:\Kerius-interne\Clients\IOTA\2024-02-29%20-%20IOTA%20Global%20Hedge%20Position%20FX.xlsx" TargetMode="External"/><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3" Type="http://schemas.openxmlformats.org/officeDocument/2006/relationships/chartUserShapes" Target="../drawings/drawing5.xml"/><Relationship Id="rId2" Type="http://schemas.openxmlformats.org/officeDocument/2006/relationships/oleObject" Target="file:///D:\Kerius-interne\Clients\IOTA\2024-02-29%20-%20IOTA%20Global%20Hedge%20Position%20FX.xlsx" TargetMode="External"/><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3" Type="http://schemas.openxmlformats.org/officeDocument/2006/relationships/chartUserShapes" Target="../drawings/drawing6.xml"/><Relationship Id="rId2" Type="http://schemas.openxmlformats.org/officeDocument/2006/relationships/oleObject" Target="file:///D:\Kerius-interne\Clients\IOTA\2024-02-29%20-%20IOTA%20Global%20Hedge%20Position%20FX.xlsx" TargetMode="External"/><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3" Type="http://schemas.openxmlformats.org/officeDocument/2006/relationships/chartUserShapes" Target="../drawings/drawing7.xml"/><Relationship Id="rId2" Type="http://schemas.openxmlformats.org/officeDocument/2006/relationships/oleObject" Target="file:///D:\Kerius-interne\Clients\IOTA\2024-02-29%20-%20IOTA%20Global%20Hedge%20Position%20FX.xlsx" TargetMode="External"/><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3" Type="http://schemas.openxmlformats.org/officeDocument/2006/relationships/chartUserShapes" Target="../drawings/drawing8.xml"/><Relationship Id="rId2" Type="http://schemas.openxmlformats.org/officeDocument/2006/relationships/oleObject" Target="file:///D:\Kerius-interne\Clients\IOTA\2024-02-29%20-%20IOTA%20Global%20Hedge%20Position%20FX.xlsx" TargetMode="External"/><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3" Type="http://schemas.openxmlformats.org/officeDocument/2006/relationships/chartUserShapes" Target="../drawings/drawing9.xml"/><Relationship Id="rId2" Type="http://schemas.openxmlformats.org/officeDocument/2006/relationships/oleObject" Target="file:///D:\Kerius-interne\Clients\IOTA\2024-02-29%20-%20IOTA%20Global%20Hedge%20Position%20FX.xlsx" TargetMode="External"/><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xMode val="edge"/>
          <c:yMode val="edge"/>
          <c:x val="5.9405940594059403E-2"/>
          <c:y val="0.15285347222222223"/>
          <c:w val="0.94059405940599428"/>
          <c:h val="0.69868041666666669"/>
        </c:manualLayout>
      </c:layout>
      <c:barChart>
        <c:barDir val="col"/>
        <c:grouping val="clustered"/>
        <c:varyColors val="0"/>
        <c:ser>
          <c:idx val="2"/>
          <c:order val="0"/>
          <c:tx>
            <c:strRef>
              <c:f>EURCHF_SynthesisMIN!$E$5</c:f>
              <c:strCache>
                <c:ptCount val="1"/>
                <c:pt idx="0">
                  <c:v>Exposure</c:v>
                </c:pt>
              </c:strCache>
            </c:strRef>
          </c:tx>
          <c:spPr>
            <a:noFill/>
            <a:ln w="25400">
              <a:solidFill>
                <a:srgbClr val="000080"/>
              </a:solidFill>
              <a:prstDash val="solid"/>
            </a:ln>
          </c:spPr>
          <c:invertIfNegative val="0"/>
          <c:dLbls>
            <c:numFmt formatCode="#,##0.0" sourceLinked="0"/>
            <c:spPr>
              <a:noFill/>
              <a:ln w="25400">
                <a:noFill/>
              </a:ln>
            </c:spPr>
            <c:txPr>
              <a:bodyPr/>
              <a:lstStyle/>
              <a:p>
                <a:pPr>
                  <a:defRPr sz="1100" b="1" i="0" u="none" strike="noStrike" baseline="0">
                    <a:solidFill>
                      <a:srgbClr val="000080"/>
                    </a:solidFill>
                    <a:latin typeface="Calibri"/>
                    <a:ea typeface="Calibri"/>
                    <a:cs typeface="Calibri"/>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EURCHF_SynthesisMIN!$C$6:$C$10</c:f>
              <c:strCache>
                <c:ptCount val="5"/>
                <c:pt idx="0">
                  <c:v> 2020 </c:v>
                </c:pt>
                <c:pt idx="1">
                  <c:v> 2021 </c:v>
                </c:pt>
                <c:pt idx="2">
                  <c:v> 2022 </c:v>
                </c:pt>
                <c:pt idx="3">
                  <c:v> 2023 </c:v>
                </c:pt>
                <c:pt idx="4">
                  <c:v> 2024 </c:v>
                </c:pt>
              </c:strCache>
            </c:strRef>
          </c:cat>
          <c:val>
            <c:numRef>
              <c:f>EURCHF_SynthesisMIN!$E$6:$E$10</c:f>
              <c:numCache>
                <c:formatCode>_ * #\ ##0.00_ ;_ * \-#\ ##0.00_ ;_ * "-"??_ ;_ @_ </c:formatCode>
                <c:ptCount val="5"/>
                <c:pt idx="0">
                  <c:v>1600000</c:v>
                </c:pt>
                <c:pt idx="1">
                  <c:v>7400000</c:v>
                </c:pt>
                <c:pt idx="2">
                  <c:v>5137062</c:v>
                </c:pt>
                <c:pt idx="3">
                  <c:v>5137062</c:v>
                </c:pt>
                <c:pt idx="4">
                  <c:v>5137062</c:v>
                </c:pt>
              </c:numCache>
            </c:numRef>
          </c:val>
          <c:extLst>
            <c:ext xmlns:c16="http://schemas.microsoft.com/office/drawing/2014/chart" uri="{C3380CC4-5D6E-409C-BE32-E72D297353CC}">
              <c16:uniqueId val="{00000000-BD56-431A-945D-48DCC9FAF8F7}"/>
            </c:ext>
          </c:extLst>
        </c:ser>
        <c:ser>
          <c:idx val="0"/>
          <c:order val="1"/>
          <c:tx>
            <c:strRef>
              <c:f>EURCHF_SynthesisMIN!$D$5</c:f>
              <c:strCache>
                <c:ptCount val="1"/>
                <c:pt idx="0">
                  <c:v>Hedged Notional</c:v>
                </c:pt>
              </c:strCache>
            </c:strRef>
          </c:tx>
          <c:spPr>
            <a:solidFill>
              <a:srgbClr val="99CCFF"/>
            </a:solidFill>
            <a:ln w="12700">
              <a:solidFill>
                <a:srgbClr val="969696"/>
              </a:solidFill>
              <a:prstDash val="solid"/>
            </a:ln>
          </c:spPr>
          <c:invertIfNegative val="0"/>
          <c:dLbls>
            <c:numFmt formatCode="#,##0.0" sourceLinked="0"/>
            <c:spPr>
              <a:noFill/>
              <a:ln w="25400">
                <a:noFill/>
              </a:ln>
            </c:spPr>
            <c:txPr>
              <a:bodyPr/>
              <a:lstStyle/>
              <a:p>
                <a:pPr>
                  <a:defRPr sz="1100" b="1" i="0" u="none" strike="noStrike" baseline="0">
                    <a:solidFill>
                      <a:sysClr val="windowText" lastClr="000000"/>
                    </a:solidFill>
                    <a:latin typeface="Calibri"/>
                    <a:ea typeface="Calibri"/>
                    <a:cs typeface="Calibri"/>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EURCHF_SynthesisMIN!$C$6:$C$10</c:f>
              <c:strCache>
                <c:ptCount val="5"/>
                <c:pt idx="0">
                  <c:v> 2020 </c:v>
                </c:pt>
                <c:pt idx="1">
                  <c:v> 2021 </c:v>
                </c:pt>
                <c:pt idx="2">
                  <c:v> 2022 </c:v>
                </c:pt>
                <c:pt idx="3">
                  <c:v> 2023 </c:v>
                </c:pt>
                <c:pt idx="4">
                  <c:v> 2024 </c:v>
                </c:pt>
              </c:strCache>
            </c:strRef>
          </c:cat>
          <c:val>
            <c:numRef>
              <c:f>EURCHF_SynthesisMIN!$D$6:$D$10</c:f>
              <c:numCache>
                <c:formatCode>_ * #\ ##0.00_ ;_ * \-#\ ##0.00_ ;_ * "-"??_ ;_ @_ </c:formatCode>
                <c:ptCount val="5"/>
                <c:pt idx="0">
                  <c:v>800000</c:v>
                </c:pt>
                <c:pt idx="1">
                  <c:v>3700000</c:v>
                </c:pt>
                <c:pt idx="2">
                  <c:v>0</c:v>
                </c:pt>
                <c:pt idx="3">
                  <c:v>7323167.1100000003</c:v>
                </c:pt>
                <c:pt idx="4">
                  <c:v>365000</c:v>
                </c:pt>
              </c:numCache>
            </c:numRef>
          </c:val>
          <c:extLst>
            <c:ext xmlns:c16="http://schemas.microsoft.com/office/drawing/2014/chart" uri="{C3380CC4-5D6E-409C-BE32-E72D297353CC}">
              <c16:uniqueId val="{00000001-BD56-431A-945D-48DCC9FAF8F7}"/>
            </c:ext>
          </c:extLst>
        </c:ser>
        <c:dLbls>
          <c:showLegendKey val="0"/>
          <c:showVal val="0"/>
          <c:showCatName val="0"/>
          <c:showSerName val="0"/>
          <c:showPercent val="0"/>
          <c:showBubbleSize val="0"/>
        </c:dLbls>
        <c:gapWidth val="150"/>
        <c:overlap val="100"/>
        <c:axId val="337226048"/>
        <c:axId val="337225656"/>
      </c:barChart>
      <c:lineChart>
        <c:grouping val="standard"/>
        <c:varyColors val="0"/>
        <c:ser>
          <c:idx val="3"/>
          <c:order val="3"/>
          <c:tx>
            <c:strRef>
              <c:f>EURCHF_SynthesisMIN!$F$5</c:f>
              <c:strCache>
                <c:ptCount val="1"/>
                <c:pt idx="0">
                  <c:v>Hedge Ratio</c:v>
                </c:pt>
              </c:strCache>
            </c:strRef>
          </c:tx>
          <c:spPr>
            <a:ln>
              <a:noFill/>
            </a:ln>
          </c:spPr>
          <c:marker>
            <c:symbol val="none"/>
          </c:marker>
          <c:dLbls>
            <c:dLbl>
              <c:idx val="0"/>
              <c:layout>
                <c:manualLayout>
                  <c:x val="-8.9327721965788781E-2"/>
                  <c:y val="-0.47816266321140238"/>
                </c:manualLayout>
              </c:layout>
              <c:tx>
                <c:rich>
                  <a:bodyPr/>
                  <a:lstStyle/>
                  <a:p>
                    <a:r>
                      <a:rPr lang="en-US"/>
                      <a:t>50%</a:t>
                    </a:r>
                  </a:p>
                </c:rich>
              </c:tx>
              <c:dLblPos val="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BD56-431A-945D-48DCC9FAF8F7}"/>
                </c:ext>
              </c:extLst>
            </c:dLbl>
            <c:dLbl>
              <c:idx val="1"/>
              <c:layout>
                <c:manualLayout>
                  <c:x val="-0.10144114411441144"/>
                  <c:y val="-0.47563110882229276"/>
                </c:manualLayout>
              </c:layout>
              <c:tx>
                <c:rich>
                  <a:bodyPr/>
                  <a:lstStyle/>
                  <a:p>
                    <a:r>
                      <a:rPr lang="en-US"/>
                      <a:t>50%</a:t>
                    </a:r>
                  </a:p>
                </c:rich>
              </c:tx>
              <c:dLblPos val="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BD56-431A-945D-48DCC9FAF8F7}"/>
                </c:ext>
              </c:extLst>
            </c:dLbl>
            <c:dLbl>
              <c:idx val="2"/>
              <c:delete val="1"/>
              <c:extLst>
                <c:ext xmlns:c15="http://schemas.microsoft.com/office/drawing/2012/chart" uri="{CE6537A1-D6FC-4f65-9D91-7224C49458BB}"/>
                <c:ext xmlns:c16="http://schemas.microsoft.com/office/drawing/2014/chart" uri="{C3380CC4-5D6E-409C-BE32-E72D297353CC}">
                  <c16:uniqueId val="{00000004-BD56-431A-945D-48DCC9FAF8F7}"/>
                </c:ext>
              </c:extLst>
            </c:dLbl>
            <c:dLbl>
              <c:idx val="3"/>
              <c:layout>
                <c:manualLayout>
                  <c:x val="-0.10630926842684268"/>
                  <c:y val="-0.47563096993340387"/>
                </c:manualLayout>
              </c:layout>
              <c:tx>
                <c:rich>
                  <a:bodyPr/>
                  <a:lstStyle/>
                  <a:p>
                    <a:r>
                      <a:rPr lang="en-US"/>
                      <a:t>143%</a:t>
                    </a:r>
                  </a:p>
                </c:rich>
              </c:tx>
              <c:dLblPos val="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BD56-431A-945D-48DCC9FAF8F7}"/>
                </c:ext>
              </c:extLst>
            </c:dLbl>
            <c:dLbl>
              <c:idx val="4"/>
              <c:layout>
                <c:manualLayout>
                  <c:x val="-9.6573019801980325E-2"/>
                  <c:y val="-0.47563110882229276"/>
                </c:manualLayout>
              </c:layout>
              <c:tx>
                <c:rich>
                  <a:bodyPr/>
                  <a:lstStyle/>
                  <a:p>
                    <a:r>
                      <a:rPr lang="en-US"/>
                      <a:t>7%</a:t>
                    </a:r>
                  </a:p>
                </c:rich>
              </c:tx>
              <c:dLblPos val="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BD56-431A-945D-48DCC9FAF8F7}"/>
                </c:ext>
              </c:extLst>
            </c:dLbl>
            <c:numFmt formatCode="0%;[=0]&quot;&quot;;General" sourceLinked="0"/>
            <c:spPr>
              <a:ln>
                <a:solidFill>
                  <a:sysClr val="window" lastClr="FFFFFF">
                    <a:lumMod val="65000"/>
                  </a:sysClr>
                </a:solidFill>
              </a:ln>
            </c:spPr>
            <c:txPr>
              <a:bodyPr/>
              <a:lstStyle/>
              <a:p>
                <a:pPr>
                  <a:defRPr sz="1100" b="1"/>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EURCHF_SynthesisMIN!$C$6:$C$10</c:f>
              <c:strCache>
                <c:ptCount val="5"/>
                <c:pt idx="0">
                  <c:v> 2020 </c:v>
                </c:pt>
                <c:pt idx="1">
                  <c:v> 2021 </c:v>
                </c:pt>
                <c:pt idx="2">
                  <c:v> 2022 </c:v>
                </c:pt>
                <c:pt idx="3">
                  <c:v> 2023 </c:v>
                </c:pt>
                <c:pt idx="4">
                  <c:v> 2024 </c:v>
                </c:pt>
              </c:strCache>
            </c:strRef>
          </c:cat>
          <c:val>
            <c:numRef>
              <c:f>EURCHF_SynthesisMIN!$F$6:$F$10</c:f>
              <c:numCache>
                <c:formatCode>0.0%</c:formatCode>
                <c:ptCount val="5"/>
                <c:pt idx="0">
                  <c:v>0.5</c:v>
                </c:pt>
                <c:pt idx="1">
                  <c:v>0.5</c:v>
                </c:pt>
                <c:pt idx="2">
                  <c:v>0</c:v>
                </c:pt>
                <c:pt idx="3">
                  <c:v>1.42555552376047</c:v>
                </c:pt>
                <c:pt idx="4">
                  <c:v>7.1052286306842294E-2</c:v>
                </c:pt>
              </c:numCache>
            </c:numRef>
          </c:val>
          <c:smooth val="0"/>
          <c:extLst>
            <c:ext xmlns:c16="http://schemas.microsoft.com/office/drawing/2014/chart" uri="{C3380CC4-5D6E-409C-BE32-E72D297353CC}">
              <c16:uniqueId val="{00000007-BD56-431A-945D-48DCC9FAF8F7}"/>
            </c:ext>
          </c:extLst>
        </c:ser>
        <c:dLbls>
          <c:showLegendKey val="0"/>
          <c:showVal val="0"/>
          <c:showCatName val="0"/>
          <c:showSerName val="0"/>
          <c:showPercent val="0"/>
          <c:showBubbleSize val="0"/>
        </c:dLbls>
        <c:marker val="1"/>
        <c:smooth val="0"/>
        <c:axId val="337226048"/>
        <c:axId val="337225656"/>
      </c:lineChart>
      <c:lineChart>
        <c:grouping val="standard"/>
        <c:varyColors val="0"/>
        <c:ser>
          <c:idx val="1"/>
          <c:order val="2"/>
          <c:tx>
            <c:strRef>
              <c:f>EURCHF_SynthesisMIN!$H$5</c:f>
              <c:strCache>
                <c:ptCount val="1"/>
                <c:pt idx="0">
                  <c:v>Hedge Rate</c:v>
                </c:pt>
              </c:strCache>
            </c:strRef>
          </c:tx>
          <c:spPr>
            <a:ln w="25400">
              <a:noFill/>
              <a:prstDash val="solid"/>
            </a:ln>
          </c:spPr>
          <c:marker>
            <c:symbol val="circle"/>
            <c:size val="7"/>
            <c:spPr>
              <a:solidFill>
                <a:srgbClr val="FF0000"/>
              </a:solidFill>
              <a:ln>
                <a:solidFill>
                  <a:srgbClr val="FF0000"/>
                </a:solidFill>
                <a:prstDash val="solid"/>
              </a:ln>
            </c:spPr>
          </c:marker>
          <c:dPt>
            <c:idx val="2"/>
            <c:marker>
              <c:symbol val="none"/>
            </c:marker>
            <c:bubble3D val="0"/>
            <c:extLst>
              <c:ext xmlns:c16="http://schemas.microsoft.com/office/drawing/2014/chart" uri="{C3380CC4-5D6E-409C-BE32-E72D297353CC}">
                <c16:uniqueId val="{00000008-BD56-431A-945D-48DCC9FAF8F7}"/>
              </c:ext>
            </c:extLst>
          </c:dPt>
          <c:dLbls>
            <c:dLbl>
              <c:idx val="0"/>
              <c:layout>
                <c:manualLayout>
                  <c:x val="-4.0887455878360034E-2"/>
                  <c:y val="-2.740695704176218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BD56-431A-945D-48DCC9FAF8F7}"/>
                </c:ext>
              </c:extLst>
            </c:dLbl>
            <c:dLbl>
              <c:idx val="1"/>
              <c:layout>
                <c:manualLayout>
                  <c:x val="-4.0931930693069309E-2"/>
                  <c:y val="-2.487527777777777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BD56-431A-945D-48DCC9FAF8F7}"/>
                </c:ext>
              </c:extLst>
            </c:dLbl>
            <c:dLbl>
              <c:idx val="2"/>
              <c:delete val="1"/>
              <c:extLst>
                <c:ext xmlns:c15="http://schemas.microsoft.com/office/drawing/2012/chart" uri="{CE6537A1-D6FC-4f65-9D91-7224C49458BB}"/>
                <c:ext xmlns:c16="http://schemas.microsoft.com/office/drawing/2014/chart" uri="{C3380CC4-5D6E-409C-BE32-E72D297353CC}">
                  <c16:uniqueId val="{00000008-BD56-431A-945D-48DCC9FAF8F7}"/>
                </c:ext>
              </c:extLst>
            </c:dLbl>
            <c:dLbl>
              <c:idx val="3"/>
              <c:layout>
                <c:manualLayout>
                  <c:x val="-4.0931930693069309E-2"/>
                  <c:y val="-2.487527777777777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BD56-431A-945D-48DCC9FAF8F7}"/>
                </c:ext>
              </c:extLst>
            </c:dLbl>
            <c:dLbl>
              <c:idx val="4"/>
              <c:layout>
                <c:manualLayout>
                  <c:x val="-4.0931930693069309E-2"/>
                  <c:y val="-2.487527777777777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BD56-431A-945D-48DCC9FAF8F7}"/>
                </c:ext>
              </c:extLst>
            </c:dLbl>
            <c:numFmt formatCode="#,##0.0000" sourceLinked="0"/>
            <c:spPr>
              <a:noFill/>
              <a:ln w="25400">
                <a:noFill/>
              </a:ln>
            </c:spPr>
            <c:txPr>
              <a:bodyPr/>
              <a:lstStyle/>
              <a:p>
                <a:pPr>
                  <a:defRPr sz="1000" b="0" i="0" u="none" strike="noStrike" baseline="0">
                    <a:solidFill>
                      <a:srgbClr val="FF0000"/>
                    </a:solidFill>
                    <a:latin typeface="Calibri"/>
                    <a:ea typeface="Calibri"/>
                    <a:cs typeface="Calibri"/>
                  </a:defRPr>
                </a:pPr>
                <a:endParaRPr lang="fr-FR"/>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EURCHF_SynthesisMIN!$C$6:$C$10</c:f>
              <c:strCache>
                <c:ptCount val="5"/>
                <c:pt idx="0">
                  <c:v> 2020 </c:v>
                </c:pt>
                <c:pt idx="1">
                  <c:v> 2021 </c:v>
                </c:pt>
                <c:pt idx="2">
                  <c:v> 2022 </c:v>
                </c:pt>
                <c:pt idx="3">
                  <c:v> 2023 </c:v>
                </c:pt>
                <c:pt idx="4">
                  <c:v> 2024 </c:v>
                </c:pt>
              </c:strCache>
            </c:strRef>
          </c:cat>
          <c:val>
            <c:numRef>
              <c:f>EURCHF_SynthesisMIN!$H$6:$H$10</c:f>
              <c:numCache>
                <c:formatCode>_ * #\ ##0.0000_ ;_ * \-#\ ##0.0000_ ;_ * "-"??_ ;_ @_ </c:formatCode>
                <c:ptCount val="5"/>
                <c:pt idx="0">
                  <c:v>1.0794749148936</c:v>
                </c:pt>
                <c:pt idx="1">
                  <c:v>1.0885046273299901</c:v>
                </c:pt>
                <c:pt idx="3">
                  <c:v>0.97116057832352898</c:v>
                </c:pt>
                <c:pt idx="4">
                  <c:v>0.93396269625051098</c:v>
                </c:pt>
              </c:numCache>
            </c:numRef>
          </c:val>
          <c:smooth val="0"/>
          <c:extLst>
            <c:ext xmlns:c16="http://schemas.microsoft.com/office/drawing/2014/chart" uri="{C3380CC4-5D6E-409C-BE32-E72D297353CC}">
              <c16:uniqueId val="{0000000D-BD56-431A-945D-48DCC9FAF8F7}"/>
            </c:ext>
          </c:extLst>
        </c:ser>
        <c:dLbls>
          <c:showLegendKey val="0"/>
          <c:showVal val="0"/>
          <c:showCatName val="0"/>
          <c:showSerName val="0"/>
          <c:showPercent val="0"/>
          <c:showBubbleSize val="0"/>
        </c:dLbls>
        <c:marker val="1"/>
        <c:smooth val="0"/>
        <c:axId val="337225264"/>
        <c:axId val="337223696"/>
      </c:lineChart>
      <c:catAx>
        <c:axId val="337226048"/>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1000" b="0" i="0" u="none" strike="noStrike" baseline="0">
                <a:solidFill>
                  <a:srgbClr val="000000"/>
                </a:solidFill>
                <a:latin typeface="Calibri"/>
                <a:ea typeface="Calibri"/>
                <a:cs typeface="Calibri"/>
              </a:defRPr>
            </a:pPr>
            <a:endParaRPr lang="fr-FR"/>
          </a:p>
        </c:txPr>
        <c:crossAx val="337225656"/>
        <c:crosses val="autoZero"/>
        <c:auto val="1"/>
        <c:lblAlgn val="ctr"/>
        <c:lblOffset val="100"/>
        <c:tickLblSkip val="1"/>
        <c:tickMarkSkip val="1"/>
        <c:noMultiLvlLbl val="0"/>
      </c:catAx>
      <c:valAx>
        <c:axId val="337225656"/>
        <c:scaling>
          <c:orientation val="minMax"/>
          <c:max val="9000000"/>
        </c:scaling>
        <c:delete val="0"/>
        <c:axPos val="l"/>
        <c:majorGridlines>
          <c:spPr>
            <a:ln w="3175">
              <a:solidFill>
                <a:srgbClr val="969696"/>
              </a:solidFill>
              <a:prstDash val="sysDash"/>
            </a:ln>
          </c:spPr>
        </c:majorGridlines>
        <c:numFmt formatCode="#,##0.0" sourceLinked="0"/>
        <c:majorTickMark val="out"/>
        <c:minorTickMark val="none"/>
        <c:tickLblPos val="nextTo"/>
        <c:spPr>
          <a:ln w="3175">
            <a:solidFill>
              <a:srgbClr val="666699"/>
            </a:solidFill>
            <a:prstDash val="solid"/>
          </a:ln>
        </c:spPr>
        <c:txPr>
          <a:bodyPr rot="0" vert="horz"/>
          <a:lstStyle/>
          <a:p>
            <a:pPr>
              <a:defRPr sz="1100" b="0" i="0" u="none" strike="noStrike" baseline="0">
                <a:solidFill>
                  <a:srgbClr val="666699"/>
                </a:solidFill>
                <a:latin typeface="Calibri"/>
                <a:ea typeface="Calibri"/>
                <a:cs typeface="Calibri"/>
              </a:defRPr>
            </a:pPr>
            <a:endParaRPr lang="fr-FR"/>
          </a:p>
        </c:txPr>
        <c:crossAx val="337226048"/>
        <c:crosses val="autoZero"/>
        <c:crossBetween val="between"/>
        <c:dispUnits>
          <c:builtInUnit val="millions"/>
          <c:dispUnitsLbl/>
        </c:dispUnits>
      </c:valAx>
      <c:catAx>
        <c:axId val="337225264"/>
        <c:scaling>
          <c:orientation val="minMax"/>
        </c:scaling>
        <c:delete val="1"/>
        <c:axPos val="b"/>
        <c:numFmt formatCode="General" sourceLinked="1"/>
        <c:majorTickMark val="out"/>
        <c:minorTickMark val="none"/>
        <c:tickLblPos val="nextTo"/>
        <c:crossAx val="337223696"/>
        <c:crosses val="autoZero"/>
        <c:auto val="1"/>
        <c:lblAlgn val="ctr"/>
        <c:lblOffset val="100"/>
        <c:noMultiLvlLbl val="0"/>
      </c:catAx>
      <c:valAx>
        <c:axId val="337223696"/>
        <c:scaling>
          <c:orientation val="minMax"/>
          <c:max val="1.1399999999999999"/>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1100" b="0" i="0" u="none" strike="noStrike" baseline="0">
                <a:solidFill>
                  <a:srgbClr val="FF0000"/>
                </a:solidFill>
                <a:latin typeface="Calibri"/>
                <a:ea typeface="Calibri"/>
                <a:cs typeface="Calibri"/>
              </a:defRPr>
            </a:pPr>
            <a:endParaRPr lang="fr-FR"/>
          </a:p>
        </c:txPr>
        <c:crossAx val="337225264"/>
        <c:crosses val="max"/>
        <c:crossBetween val="between"/>
      </c:valAx>
      <c:spPr>
        <a:solidFill>
          <a:srgbClr val="FFFFFF"/>
        </a:solidFill>
        <a:ln w="12700">
          <a:solidFill>
            <a:srgbClr val="808080"/>
          </a:solidFill>
          <a:prstDash val="solid"/>
        </a:ln>
      </c:spPr>
    </c:plotArea>
    <c:legend>
      <c:legendPos val="r"/>
      <c:layout>
        <c:manualLayout>
          <c:xMode val="edge"/>
          <c:yMode val="edge"/>
          <c:x val="0.18298128019323676"/>
          <c:y val="0.92892202380952382"/>
          <c:w val="0.67834118357487927"/>
          <c:h val="5.8478769841269838E-2"/>
        </c:manualLayout>
      </c:layout>
      <c:overlay val="0"/>
      <c:spPr>
        <a:solidFill>
          <a:srgbClr val="FFFFFF"/>
        </a:solidFill>
        <a:ln w="3175">
          <a:solidFill>
            <a:srgbClr val="969696"/>
          </a:solidFill>
          <a:prstDash val="solid"/>
        </a:ln>
      </c:spPr>
      <c:txPr>
        <a:bodyPr/>
        <a:lstStyle/>
        <a:p>
          <a:pPr>
            <a:defRPr sz="11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xMode val="edge"/>
          <c:yMode val="edge"/>
          <c:x val="5.9405940594059403E-2"/>
          <c:y val="0.15285347222222223"/>
          <c:w val="0.94059405940599428"/>
          <c:h val="0.65616819444444441"/>
        </c:manualLayout>
      </c:layout>
      <c:barChart>
        <c:barDir val="col"/>
        <c:grouping val="clustered"/>
        <c:varyColors val="0"/>
        <c:ser>
          <c:idx val="2"/>
          <c:order val="0"/>
          <c:tx>
            <c:strRef>
              <c:f>EURUSD_SynthesisMAX!$E$5</c:f>
              <c:strCache>
                <c:ptCount val="1"/>
                <c:pt idx="0">
                  <c:v>Exposure</c:v>
                </c:pt>
              </c:strCache>
            </c:strRef>
          </c:tx>
          <c:spPr>
            <a:noFill/>
            <a:ln w="25400">
              <a:solidFill>
                <a:srgbClr val="000080"/>
              </a:solidFill>
              <a:prstDash val="solid"/>
            </a:ln>
          </c:spPr>
          <c:invertIfNegative val="0"/>
          <c:dLbls>
            <c:dLbl>
              <c:idx val="0"/>
              <c:layout>
                <c:manualLayout>
                  <c:x val="-3.1608830254394464E-17"/>
                  <c:y val="2.002488291951579E-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733-4E50-99A6-2706B5213E11}"/>
                </c:ext>
              </c:extLst>
            </c:dLbl>
            <c:dLbl>
              <c:idx val="1"/>
              <c:layout>
                <c:manualLayout>
                  <c:x val="0"/>
                  <c:y val="5.0863202615571042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733-4E50-99A6-2706B5213E11}"/>
                </c:ext>
              </c:extLst>
            </c:dLbl>
            <c:dLbl>
              <c:idx val="2"/>
              <c:layout>
                <c:manualLayout>
                  <c:x val="-6.3217660508788928E-17"/>
                  <c:y val="7.6294803923355067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733-4E50-99A6-2706B5213E11}"/>
                </c:ext>
              </c:extLst>
            </c:dLbl>
            <c:dLbl>
              <c:idx val="3"/>
              <c:layout>
                <c:manualLayout>
                  <c:x val="0"/>
                  <c:y val="7.8837964054133569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733-4E50-99A6-2706B5213E11}"/>
                </c:ext>
              </c:extLst>
            </c:dLbl>
            <c:dLbl>
              <c:idx val="4"/>
              <c:layout>
                <c:manualLayout>
                  <c:x val="1.7241379310344827E-3"/>
                  <c:y val="7.8837964054133569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733-4E50-99A6-2706B5213E11}"/>
                </c:ext>
              </c:extLst>
            </c:dLbl>
            <c:numFmt formatCode="#,##0.0" sourceLinked="0"/>
            <c:spPr>
              <a:noFill/>
              <a:ln w="25400">
                <a:noFill/>
              </a:ln>
            </c:spPr>
            <c:txPr>
              <a:bodyPr/>
              <a:lstStyle/>
              <a:p>
                <a:pPr>
                  <a:defRPr sz="1100" b="1" i="0" u="none" strike="noStrike" baseline="0">
                    <a:solidFill>
                      <a:srgbClr val="000080"/>
                    </a:solidFill>
                    <a:latin typeface="Calibri"/>
                    <a:ea typeface="Calibri"/>
                    <a:cs typeface="Calibri"/>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EURUSD_SynthesisMAX!$C$6:$C$10</c:f>
              <c:strCache>
                <c:ptCount val="5"/>
                <c:pt idx="0">
                  <c:v> 2020 </c:v>
                </c:pt>
                <c:pt idx="1">
                  <c:v> 2021 </c:v>
                </c:pt>
                <c:pt idx="2">
                  <c:v> 2022 </c:v>
                </c:pt>
                <c:pt idx="3">
                  <c:v> 2023 </c:v>
                </c:pt>
                <c:pt idx="4">
                  <c:v> 2024 </c:v>
                </c:pt>
              </c:strCache>
            </c:strRef>
          </c:cat>
          <c:val>
            <c:numRef>
              <c:f>EURUSD_SynthesisMAX!$E$6:$E$10</c:f>
              <c:numCache>
                <c:formatCode>_ * #\ ##0.00_ ;_ * \-#\ ##0.00_ ;_ * "-"??_ ;_ @_ </c:formatCode>
                <c:ptCount val="5"/>
                <c:pt idx="0">
                  <c:v>-150000</c:v>
                </c:pt>
                <c:pt idx="1">
                  <c:v>-2050000</c:v>
                </c:pt>
                <c:pt idx="2">
                  <c:v>-7764974</c:v>
                </c:pt>
                <c:pt idx="3">
                  <c:v>-7764974</c:v>
                </c:pt>
                <c:pt idx="4">
                  <c:v>-7764974</c:v>
                </c:pt>
              </c:numCache>
            </c:numRef>
          </c:val>
          <c:extLst>
            <c:ext xmlns:c16="http://schemas.microsoft.com/office/drawing/2014/chart" uri="{C3380CC4-5D6E-409C-BE32-E72D297353CC}">
              <c16:uniqueId val="{00000005-D733-4E50-99A6-2706B5213E11}"/>
            </c:ext>
          </c:extLst>
        </c:ser>
        <c:ser>
          <c:idx val="0"/>
          <c:order val="1"/>
          <c:tx>
            <c:strRef>
              <c:f>EURUSD_SynthesisMAX!$D$5</c:f>
              <c:strCache>
                <c:ptCount val="1"/>
                <c:pt idx="0">
                  <c:v>Hedged Notional</c:v>
                </c:pt>
              </c:strCache>
            </c:strRef>
          </c:tx>
          <c:spPr>
            <a:solidFill>
              <a:srgbClr val="99CCFF"/>
            </a:solidFill>
            <a:ln w="12700">
              <a:solidFill>
                <a:srgbClr val="969696"/>
              </a:solidFill>
              <a:prstDash val="solid"/>
            </a:ln>
          </c:spPr>
          <c:invertIfNegative val="0"/>
          <c:dLbls>
            <c:dLbl>
              <c:idx val="0"/>
              <c:layout>
                <c:manualLayout>
                  <c:x val="-3.1608830254394464E-17"/>
                  <c:y val="3.464204620661634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733-4E50-99A6-2706B5213E11}"/>
                </c:ext>
              </c:extLst>
            </c:dLbl>
            <c:numFmt formatCode="#,##0.0" sourceLinked="0"/>
            <c:spPr>
              <a:noFill/>
              <a:ln w="25400">
                <a:noFill/>
              </a:ln>
            </c:spPr>
            <c:txPr>
              <a:bodyPr/>
              <a:lstStyle/>
              <a:p>
                <a:pPr>
                  <a:defRPr sz="1100" b="1" i="0" u="none" strike="noStrike" baseline="0">
                    <a:solidFill>
                      <a:sysClr val="windowText" lastClr="000000"/>
                    </a:solidFill>
                    <a:latin typeface="Calibri"/>
                    <a:ea typeface="Calibri"/>
                    <a:cs typeface="Calibri"/>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EURUSD_SynthesisMAX!$C$6:$C$10</c:f>
              <c:strCache>
                <c:ptCount val="5"/>
                <c:pt idx="0">
                  <c:v> 2020 </c:v>
                </c:pt>
                <c:pt idx="1">
                  <c:v> 2021 </c:v>
                </c:pt>
                <c:pt idx="2">
                  <c:v> 2022 </c:v>
                </c:pt>
                <c:pt idx="3">
                  <c:v> 2023 </c:v>
                </c:pt>
                <c:pt idx="4">
                  <c:v> 2024 </c:v>
                </c:pt>
              </c:strCache>
            </c:strRef>
          </c:cat>
          <c:val>
            <c:numRef>
              <c:f>EURUSD_SynthesisMAX!$D$6:$D$10</c:f>
              <c:numCache>
                <c:formatCode>_ * #\ ##0.00_ ;_ * \-#\ ##0.00_ ;_ * "-"??_ ;_ @_ </c:formatCode>
                <c:ptCount val="5"/>
                <c:pt idx="0">
                  <c:v>-150000</c:v>
                </c:pt>
                <c:pt idx="1">
                  <c:v>-2050000</c:v>
                </c:pt>
                <c:pt idx="2">
                  <c:v>-4082541.3</c:v>
                </c:pt>
                <c:pt idx="3">
                  <c:v>-883700.2</c:v>
                </c:pt>
                <c:pt idx="4">
                  <c:v>-85527.73</c:v>
                </c:pt>
              </c:numCache>
            </c:numRef>
          </c:val>
          <c:extLst>
            <c:ext xmlns:c16="http://schemas.microsoft.com/office/drawing/2014/chart" uri="{C3380CC4-5D6E-409C-BE32-E72D297353CC}">
              <c16:uniqueId val="{00000007-D733-4E50-99A6-2706B5213E11}"/>
            </c:ext>
          </c:extLst>
        </c:ser>
        <c:dLbls>
          <c:showLegendKey val="0"/>
          <c:showVal val="0"/>
          <c:showCatName val="0"/>
          <c:showSerName val="0"/>
          <c:showPercent val="0"/>
          <c:showBubbleSize val="0"/>
        </c:dLbls>
        <c:gapWidth val="150"/>
        <c:overlap val="100"/>
        <c:axId val="337226048"/>
        <c:axId val="337225656"/>
      </c:barChart>
      <c:lineChart>
        <c:grouping val="standard"/>
        <c:varyColors val="0"/>
        <c:ser>
          <c:idx val="3"/>
          <c:order val="3"/>
          <c:tx>
            <c:strRef>
              <c:f>EURUSD_SynthesisMAX!$F$5</c:f>
              <c:strCache>
                <c:ptCount val="1"/>
                <c:pt idx="0">
                  <c:v>Hedge Ratio</c:v>
                </c:pt>
              </c:strCache>
            </c:strRef>
          </c:tx>
          <c:spPr>
            <a:ln>
              <a:noFill/>
            </a:ln>
          </c:spPr>
          <c:marker>
            <c:symbol val="none"/>
          </c:marker>
          <c:dLbls>
            <c:dLbl>
              <c:idx val="0"/>
              <c:layout>
                <c:manualLayout>
                  <c:x val="-8.5936165692741401E-2"/>
                  <c:y val="0.40544251196697145"/>
                </c:manualLayout>
              </c:layout>
              <c:tx>
                <c:rich>
                  <a:bodyPr/>
                  <a:lstStyle/>
                  <a:p>
                    <a:r>
                      <a:rPr lang="en-US"/>
                      <a:t>100%</a:t>
                    </a:r>
                  </a:p>
                </c:rich>
              </c:tx>
              <c:dLblPos val="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D733-4E50-99A6-2706B5213E11}"/>
                </c:ext>
              </c:extLst>
            </c:dLbl>
            <c:dLbl>
              <c:idx val="1"/>
              <c:layout>
                <c:manualLayout>
                  <c:x val="-0.10630926842684275"/>
                  <c:y val="0.40544250419616712"/>
                </c:manualLayout>
              </c:layout>
              <c:tx>
                <c:rich>
                  <a:bodyPr/>
                  <a:lstStyle/>
                  <a:p>
                    <a:r>
                      <a:rPr lang="en-US"/>
                      <a:t>100%</a:t>
                    </a:r>
                  </a:p>
                </c:rich>
              </c:tx>
              <c:dLblPos val="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D733-4E50-99A6-2706B5213E11}"/>
                </c:ext>
              </c:extLst>
            </c:dLbl>
            <c:dLbl>
              <c:idx val="2"/>
              <c:layout>
                <c:manualLayout>
                  <c:x val="-0.10144114411441151"/>
                  <c:y val="0.40544250419616712"/>
                </c:manualLayout>
              </c:layout>
              <c:tx>
                <c:rich>
                  <a:bodyPr/>
                  <a:lstStyle/>
                  <a:p>
                    <a:r>
                      <a:rPr lang="en-US"/>
                      <a:t>53%</a:t>
                    </a:r>
                  </a:p>
                </c:rich>
              </c:tx>
              <c:dLblPos val="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D733-4E50-99A6-2706B5213E11}"/>
                </c:ext>
              </c:extLst>
            </c:dLbl>
            <c:dLbl>
              <c:idx val="3"/>
              <c:layout>
                <c:manualLayout>
                  <c:x val="-0.10144114411441144"/>
                  <c:y val="0.40544236530727823"/>
                </c:manualLayout>
              </c:layout>
              <c:tx>
                <c:rich>
                  <a:bodyPr/>
                  <a:lstStyle/>
                  <a:p>
                    <a:r>
                      <a:rPr lang="en-US"/>
                      <a:t>11%</a:t>
                    </a:r>
                  </a:p>
                </c:rich>
              </c:tx>
              <c:dLblPos val="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B-D733-4E50-99A6-2706B5213E11}"/>
                </c:ext>
              </c:extLst>
            </c:dLbl>
            <c:dLbl>
              <c:idx val="4"/>
              <c:layout>
                <c:manualLayout>
                  <c:x val="-9.6573019801980201E-2"/>
                  <c:y val="0.40544236530727823"/>
                </c:manualLayout>
              </c:layout>
              <c:tx>
                <c:rich>
                  <a:bodyPr/>
                  <a:lstStyle/>
                  <a:p>
                    <a:r>
                      <a:rPr lang="en-US"/>
                      <a:t>1%</a:t>
                    </a:r>
                  </a:p>
                </c:rich>
              </c:tx>
              <c:dLblPos val="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C-D733-4E50-99A6-2706B5213E11}"/>
                </c:ext>
              </c:extLst>
            </c:dLbl>
            <c:numFmt formatCode="0%;[=0]&quot;&quot;;General" sourceLinked="0"/>
            <c:spPr>
              <a:ln>
                <a:solidFill>
                  <a:sysClr val="window" lastClr="FFFFFF">
                    <a:lumMod val="65000"/>
                  </a:sysClr>
                </a:solidFill>
              </a:ln>
            </c:spPr>
            <c:txPr>
              <a:bodyPr/>
              <a:lstStyle/>
              <a:p>
                <a:pPr>
                  <a:defRPr sz="1100" b="1"/>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EURUSD_SynthesisMAX!$C$6:$C$10</c:f>
              <c:strCache>
                <c:ptCount val="5"/>
                <c:pt idx="0">
                  <c:v> 2020 </c:v>
                </c:pt>
                <c:pt idx="1">
                  <c:v> 2021 </c:v>
                </c:pt>
                <c:pt idx="2">
                  <c:v> 2022 </c:v>
                </c:pt>
                <c:pt idx="3">
                  <c:v> 2023 </c:v>
                </c:pt>
                <c:pt idx="4">
                  <c:v> 2024 </c:v>
                </c:pt>
              </c:strCache>
            </c:strRef>
          </c:cat>
          <c:val>
            <c:numRef>
              <c:f>EURUSD_SynthesisMAX!$F$6:$F$10</c:f>
              <c:numCache>
                <c:formatCode>0.0%</c:formatCode>
                <c:ptCount val="5"/>
                <c:pt idx="0">
                  <c:v>1</c:v>
                </c:pt>
                <c:pt idx="1">
                  <c:v>1</c:v>
                </c:pt>
                <c:pt idx="2">
                  <c:v>0.52576367931173995</c:v>
                </c:pt>
                <c:pt idx="3">
                  <c:v>0.113805944488674</c:v>
                </c:pt>
                <c:pt idx="4">
                  <c:v>1.10145545883347E-2</c:v>
                </c:pt>
              </c:numCache>
            </c:numRef>
          </c:val>
          <c:smooth val="0"/>
          <c:extLst>
            <c:ext xmlns:c16="http://schemas.microsoft.com/office/drawing/2014/chart" uri="{C3380CC4-5D6E-409C-BE32-E72D297353CC}">
              <c16:uniqueId val="{0000000D-D733-4E50-99A6-2706B5213E11}"/>
            </c:ext>
          </c:extLst>
        </c:ser>
        <c:dLbls>
          <c:showLegendKey val="0"/>
          <c:showVal val="0"/>
          <c:showCatName val="0"/>
          <c:showSerName val="0"/>
          <c:showPercent val="0"/>
          <c:showBubbleSize val="0"/>
        </c:dLbls>
        <c:marker val="1"/>
        <c:smooth val="0"/>
        <c:axId val="337226048"/>
        <c:axId val="337225656"/>
      </c:lineChart>
      <c:lineChart>
        <c:grouping val="standard"/>
        <c:varyColors val="0"/>
        <c:ser>
          <c:idx val="1"/>
          <c:order val="2"/>
          <c:tx>
            <c:strRef>
              <c:f>EURUSD_SynthesisMAX!$H$5</c:f>
              <c:strCache>
                <c:ptCount val="1"/>
                <c:pt idx="0">
                  <c:v>Hedge Rate</c:v>
                </c:pt>
              </c:strCache>
            </c:strRef>
          </c:tx>
          <c:spPr>
            <a:ln w="25400">
              <a:noFill/>
              <a:prstDash val="solid"/>
            </a:ln>
          </c:spPr>
          <c:marker>
            <c:symbol val="circle"/>
            <c:size val="7"/>
            <c:spPr>
              <a:solidFill>
                <a:srgbClr val="FF0000"/>
              </a:solidFill>
              <a:ln>
                <a:solidFill>
                  <a:srgbClr val="FF0000"/>
                </a:solidFill>
                <a:prstDash val="solid"/>
              </a:ln>
            </c:spPr>
          </c:marker>
          <c:dLbls>
            <c:dLbl>
              <c:idx val="2"/>
              <c:layout>
                <c:manualLayout>
                  <c:x val="-4.0409584577789912E-2"/>
                  <c:y val="3.077864554495415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D733-4E50-99A6-2706B5213E11}"/>
                </c:ext>
              </c:extLst>
            </c:dLbl>
            <c:dLbl>
              <c:idx val="3"/>
              <c:layout>
                <c:manualLayout>
                  <c:x val="-4.0409584577789974E-2"/>
                  <c:y val="2.823548541417574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D733-4E50-99A6-2706B5213E11}"/>
                </c:ext>
              </c:extLst>
            </c:dLbl>
            <c:dLbl>
              <c:idx val="4"/>
              <c:layout>
                <c:manualLayout>
                  <c:x val="-3.8685446646755363E-2"/>
                  <c:y val="2.823548541417556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D733-4E50-99A6-2706B5213E11}"/>
                </c:ext>
              </c:extLst>
            </c:dLbl>
            <c:numFmt formatCode="#,##0.0000" sourceLinked="0"/>
            <c:spPr>
              <a:noFill/>
              <a:ln w="25400">
                <a:noFill/>
              </a:ln>
            </c:spPr>
            <c:txPr>
              <a:bodyPr/>
              <a:lstStyle/>
              <a:p>
                <a:pPr>
                  <a:defRPr sz="1000" b="0" i="0" u="none" strike="noStrike" baseline="0">
                    <a:solidFill>
                      <a:srgbClr val="FF0000"/>
                    </a:solidFill>
                    <a:latin typeface="Calibri"/>
                    <a:ea typeface="Calibri"/>
                    <a:cs typeface="Calibri"/>
                  </a:defRPr>
                </a:pPr>
                <a:endParaRPr lang="fr-F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EURUSD_SynthesisMAX!$C$6:$C$10</c:f>
              <c:strCache>
                <c:ptCount val="5"/>
                <c:pt idx="0">
                  <c:v> 2020 </c:v>
                </c:pt>
                <c:pt idx="1">
                  <c:v> 2021 </c:v>
                </c:pt>
                <c:pt idx="2">
                  <c:v> 2022 </c:v>
                </c:pt>
                <c:pt idx="3">
                  <c:v> 2023 </c:v>
                </c:pt>
                <c:pt idx="4">
                  <c:v> 2024 </c:v>
                </c:pt>
              </c:strCache>
            </c:strRef>
          </c:cat>
          <c:val>
            <c:numRef>
              <c:f>EURUSD_SynthesisMAX!$H$6:$H$10</c:f>
              <c:numCache>
                <c:formatCode>_ * #\ ##0.0000_ ;_ * \-#\ ##0.0000_ ;_ * "-"??_ ;_ @_ </c:formatCode>
                <c:ptCount val="5"/>
                <c:pt idx="0">
                  <c:v>1.21678</c:v>
                </c:pt>
                <c:pt idx="1">
                  <c:v>1.214002132461</c:v>
                </c:pt>
                <c:pt idx="2">
                  <c:v>1.0784986259037601</c:v>
                </c:pt>
                <c:pt idx="3">
                  <c:v>1.0838961773853699</c:v>
                </c:pt>
                <c:pt idx="4">
                  <c:v>1.08724290160926</c:v>
                </c:pt>
              </c:numCache>
            </c:numRef>
          </c:val>
          <c:smooth val="0"/>
          <c:extLst>
            <c:ext xmlns:c16="http://schemas.microsoft.com/office/drawing/2014/chart" uri="{C3380CC4-5D6E-409C-BE32-E72D297353CC}">
              <c16:uniqueId val="{00000011-D733-4E50-99A6-2706B5213E11}"/>
            </c:ext>
          </c:extLst>
        </c:ser>
        <c:dLbls>
          <c:showLegendKey val="0"/>
          <c:showVal val="0"/>
          <c:showCatName val="0"/>
          <c:showSerName val="0"/>
          <c:showPercent val="0"/>
          <c:showBubbleSize val="0"/>
        </c:dLbls>
        <c:marker val="1"/>
        <c:smooth val="0"/>
        <c:axId val="337225264"/>
        <c:axId val="337223696"/>
      </c:lineChart>
      <c:catAx>
        <c:axId val="337226048"/>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1000" b="0" i="0" u="none" strike="noStrike" baseline="0">
                <a:solidFill>
                  <a:srgbClr val="000000"/>
                </a:solidFill>
                <a:latin typeface="Calibri"/>
                <a:ea typeface="Calibri"/>
                <a:cs typeface="Calibri"/>
              </a:defRPr>
            </a:pPr>
            <a:endParaRPr lang="fr-FR"/>
          </a:p>
        </c:txPr>
        <c:crossAx val="337225656"/>
        <c:crosses val="autoZero"/>
        <c:auto val="1"/>
        <c:lblAlgn val="ctr"/>
        <c:lblOffset val="100"/>
        <c:tickLblSkip val="1"/>
        <c:tickMarkSkip val="1"/>
        <c:noMultiLvlLbl val="0"/>
      </c:catAx>
      <c:valAx>
        <c:axId val="337225656"/>
        <c:scaling>
          <c:orientation val="minMax"/>
          <c:max val="20000"/>
        </c:scaling>
        <c:delete val="0"/>
        <c:axPos val="l"/>
        <c:majorGridlines>
          <c:spPr>
            <a:ln w="3175">
              <a:solidFill>
                <a:srgbClr val="969696"/>
              </a:solidFill>
              <a:prstDash val="sysDash"/>
            </a:ln>
          </c:spPr>
        </c:majorGridlines>
        <c:numFmt formatCode="#,##0.0" sourceLinked="0"/>
        <c:majorTickMark val="out"/>
        <c:minorTickMark val="none"/>
        <c:tickLblPos val="nextTo"/>
        <c:spPr>
          <a:ln w="3175">
            <a:solidFill>
              <a:srgbClr val="666699"/>
            </a:solidFill>
            <a:prstDash val="solid"/>
          </a:ln>
        </c:spPr>
        <c:txPr>
          <a:bodyPr rot="0" vert="horz"/>
          <a:lstStyle/>
          <a:p>
            <a:pPr>
              <a:defRPr sz="1100" b="0" i="0" u="none" strike="noStrike" baseline="0">
                <a:solidFill>
                  <a:srgbClr val="666699"/>
                </a:solidFill>
                <a:latin typeface="Calibri"/>
                <a:ea typeface="Calibri"/>
                <a:cs typeface="Calibri"/>
              </a:defRPr>
            </a:pPr>
            <a:endParaRPr lang="fr-FR"/>
          </a:p>
        </c:txPr>
        <c:crossAx val="337226048"/>
        <c:crosses val="autoZero"/>
        <c:crossBetween val="between"/>
        <c:dispUnits>
          <c:builtInUnit val="millions"/>
          <c:dispUnitsLbl/>
        </c:dispUnits>
      </c:valAx>
      <c:catAx>
        <c:axId val="337225264"/>
        <c:scaling>
          <c:orientation val="minMax"/>
        </c:scaling>
        <c:delete val="1"/>
        <c:axPos val="t"/>
        <c:numFmt formatCode="General" sourceLinked="1"/>
        <c:majorTickMark val="out"/>
        <c:minorTickMark val="none"/>
        <c:tickLblPos val="nextTo"/>
        <c:crossAx val="337223696"/>
        <c:crosses val="autoZero"/>
        <c:auto val="1"/>
        <c:lblAlgn val="ctr"/>
        <c:lblOffset val="100"/>
        <c:noMultiLvlLbl val="0"/>
      </c:catAx>
      <c:valAx>
        <c:axId val="337223696"/>
        <c:scaling>
          <c:orientation val="maxMin"/>
          <c:max val="1.27"/>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1100" b="0" i="0" u="none" strike="noStrike" baseline="0">
                <a:solidFill>
                  <a:srgbClr val="FF0000"/>
                </a:solidFill>
                <a:latin typeface="Calibri"/>
                <a:ea typeface="Calibri"/>
                <a:cs typeface="Calibri"/>
              </a:defRPr>
            </a:pPr>
            <a:endParaRPr lang="fr-FR"/>
          </a:p>
        </c:txPr>
        <c:crossAx val="337225264"/>
        <c:crosses val="max"/>
        <c:crossBetween val="between"/>
      </c:valAx>
      <c:spPr>
        <a:solidFill>
          <a:srgbClr val="FFFFFF"/>
        </a:solidFill>
        <a:ln w="12700">
          <a:solidFill>
            <a:srgbClr val="808080"/>
          </a:solidFill>
          <a:prstDash val="solid"/>
        </a:ln>
      </c:spPr>
    </c:plotArea>
    <c:legend>
      <c:legendPos val="r"/>
      <c:layout>
        <c:manualLayout>
          <c:xMode val="edge"/>
          <c:yMode val="edge"/>
          <c:x val="0.18298128019323676"/>
          <c:y val="0.92892202380952382"/>
          <c:w val="0.67834118357487927"/>
          <c:h val="5.8478769841269838E-2"/>
        </c:manualLayout>
      </c:layout>
      <c:overlay val="0"/>
      <c:spPr>
        <a:solidFill>
          <a:srgbClr val="FFFFFF"/>
        </a:solidFill>
        <a:ln w="3175">
          <a:solidFill>
            <a:srgbClr val="969696"/>
          </a:solidFill>
          <a:prstDash val="solid"/>
        </a:ln>
      </c:spPr>
      <c:txPr>
        <a:bodyPr/>
        <a:lstStyle/>
        <a:p>
          <a:pPr>
            <a:defRPr sz="11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331639192907915"/>
          <c:y val="0.25615572916666668"/>
          <c:w val="0.76890472024330292"/>
          <c:h val="0.53735399305555553"/>
        </c:manualLayout>
      </c:layout>
      <c:barChart>
        <c:barDir val="col"/>
        <c:grouping val="clustered"/>
        <c:varyColors val="0"/>
        <c:ser>
          <c:idx val="0"/>
          <c:order val="0"/>
          <c:tx>
            <c:strRef>
              <c:f>EURUSD_2020!$E$5</c:f>
              <c:strCache>
                <c:ptCount val="1"/>
                <c:pt idx="0">
                  <c:v>Total Notional</c:v>
                </c:pt>
              </c:strCache>
            </c:strRef>
          </c:tx>
          <c:spPr>
            <a:solidFill>
              <a:srgbClr val="99CCFF"/>
            </a:solidFill>
            <a:ln w="12700">
              <a:solidFill>
                <a:srgbClr val="969696"/>
              </a:solidFill>
              <a:prstDash val="solid"/>
            </a:ln>
          </c:spPr>
          <c:invertIfNegative val="0"/>
          <c:dPt>
            <c:idx val="1"/>
            <c:invertIfNegative val="0"/>
            <c:bubble3D val="0"/>
            <c:spPr>
              <a:solidFill>
                <a:srgbClr val="FFCC00"/>
              </a:solidFill>
              <a:ln w="12700">
                <a:solidFill>
                  <a:srgbClr val="969696"/>
                </a:solidFill>
                <a:prstDash val="solid"/>
              </a:ln>
            </c:spPr>
            <c:extLst>
              <c:ext xmlns:c16="http://schemas.microsoft.com/office/drawing/2014/chart" uri="{C3380CC4-5D6E-409C-BE32-E72D297353CC}">
                <c16:uniqueId val="{00000001-AE0F-4D7F-A065-393B64F344AE}"/>
              </c:ext>
            </c:extLst>
          </c:dPt>
          <c:dPt>
            <c:idx val="2"/>
            <c:invertIfNegative val="0"/>
            <c:bubble3D val="0"/>
            <c:spPr>
              <a:solidFill>
                <a:srgbClr val="99CC00"/>
              </a:solidFill>
              <a:ln w="12700">
                <a:solidFill>
                  <a:srgbClr val="969696"/>
                </a:solidFill>
                <a:prstDash val="solid"/>
              </a:ln>
            </c:spPr>
            <c:extLst>
              <c:ext xmlns:c16="http://schemas.microsoft.com/office/drawing/2014/chart" uri="{C3380CC4-5D6E-409C-BE32-E72D297353CC}">
                <c16:uniqueId val="{00000003-AE0F-4D7F-A065-393B64F344AE}"/>
              </c:ext>
            </c:extLst>
          </c:dPt>
          <c:dLbls>
            <c:dLbl>
              <c:idx val="1"/>
              <c:delete val="1"/>
              <c:extLst>
                <c:ext xmlns:c15="http://schemas.microsoft.com/office/drawing/2012/chart" uri="{CE6537A1-D6FC-4f65-9D91-7224C49458BB}"/>
                <c:ext xmlns:c16="http://schemas.microsoft.com/office/drawing/2014/chart" uri="{C3380CC4-5D6E-409C-BE32-E72D297353CC}">
                  <c16:uniqueId val="{00000001-AE0F-4D7F-A065-393B64F344AE}"/>
                </c:ext>
              </c:extLst>
            </c:dLbl>
            <c:dLbl>
              <c:idx val="2"/>
              <c:delete val="1"/>
              <c:extLst>
                <c:ext xmlns:c15="http://schemas.microsoft.com/office/drawing/2012/chart" uri="{CE6537A1-D6FC-4f65-9D91-7224C49458BB}"/>
                <c:ext xmlns:c16="http://schemas.microsoft.com/office/drawing/2014/chart" uri="{C3380CC4-5D6E-409C-BE32-E72D297353CC}">
                  <c16:uniqueId val="{00000003-AE0F-4D7F-A065-393B64F344AE}"/>
                </c:ext>
              </c:extLst>
            </c:dLbl>
            <c:dLbl>
              <c:idx val="3"/>
              <c:delete val="1"/>
              <c:extLst>
                <c:ext xmlns:c15="http://schemas.microsoft.com/office/drawing/2012/chart" uri="{CE6537A1-D6FC-4f65-9D91-7224C49458BB}"/>
                <c:ext xmlns:c16="http://schemas.microsoft.com/office/drawing/2014/chart" uri="{C3380CC4-5D6E-409C-BE32-E72D297353CC}">
                  <c16:uniqueId val="{00000004-AE0F-4D7F-A065-393B64F344AE}"/>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EURUSD_2020!$D$6:$D$7</c:f>
              <c:strCache>
                <c:ptCount val="2"/>
                <c:pt idx="0">
                  <c:v> TOTAL </c:v>
                </c:pt>
                <c:pt idx="1">
                  <c:v> Settled </c:v>
                </c:pt>
              </c:strCache>
            </c:strRef>
          </c:cat>
          <c:val>
            <c:numRef>
              <c:f>EURUSD_2020!$E$6:$E$7</c:f>
              <c:numCache>
                <c:formatCode>_ * #\ ##0.00_ ;_ * \-#\ ##0.00_ ;_ * "-"??_ ;_ @_ </c:formatCode>
                <c:ptCount val="2"/>
                <c:pt idx="0">
                  <c:v>-150000</c:v>
                </c:pt>
                <c:pt idx="1">
                  <c:v>0</c:v>
                </c:pt>
              </c:numCache>
            </c:numRef>
          </c:val>
          <c:extLst>
            <c:ext xmlns:c16="http://schemas.microsoft.com/office/drawing/2014/chart" uri="{C3380CC4-5D6E-409C-BE32-E72D297353CC}">
              <c16:uniqueId val="{00000005-AE0F-4D7F-A065-393B64F344AE}"/>
            </c:ext>
          </c:extLst>
        </c:ser>
        <c:ser>
          <c:idx val="2"/>
          <c:order val="1"/>
          <c:tx>
            <c:strRef>
              <c:f>EURUSD_2020!$F$5</c:f>
              <c:strCache>
                <c:ptCount val="1"/>
                <c:pt idx="0">
                  <c:v>Settled Notional</c:v>
                </c:pt>
              </c:strCache>
            </c:strRef>
          </c:tx>
          <c:spPr>
            <a:solidFill>
              <a:srgbClr val="FFCC00"/>
            </a:solidFill>
            <a:ln w="12700">
              <a:solidFill>
                <a:srgbClr val="969696"/>
              </a:solidFill>
              <a:prstDash val="solid"/>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6-AE0F-4D7F-A065-393B64F344AE}"/>
                </c:ext>
              </c:extLst>
            </c:dLbl>
            <c:dLbl>
              <c:idx val="2"/>
              <c:delete val="1"/>
              <c:extLst>
                <c:ext xmlns:c15="http://schemas.microsoft.com/office/drawing/2012/chart" uri="{CE6537A1-D6FC-4f65-9D91-7224C49458BB}"/>
                <c:ext xmlns:c16="http://schemas.microsoft.com/office/drawing/2014/chart" uri="{C3380CC4-5D6E-409C-BE32-E72D297353CC}">
                  <c16:uniqueId val="{00000007-AE0F-4D7F-A065-393B64F344AE}"/>
                </c:ext>
              </c:extLst>
            </c:dLbl>
            <c:dLbl>
              <c:idx val="3"/>
              <c:delete val="1"/>
              <c:extLst>
                <c:ext xmlns:c15="http://schemas.microsoft.com/office/drawing/2012/chart" uri="{CE6537A1-D6FC-4f65-9D91-7224C49458BB}"/>
                <c:ext xmlns:c16="http://schemas.microsoft.com/office/drawing/2014/chart" uri="{C3380CC4-5D6E-409C-BE32-E72D297353CC}">
                  <c16:uniqueId val="{00000008-AE0F-4D7F-A065-393B64F344AE}"/>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EURUSD_2020!$D$6:$D$7</c:f>
              <c:strCache>
                <c:ptCount val="2"/>
                <c:pt idx="0">
                  <c:v> TOTAL </c:v>
                </c:pt>
                <c:pt idx="1">
                  <c:v> Settled </c:v>
                </c:pt>
              </c:strCache>
            </c:strRef>
          </c:cat>
          <c:val>
            <c:numRef>
              <c:f>EURUSD_2020!$F$6:$F$7</c:f>
              <c:numCache>
                <c:formatCode>_ * #\ ##0.00_ ;_ * \-#\ ##0.00_ ;_ * "-"??_ ;_ @_ </c:formatCode>
                <c:ptCount val="2"/>
                <c:pt idx="0">
                  <c:v>0</c:v>
                </c:pt>
                <c:pt idx="1">
                  <c:v>-150000</c:v>
                </c:pt>
              </c:numCache>
            </c:numRef>
          </c:val>
          <c:extLst>
            <c:ext xmlns:c16="http://schemas.microsoft.com/office/drawing/2014/chart" uri="{C3380CC4-5D6E-409C-BE32-E72D297353CC}">
              <c16:uniqueId val="{00000009-AE0F-4D7F-A065-393B64F344AE}"/>
            </c:ext>
          </c:extLst>
        </c:ser>
        <c:ser>
          <c:idx val="3"/>
          <c:order val="2"/>
          <c:tx>
            <c:strRef>
              <c:f>EURUSD_2020!$H$5</c:f>
              <c:strCache>
                <c:ptCount val="1"/>
                <c:pt idx="0">
                  <c:v>Total Outstanding</c:v>
                </c:pt>
              </c:strCache>
            </c:strRef>
          </c:tx>
          <c:spPr>
            <a:solidFill>
              <a:srgbClr val="99CC00"/>
            </a:solidFill>
            <a:ln w="12700">
              <a:solidFill>
                <a:srgbClr val="969696"/>
              </a:solidFill>
              <a:prstDash val="solid"/>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A-AE0F-4D7F-A065-393B64F344AE}"/>
                </c:ext>
              </c:extLst>
            </c:dLbl>
            <c:dLbl>
              <c:idx val="1"/>
              <c:delete val="1"/>
              <c:extLst>
                <c:ext xmlns:c15="http://schemas.microsoft.com/office/drawing/2012/chart" uri="{CE6537A1-D6FC-4f65-9D91-7224C49458BB}"/>
                <c:ext xmlns:c16="http://schemas.microsoft.com/office/drawing/2014/chart" uri="{C3380CC4-5D6E-409C-BE32-E72D297353CC}">
                  <c16:uniqueId val="{0000000B-AE0F-4D7F-A065-393B64F344AE}"/>
                </c:ext>
              </c:extLst>
            </c:dLbl>
            <c:dLbl>
              <c:idx val="3"/>
              <c:delete val="1"/>
              <c:extLst>
                <c:ext xmlns:c15="http://schemas.microsoft.com/office/drawing/2012/chart" uri="{CE6537A1-D6FC-4f65-9D91-7224C49458BB}"/>
                <c:ext xmlns:c16="http://schemas.microsoft.com/office/drawing/2014/chart" uri="{C3380CC4-5D6E-409C-BE32-E72D297353CC}">
                  <c16:uniqueId val="{0000000C-AE0F-4D7F-A065-393B64F344AE}"/>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EURUSD_2020!$D$6:$D$7</c:f>
              <c:strCache>
                <c:ptCount val="2"/>
                <c:pt idx="0">
                  <c:v> TOTAL </c:v>
                </c:pt>
                <c:pt idx="1">
                  <c:v> Settled </c:v>
                </c:pt>
              </c:strCache>
            </c:strRef>
          </c:cat>
          <c:val>
            <c:numRef>
              <c:f>EURUSD_2020!$H$6:$H$7</c:f>
              <c:numCache>
                <c:formatCode>_ * #\ ##0.00_ ;_ * \-#\ ##0.00_ ;_ * "-"??_ ;_ @_ </c:formatCode>
                <c:ptCount val="2"/>
                <c:pt idx="0">
                  <c:v>0</c:v>
                </c:pt>
                <c:pt idx="1">
                  <c:v>0</c:v>
                </c:pt>
              </c:numCache>
            </c:numRef>
          </c:val>
          <c:extLst>
            <c:ext xmlns:c16="http://schemas.microsoft.com/office/drawing/2014/chart" uri="{C3380CC4-5D6E-409C-BE32-E72D297353CC}">
              <c16:uniqueId val="{0000000D-AE0F-4D7F-A065-393B64F344AE}"/>
            </c:ext>
          </c:extLst>
        </c:ser>
        <c:ser>
          <c:idx val="4"/>
          <c:order val="3"/>
          <c:tx>
            <c:strRef>
              <c:f>EURUSD_2020!$G$5</c:f>
              <c:strCache>
                <c:ptCount val="1"/>
                <c:pt idx="0">
                  <c:v>Outstanding Notional</c:v>
                </c:pt>
              </c:strCache>
            </c:strRef>
          </c:tx>
          <c:spPr>
            <a:pattFill prst="wdUpDiag">
              <a:fgClr>
                <a:srgbClr val="92D050"/>
              </a:fgClr>
              <a:bgClr>
                <a:sysClr val="window" lastClr="FFFFFF"/>
              </a:bgClr>
            </a:pattFill>
            <a:ln w="28575">
              <a:noFill/>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E-AE0F-4D7F-A065-393B64F344AE}"/>
                </c:ext>
              </c:extLst>
            </c:dLbl>
            <c:dLbl>
              <c:idx val="1"/>
              <c:delete val="1"/>
              <c:extLst>
                <c:ext xmlns:c15="http://schemas.microsoft.com/office/drawing/2012/chart" uri="{CE6537A1-D6FC-4f65-9D91-7224C49458BB}"/>
                <c:ext xmlns:c16="http://schemas.microsoft.com/office/drawing/2014/chart" uri="{C3380CC4-5D6E-409C-BE32-E72D297353CC}">
                  <c16:uniqueId val="{0000000F-AE0F-4D7F-A065-393B64F344AE}"/>
                </c:ext>
              </c:extLst>
            </c:dLbl>
            <c:dLbl>
              <c:idx val="2"/>
              <c:delete val="1"/>
              <c:extLst>
                <c:ext xmlns:c15="http://schemas.microsoft.com/office/drawing/2012/chart" uri="{CE6537A1-D6FC-4f65-9D91-7224C49458BB}"/>
                <c:ext xmlns:c16="http://schemas.microsoft.com/office/drawing/2014/chart" uri="{C3380CC4-5D6E-409C-BE32-E72D297353CC}">
                  <c16:uniqueId val="{00000010-AE0F-4D7F-A065-393B64F344AE}"/>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EURUSD_2020!$D$6:$D$7</c:f>
              <c:strCache>
                <c:ptCount val="2"/>
                <c:pt idx="0">
                  <c:v> TOTAL </c:v>
                </c:pt>
                <c:pt idx="1">
                  <c:v> Settled </c:v>
                </c:pt>
              </c:strCache>
            </c:strRef>
          </c:cat>
          <c:val>
            <c:numRef>
              <c:f>EURUSD_2020!$G$6:$G$7</c:f>
              <c:numCache>
                <c:formatCode>_ * #\ ##0.00_ ;_ * \-#\ ##0.00_ ;_ * "-"??_ ;_ @_ </c:formatCode>
                <c:ptCount val="2"/>
                <c:pt idx="0">
                  <c:v>0</c:v>
                </c:pt>
                <c:pt idx="1">
                  <c:v>0</c:v>
                </c:pt>
              </c:numCache>
            </c:numRef>
          </c:val>
          <c:extLst>
            <c:ext xmlns:c16="http://schemas.microsoft.com/office/drawing/2014/chart" uri="{C3380CC4-5D6E-409C-BE32-E72D297353CC}">
              <c16:uniqueId val="{00000011-AE0F-4D7F-A065-393B64F344AE}"/>
            </c:ext>
          </c:extLst>
        </c:ser>
        <c:dLbls>
          <c:dLblPos val="ctr"/>
          <c:showLegendKey val="0"/>
          <c:showVal val="1"/>
          <c:showCatName val="0"/>
          <c:showSerName val="0"/>
          <c:showPercent val="0"/>
          <c:showBubbleSize val="0"/>
        </c:dLbls>
        <c:gapWidth val="150"/>
        <c:overlap val="100"/>
        <c:axId val="337224480"/>
        <c:axId val="337223304"/>
      </c:barChart>
      <c:lineChart>
        <c:grouping val="standard"/>
        <c:varyColors val="0"/>
        <c:ser>
          <c:idx val="1"/>
          <c:order val="4"/>
          <c:tx>
            <c:strRef>
              <c:f>EURUSD_2020!$K$5</c:f>
              <c:strCache>
                <c:ptCount val="1"/>
                <c:pt idx="0">
                  <c:v>Hedge Rate</c:v>
                </c:pt>
              </c:strCache>
            </c:strRef>
          </c:tx>
          <c:spPr>
            <a:ln w="25400">
              <a:noFill/>
              <a:prstDash val="solid"/>
            </a:ln>
          </c:spPr>
          <c:marker>
            <c:symbol val="circle"/>
            <c:size val="4"/>
            <c:spPr>
              <a:solidFill>
                <a:srgbClr val="FF0000"/>
              </a:solidFill>
              <a:ln>
                <a:solidFill>
                  <a:srgbClr val="FF0000"/>
                </a:solidFill>
                <a:prstDash val="solid"/>
              </a:ln>
            </c:spPr>
          </c:marker>
          <c:dLbls>
            <c:dLbl>
              <c:idx val="0"/>
              <c:layout>
                <c:manualLayout>
                  <c:x val="-5.8252922930088283E-2"/>
                  <c:y val="4.364623377689581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AE0F-4D7F-A065-393B64F344AE}"/>
                </c:ext>
              </c:extLst>
            </c:dLbl>
            <c:dLbl>
              <c:idx val="1"/>
              <c:layout>
                <c:manualLayout>
                  <c:x val="-5.8252922930088394E-2"/>
                  <c:y val="4.721692631974342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AE0F-4D7F-A065-393B64F344AE}"/>
                </c:ext>
              </c:extLst>
            </c:dLbl>
            <c:spPr>
              <a:noFill/>
              <a:ln>
                <a:noFill/>
              </a:ln>
              <a:effectLst/>
            </c:spPr>
            <c:txPr>
              <a:bodyPr rot="-2700000" vert="horz"/>
              <a:lstStyle/>
              <a:p>
                <a:pPr>
                  <a:defRPr sz="700">
                    <a:solidFill>
                      <a:srgbClr val="FF0000"/>
                    </a:solidFill>
                  </a:defRPr>
                </a:pPr>
                <a:endParaRPr lang="fr-F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EURUSD_2020!$D$6:$D$7</c:f>
              <c:strCache>
                <c:ptCount val="2"/>
                <c:pt idx="0">
                  <c:v> TOTAL </c:v>
                </c:pt>
                <c:pt idx="1">
                  <c:v> Settled </c:v>
                </c:pt>
              </c:strCache>
            </c:strRef>
          </c:cat>
          <c:val>
            <c:numRef>
              <c:f>EURUSD_2020!$K$6:$K$7</c:f>
              <c:numCache>
                <c:formatCode>_ * #\ ##0.0000_ ;_ * \-#\ ##0.0000_ ;_ * "-"??_ ;_ @_ </c:formatCode>
                <c:ptCount val="2"/>
                <c:pt idx="0">
                  <c:v>1.21678</c:v>
                </c:pt>
                <c:pt idx="1">
                  <c:v>1.21678</c:v>
                </c:pt>
              </c:numCache>
            </c:numRef>
          </c:val>
          <c:smooth val="0"/>
          <c:extLst>
            <c:ext xmlns:c16="http://schemas.microsoft.com/office/drawing/2014/chart" uri="{C3380CC4-5D6E-409C-BE32-E72D297353CC}">
              <c16:uniqueId val="{00000014-AE0F-4D7F-A065-393B64F344AE}"/>
            </c:ext>
          </c:extLst>
        </c:ser>
        <c:dLbls>
          <c:dLblPos val="ctr"/>
          <c:showLegendKey val="0"/>
          <c:showVal val="1"/>
          <c:showCatName val="0"/>
          <c:showSerName val="0"/>
          <c:showPercent val="0"/>
          <c:showBubbleSize val="0"/>
        </c:dLbls>
        <c:marker val="1"/>
        <c:smooth val="0"/>
        <c:axId val="337224088"/>
        <c:axId val="337237808"/>
      </c:lineChart>
      <c:catAx>
        <c:axId val="337224480"/>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800" b="0" i="0" u="none" strike="noStrike" baseline="0">
                <a:solidFill>
                  <a:srgbClr val="000000"/>
                </a:solidFill>
                <a:latin typeface="Calibri"/>
                <a:ea typeface="Calibri"/>
                <a:cs typeface="Calibri"/>
              </a:defRPr>
            </a:pPr>
            <a:endParaRPr lang="fr-FR"/>
          </a:p>
        </c:txPr>
        <c:crossAx val="337223304"/>
        <c:crosses val="autoZero"/>
        <c:auto val="1"/>
        <c:lblAlgn val="ctr"/>
        <c:lblOffset val="100"/>
        <c:tickLblSkip val="1"/>
        <c:tickMarkSkip val="1"/>
        <c:noMultiLvlLbl val="0"/>
      </c:catAx>
      <c:valAx>
        <c:axId val="337223304"/>
        <c:scaling>
          <c:orientation val="minMax"/>
        </c:scaling>
        <c:delete val="0"/>
        <c:axPos val="l"/>
        <c:majorGridlines>
          <c:spPr>
            <a:ln w="3175">
              <a:solidFill>
                <a:srgbClr val="969696"/>
              </a:solidFill>
              <a:prstDash val="sysDash"/>
            </a:ln>
          </c:spPr>
        </c:majorGridlines>
        <c:numFmt formatCode="#,##0" sourceLinked="0"/>
        <c:majorTickMark val="out"/>
        <c:minorTickMark val="none"/>
        <c:tickLblPos val="nextTo"/>
        <c:spPr>
          <a:ln w="3175">
            <a:solidFill>
              <a:srgbClr val="666699"/>
            </a:solidFill>
            <a:prstDash val="solid"/>
          </a:ln>
        </c:spPr>
        <c:txPr>
          <a:bodyPr rot="0" vert="horz"/>
          <a:lstStyle/>
          <a:p>
            <a:pPr>
              <a:defRPr sz="800" b="0" i="0" u="none" strike="noStrike" baseline="0">
                <a:solidFill>
                  <a:srgbClr val="666699"/>
                </a:solidFill>
                <a:latin typeface="Calibri"/>
                <a:ea typeface="Calibri"/>
                <a:cs typeface="Calibri"/>
              </a:defRPr>
            </a:pPr>
            <a:endParaRPr lang="fr-FR"/>
          </a:p>
        </c:txPr>
        <c:crossAx val="337224480"/>
        <c:crosses val="autoZero"/>
        <c:crossBetween val="between"/>
      </c:valAx>
      <c:catAx>
        <c:axId val="337224088"/>
        <c:scaling>
          <c:orientation val="minMax"/>
        </c:scaling>
        <c:delete val="1"/>
        <c:axPos val="t"/>
        <c:numFmt formatCode="General" sourceLinked="1"/>
        <c:majorTickMark val="out"/>
        <c:minorTickMark val="none"/>
        <c:tickLblPos val="nextTo"/>
        <c:crossAx val="337237808"/>
        <c:crosses val="autoZero"/>
        <c:auto val="1"/>
        <c:lblAlgn val="ctr"/>
        <c:lblOffset val="100"/>
        <c:noMultiLvlLbl val="0"/>
      </c:catAx>
      <c:valAx>
        <c:axId val="337237808"/>
        <c:scaling>
          <c:orientation val="maxMin"/>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800" b="0" i="0" u="none" strike="noStrike" baseline="0">
                <a:solidFill>
                  <a:srgbClr val="FF0000"/>
                </a:solidFill>
                <a:latin typeface="Calibri"/>
                <a:ea typeface="Calibri"/>
                <a:cs typeface="Calibri"/>
              </a:defRPr>
            </a:pPr>
            <a:endParaRPr lang="fr-FR"/>
          </a:p>
        </c:txPr>
        <c:crossAx val="337224088"/>
        <c:crosses val="max"/>
        <c:crossBetween val="between"/>
      </c:valAx>
      <c:spPr>
        <a:solidFill>
          <a:srgbClr val="FFFFFF"/>
        </a:solidFill>
        <a:ln w="12700">
          <a:solidFill>
            <a:srgbClr val="808080"/>
          </a:solidFill>
          <a:prstDash val="solid"/>
        </a:ln>
      </c:spPr>
    </c:plotArea>
    <c:legend>
      <c:legendPos val="b"/>
      <c:layout>
        <c:manualLayout>
          <c:xMode val="edge"/>
          <c:yMode val="edge"/>
          <c:x val="5.7117003367003365E-2"/>
          <c:y val="0.90910777777777774"/>
          <c:w val="0.91142239057239061"/>
          <c:h val="7.8720833333333337E-2"/>
        </c:manualLayout>
      </c:layout>
      <c:overlay val="0"/>
      <c:spPr>
        <a:solidFill>
          <a:srgbClr val="FFFFFF"/>
        </a:solidFill>
        <a:ln w="3175">
          <a:solidFill>
            <a:srgbClr val="969696"/>
          </a:solidFill>
          <a:prstDash val="solid"/>
        </a:ln>
      </c:spPr>
      <c:txPr>
        <a:bodyPr/>
        <a:lstStyle/>
        <a:p>
          <a:pPr>
            <a:defRPr sz="8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120009331467041"/>
          <c:y val="0.25812517361111109"/>
          <c:w val="0.78160701193094717"/>
          <c:h val="0.53955885416666671"/>
        </c:manualLayout>
      </c:layout>
      <c:barChart>
        <c:barDir val="col"/>
        <c:grouping val="stacked"/>
        <c:varyColors val="0"/>
        <c:ser>
          <c:idx val="0"/>
          <c:order val="0"/>
          <c:tx>
            <c:strRef>
              <c:f>'EURUSD_2020-Blend'!$L$5</c:f>
              <c:strCache>
                <c:ptCount val="1"/>
                <c:pt idx="0">
                  <c:v>Purchased Options</c:v>
                </c:pt>
              </c:strCache>
            </c:strRef>
          </c:tx>
          <c:spPr>
            <a:solidFill>
              <a:srgbClr val="FEFEDE"/>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0-4A5F-4838-A8F3-EDEF598DD73B}"/>
              </c:ext>
            </c:extLst>
          </c:dPt>
          <c:dPt>
            <c:idx val="1"/>
            <c:invertIfNegative val="0"/>
            <c:bubble3D val="0"/>
            <c:extLst>
              <c:ext xmlns:c16="http://schemas.microsoft.com/office/drawing/2014/chart" uri="{C3380CC4-5D6E-409C-BE32-E72D297353CC}">
                <c16:uniqueId val="{00000001-4A5F-4838-A8F3-EDEF598DD73B}"/>
              </c:ext>
            </c:extLst>
          </c:dPt>
          <c:dPt>
            <c:idx val="2"/>
            <c:invertIfNegative val="0"/>
            <c:bubble3D val="0"/>
            <c:extLst>
              <c:ext xmlns:c16="http://schemas.microsoft.com/office/drawing/2014/chart" uri="{C3380CC4-5D6E-409C-BE32-E72D297353CC}">
                <c16:uniqueId val="{00000002-4A5F-4838-A8F3-EDEF598DD73B}"/>
              </c:ext>
            </c:extLst>
          </c:dPt>
          <c:dLbls>
            <c:dLbl>
              <c:idx val="1"/>
              <c:delete val="1"/>
              <c:extLst>
                <c:ext xmlns:c15="http://schemas.microsoft.com/office/drawing/2012/chart" uri="{CE6537A1-D6FC-4f65-9D91-7224C49458BB}"/>
                <c:ext xmlns:c16="http://schemas.microsoft.com/office/drawing/2014/chart" uri="{C3380CC4-5D6E-409C-BE32-E72D297353CC}">
                  <c16:uniqueId val="{00000001-4A5F-4838-A8F3-EDEF598DD73B}"/>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'EURUSD_2020-Blend'!$D$6:$D$7</c:f>
              <c:strCache>
                <c:ptCount val="2"/>
                <c:pt idx="0">
                  <c:v> TOTAL </c:v>
                </c:pt>
                <c:pt idx="1">
                  <c:v> Settled </c:v>
                </c:pt>
              </c:strCache>
            </c:strRef>
          </c:cat>
          <c:val>
            <c:numRef>
              <c:f>'EURUSD_2020-Blend'!$L$6:$L$7</c:f>
              <c:numCache>
                <c:formatCode>_ * #\ ##0.00_ ;_ * \-#\ ##0.00_ ;_ * "-"??_ ;_ @_ </c:formatCode>
                <c:ptCount val="2"/>
                <c:pt idx="0">
                  <c:v>0</c:v>
                </c:pt>
                <c:pt idx="1">
                  <c:v>0</c:v>
                </c:pt>
              </c:numCache>
            </c:numRef>
          </c:val>
          <c:extLst>
            <c:ext xmlns:c16="http://schemas.microsoft.com/office/drawing/2014/chart" uri="{C3380CC4-5D6E-409C-BE32-E72D297353CC}">
              <c16:uniqueId val="{00000003-4A5F-4838-A8F3-EDEF598DD73B}"/>
            </c:ext>
          </c:extLst>
        </c:ser>
        <c:ser>
          <c:idx val="2"/>
          <c:order val="1"/>
          <c:tx>
            <c:strRef>
              <c:f>'EURUSD_2020-Blend'!$M$5</c:f>
              <c:strCache>
                <c:ptCount val="1"/>
                <c:pt idx="0">
                  <c:v>Option Strategies</c:v>
                </c:pt>
              </c:strCache>
            </c:strRef>
          </c:tx>
          <c:spPr>
            <a:solidFill>
              <a:srgbClr val="FFA037"/>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4-4A5F-4838-A8F3-EDEF598DD73B}"/>
              </c:ext>
            </c:extLst>
          </c:dPt>
          <c:dPt>
            <c:idx val="1"/>
            <c:invertIfNegative val="0"/>
            <c:bubble3D val="0"/>
            <c:extLst>
              <c:ext xmlns:c16="http://schemas.microsoft.com/office/drawing/2014/chart" uri="{C3380CC4-5D6E-409C-BE32-E72D297353CC}">
                <c16:uniqueId val="{00000005-4A5F-4838-A8F3-EDEF598DD73B}"/>
              </c:ext>
            </c:extLst>
          </c:dPt>
          <c:dLbls>
            <c:dLbl>
              <c:idx val="1"/>
              <c:delete val="1"/>
              <c:extLst>
                <c:ext xmlns:c15="http://schemas.microsoft.com/office/drawing/2012/chart" uri="{CE6537A1-D6FC-4f65-9D91-7224C49458BB}"/>
                <c:ext xmlns:c16="http://schemas.microsoft.com/office/drawing/2014/chart" uri="{C3380CC4-5D6E-409C-BE32-E72D297353CC}">
                  <c16:uniqueId val="{00000005-4A5F-4838-A8F3-EDEF598DD73B}"/>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'EURUSD_2020-Blend'!$D$6:$D$7</c:f>
              <c:strCache>
                <c:ptCount val="2"/>
                <c:pt idx="0">
                  <c:v> TOTAL </c:v>
                </c:pt>
                <c:pt idx="1">
                  <c:v> Settled </c:v>
                </c:pt>
              </c:strCache>
            </c:strRef>
          </c:cat>
          <c:val>
            <c:numRef>
              <c:f>'EURUSD_2020-Blend'!$M$6:$M$7</c:f>
              <c:numCache>
                <c:formatCode>_ * #\ ##0.00_ ;_ * \-#\ ##0.00_ ;_ * "-"??_ ;_ @_ </c:formatCode>
                <c:ptCount val="2"/>
                <c:pt idx="0">
                  <c:v>0</c:v>
                </c:pt>
                <c:pt idx="1">
                  <c:v>0</c:v>
                </c:pt>
              </c:numCache>
            </c:numRef>
          </c:val>
          <c:extLst>
            <c:ext xmlns:c16="http://schemas.microsoft.com/office/drawing/2014/chart" uri="{C3380CC4-5D6E-409C-BE32-E72D297353CC}">
              <c16:uniqueId val="{00000006-4A5F-4838-A8F3-EDEF598DD73B}"/>
            </c:ext>
          </c:extLst>
        </c:ser>
        <c:ser>
          <c:idx val="3"/>
          <c:order val="2"/>
          <c:tx>
            <c:strRef>
              <c:f>'EURUSD_2020-Blend'!$N$5</c:f>
              <c:strCache>
                <c:ptCount val="1"/>
                <c:pt idx="0">
                  <c:v>Forward/Spot</c:v>
                </c:pt>
              </c:strCache>
            </c:strRef>
          </c:tx>
          <c:spPr>
            <a:solidFill>
              <a:srgbClr val="8064A2">
                <a:lumMod val="40000"/>
                <a:lumOff val="60000"/>
              </a:srgbClr>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7-4A5F-4838-A8F3-EDEF598DD73B}"/>
              </c:ext>
            </c:extLst>
          </c:dPt>
          <c:dPt>
            <c:idx val="1"/>
            <c:invertIfNegative val="0"/>
            <c:bubble3D val="0"/>
            <c:extLst>
              <c:ext xmlns:c16="http://schemas.microsoft.com/office/drawing/2014/chart" uri="{C3380CC4-5D6E-409C-BE32-E72D297353CC}">
                <c16:uniqueId val="{00000008-4A5F-4838-A8F3-EDEF598DD73B}"/>
              </c:ext>
            </c:extLst>
          </c:dPt>
          <c:dLbls>
            <c:dLbl>
              <c:idx val="0"/>
              <c:layout>
                <c:manualLayout>
                  <c:x val="0"/>
                  <c:y val="-3.0275037571895091E-2"/>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4A5F-4838-A8F3-EDEF598DD73B}"/>
                </c:ext>
              </c:extLst>
            </c:dLbl>
            <c:dLbl>
              <c:idx val="1"/>
              <c:layout>
                <c:manualLayout>
                  <c:x val="-1.1105158576049575E-16"/>
                  <c:y val="-3.3862729810049993E-2"/>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4A5F-4838-A8F3-EDEF598DD73B}"/>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'EURUSD_2020-Blend'!$D$6:$D$7</c:f>
              <c:strCache>
                <c:ptCount val="2"/>
                <c:pt idx="0">
                  <c:v> TOTAL </c:v>
                </c:pt>
                <c:pt idx="1">
                  <c:v> Settled </c:v>
                </c:pt>
              </c:strCache>
            </c:strRef>
          </c:cat>
          <c:val>
            <c:numRef>
              <c:f>'EURUSD_2020-Blend'!$N$6:$N$7</c:f>
              <c:numCache>
                <c:formatCode>_ * #\ ##0.00_ ;_ * \-#\ ##0.00_ ;_ * "-"??_ ;_ @_ </c:formatCode>
                <c:ptCount val="2"/>
                <c:pt idx="0">
                  <c:v>-150000</c:v>
                </c:pt>
                <c:pt idx="1">
                  <c:v>-150000</c:v>
                </c:pt>
              </c:numCache>
            </c:numRef>
          </c:val>
          <c:extLst>
            <c:ext xmlns:c16="http://schemas.microsoft.com/office/drawing/2014/chart" uri="{C3380CC4-5D6E-409C-BE32-E72D297353CC}">
              <c16:uniqueId val="{00000009-4A5F-4838-A8F3-EDEF598DD73B}"/>
            </c:ext>
          </c:extLst>
        </c:ser>
        <c:dLbls>
          <c:showLegendKey val="0"/>
          <c:showVal val="0"/>
          <c:showCatName val="0"/>
          <c:showSerName val="0"/>
          <c:showPercent val="0"/>
          <c:showBubbleSize val="0"/>
        </c:dLbls>
        <c:gapWidth val="150"/>
        <c:overlap val="100"/>
        <c:axId val="405931264"/>
        <c:axId val="405938320"/>
      </c:barChart>
      <c:lineChart>
        <c:grouping val="standard"/>
        <c:varyColors val="0"/>
        <c:ser>
          <c:idx val="1"/>
          <c:order val="3"/>
          <c:tx>
            <c:strRef>
              <c:f>'EURUSD_2020-Blend'!$K$5</c:f>
              <c:strCache>
                <c:ptCount val="1"/>
                <c:pt idx="0">
                  <c:v>Hedge Rate</c:v>
                </c:pt>
              </c:strCache>
            </c:strRef>
          </c:tx>
          <c:spPr>
            <a:ln w="25400">
              <a:noFill/>
              <a:prstDash val="solid"/>
            </a:ln>
          </c:spPr>
          <c:marker>
            <c:symbol val="circle"/>
            <c:size val="4"/>
            <c:spPr>
              <a:solidFill>
                <a:srgbClr val="FF0000"/>
              </a:solidFill>
              <a:ln>
                <a:solidFill>
                  <a:srgbClr val="FF0000"/>
                </a:solidFill>
                <a:prstDash val="solid"/>
              </a:ln>
            </c:spPr>
          </c:marker>
          <c:dLbls>
            <c:dLbl>
              <c:idx val="0"/>
              <c:layout>
                <c:manualLayout>
                  <c:x val="-5.4827842615588387E-2"/>
                  <c:y val="4.342068092703694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4A5F-4838-A8F3-EDEF598DD73B}"/>
                </c:ext>
              </c:extLst>
            </c:dLbl>
            <c:dLbl>
              <c:idx val="1"/>
              <c:layout>
                <c:manualLayout>
                  <c:x val="-5.179912801637318E-2"/>
                  <c:y val="3.983298868888197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4A5F-4838-A8F3-EDEF598DD73B}"/>
                </c:ext>
              </c:extLst>
            </c:dLbl>
            <c:numFmt formatCode="#,##0.0000" sourceLinked="0"/>
            <c:spPr>
              <a:noFill/>
              <a:ln w="25400">
                <a:noFill/>
              </a:ln>
            </c:spPr>
            <c:txPr>
              <a:bodyPr rot="-2700000" vert="horz"/>
              <a:lstStyle/>
              <a:p>
                <a:pPr>
                  <a:defRPr sz="700" b="0" i="0" u="none" strike="noStrike" baseline="0">
                    <a:solidFill>
                      <a:srgbClr val="FF0000"/>
                    </a:solidFill>
                    <a:latin typeface="Calibri"/>
                    <a:ea typeface="Calibri"/>
                    <a:cs typeface="Calibri"/>
                  </a:defRPr>
                </a:pPr>
                <a:endParaRPr lang="fr-F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'EURUSD_2020-Blend'!$D$6:$D$7</c:f>
              <c:strCache>
                <c:ptCount val="2"/>
                <c:pt idx="0">
                  <c:v> TOTAL </c:v>
                </c:pt>
                <c:pt idx="1">
                  <c:v> Settled </c:v>
                </c:pt>
              </c:strCache>
            </c:strRef>
          </c:cat>
          <c:val>
            <c:numRef>
              <c:f>'EURUSD_2020-Blend'!$K$6:$K$7</c:f>
              <c:numCache>
                <c:formatCode>_ * #\ ##0.0000_ ;_ * \-#\ ##0.0000_ ;_ * "-"??_ ;_ @_ </c:formatCode>
                <c:ptCount val="2"/>
                <c:pt idx="0">
                  <c:v>1.21678</c:v>
                </c:pt>
                <c:pt idx="1">
                  <c:v>1.21678</c:v>
                </c:pt>
              </c:numCache>
            </c:numRef>
          </c:val>
          <c:smooth val="0"/>
          <c:extLst>
            <c:ext xmlns:c16="http://schemas.microsoft.com/office/drawing/2014/chart" uri="{C3380CC4-5D6E-409C-BE32-E72D297353CC}">
              <c16:uniqueId val="{0000000C-4A5F-4838-A8F3-EDEF598DD73B}"/>
            </c:ext>
          </c:extLst>
        </c:ser>
        <c:dLbls>
          <c:showLegendKey val="0"/>
          <c:showVal val="0"/>
          <c:showCatName val="0"/>
          <c:showSerName val="0"/>
          <c:showPercent val="0"/>
          <c:showBubbleSize val="0"/>
        </c:dLbls>
        <c:marker val="1"/>
        <c:smooth val="0"/>
        <c:axId val="405937928"/>
        <c:axId val="405939496"/>
      </c:lineChart>
      <c:catAx>
        <c:axId val="405931264"/>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800" b="0" i="0" u="none" strike="noStrike" baseline="0">
                <a:solidFill>
                  <a:srgbClr val="000000"/>
                </a:solidFill>
                <a:latin typeface="Calibri"/>
                <a:ea typeface="Calibri"/>
                <a:cs typeface="Calibri"/>
              </a:defRPr>
            </a:pPr>
            <a:endParaRPr lang="fr-FR"/>
          </a:p>
        </c:txPr>
        <c:crossAx val="405938320"/>
        <c:crosses val="autoZero"/>
        <c:auto val="1"/>
        <c:lblAlgn val="ctr"/>
        <c:lblOffset val="100"/>
        <c:tickLblSkip val="1"/>
        <c:tickMarkSkip val="1"/>
        <c:noMultiLvlLbl val="0"/>
      </c:catAx>
      <c:valAx>
        <c:axId val="405938320"/>
        <c:scaling>
          <c:orientation val="minMax"/>
        </c:scaling>
        <c:delete val="0"/>
        <c:axPos val="l"/>
        <c:majorGridlines>
          <c:spPr>
            <a:ln w="3175">
              <a:solidFill>
                <a:srgbClr val="969696"/>
              </a:solidFill>
              <a:prstDash val="sysDash"/>
            </a:ln>
          </c:spPr>
        </c:majorGridlines>
        <c:numFmt formatCode="#,##0" sourceLinked="0"/>
        <c:majorTickMark val="out"/>
        <c:minorTickMark val="none"/>
        <c:tickLblPos val="nextTo"/>
        <c:spPr>
          <a:ln w="3175">
            <a:solidFill>
              <a:srgbClr val="666699"/>
            </a:solidFill>
            <a:prstDash val="solid"/>
          </a:ln>
        </c:spPr>
        <c:txPr>
          <a:bodyPr rot="0" vert="horz"/>
          <a:lstStyle/>
          <a:p>
            <a:pPr>
              <a:defRPr sz="800" b="0" i="0" u="none" strike="noStrike" baseline="0">
                <a:solidFill>
                  <a:srgbClr val="666699"/>
                </a:solidFill>
                <a:latin typeface="Calibri"/>
                <a:ea typeface="Calibri"/>
                <a:cs typeface="Calibri"/>
              </a:defRPr>
            </a:pPr>
            <a:endParaRPr lang="fr-FR"/>
          </a:p>
        </c:txPr>
        <c:crossAx val="405931264"/>
        <c:crosses val="autoZero"/>
        <c:crossBetween val="between"/>
      </c:valAx>
      <c:catAx>
        <c:axId val="405937928"/>
        <c:scaling>
          <c:orientation val="minMax"/>
        </c:scaling>
        <c:delete val="1"/>
        <c:axPos val="t"/>
        <c:numFmt formatCode="General" sourceLinked="1"/>
        <c:majorTickMark val="out"/>
        <c:minorTickMark val="none"/>
        <c:tickLblPos val="nextTo"/>
        <c:crossAx val="405939496"/>
        <c:crosses val="autoZero"/>
        <c:auto val="1"/>
        <c:lblAlgn val="ctr"/>
        <c:lblOffset val="100"/>
        <c:noMultiLvlLbl val="0"/>
      </c:catAx>
      <c:valAx>
        <c:axId val="405939496"/>
        <c:scaling>
          <c:orientation val="maxMin"/>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800" b="0" i="0" u="none" strike="noStrike" baseline="0">
                <a:solidFill>
                  <a:srgbClr val="FF0000"/>
                </a:solidFill>
                <a:latin typeface="Calibri"/>
                <a:ea typeface="Calibri"/>
                <a:cs typeface="Calibri"/>
              </a:defRPr>
            </a:pPr>
            <a:endParaRPr lang="fr-FR"/>
          </a:p>
        </c:txPr>
        <c:crossAx val="405937928"/>
        <c:crosses val="max"/>
        <c:crossBetween val="between"/>
      </c:valAx>
      <c:spPr>
        <a:solidFill>
          <a:srgbClr val="FFFFFF"/>
        </a:solidFill>
        <a:ln w="12700">
          <a:solidFill>
            <a:srgbClr val="808080"/>
          </a:solidFill>
          <a:prstDash val="solid"/>
        </a:ln>
      </c:spPr>
    </c:plotArea>
    <c:legend>
      <c:legendPos val="r"/>
      <c:layout>
        <c:manualLayout>
          <c:xMode val="edge"/>
          <c:yMode val="edge"/>
          <c:x val="6.6541787439613531E-2"/>
          <c:y val="0.9029652777777778"/>
          <c:w val="0.88853232323232323"/>
          <c:h val="8.8513333333333333E-2"/>
        </c:manualLayout>
      </c:layout>
      <c:overlay val="0"/>
      <c:spPr>
        <a:solidFill>
          <a:srgbClr val="FFFFFF"/>
        </a:solidFill>
        <a:ln w="3175">
          <a:solidFill>
            <a:srgbClr val="969696"/>
          </a:solidFill>
          <a:prstDash val="solid"/>
        </a:ln>
      </c:spPr>
      <c:txPr>
        <a:bodyPr/>
        <a:lstStyle/>
        <a:p>
          <a:pPr>
            <a:defRPr sz="8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331639192907915"/>
          <c:y val="0.25615572916666668"/>
          <c:w val="0.76890472024330292"/>
          <c:h val="0.53735399305555553"/>
        </c:manualLayout>
      </c:layout>
      <c:barChart>
        <c:barDir val="col"/>
        <c:grouping val="clustered"/>
        <c:varyColors val="0"/>
        <c:ser>
          <c:idx val="0"/>
          <c:order val="0"/>
          <c:tx>
            <c:strRef>
              <c:f>EURUSD_2021!$E$5</c:f>
              <c:strCache>
                <c:ptCount val="1"/>
                <c:pt idx="0">
                  <c:v>Total Notional</c:v>
                </c:pt>
              </c:strCache>
            </c:strRef>
          </c:tx>
          <c:spPr>
            <a:solidFill>
              <a:srgbClr val="99CCFF"/>
            </a:solidFill>
            <a:ln w="12700">
              <a:solidFill>
                <a:srgbClr val="969696"/>
              </a:solidFill>
              <a:prstDash val="solid"/>
            </a:ln>
          </c:spPr>
          <c:invertIfNegative val="0"/>
          <c:dPt>
            <c:idx val="1"/>
            <c:invertIfNegative val="0"/>
            <c:bubble3D val="0"/>
            <c:spPr>
              <a:solidFill>
                <a:srgbClr val="FFCC00"/>
              </a:solidFill>
              <a:ln w="12700">
                <a:solidFill>
                  <a:srgbClr val="969696"/>
                </a:solidFill>
                <a:prstDash val="solid"/>
              </a:ln>
            </c:spPr>
            <c:extLst>
              <c:ext xmlns:c16="http://schemas.microsoft.com/office/drawing/2014/chart" uri="{C3380CC4-5D6E-409C-BE32-E72D297353CC}">
                <c16:uniqueId val="{00000001-6DA1-4083-83C5-53C98C51153F}"/>
              </c:ext>
            </c:extLst>
          </c:dPt>
          <c:dPt>
            <c:idx val="2"/>
            <c:invertIfNegative val="0"/>
            <c:bubble3D val="0"/>
            <c:spPr>
              <a:solidFill>
                <a:srgbClr val="99CC00"/>
              </a:solidFill>
              <a:ln w="12700">
                <a:solidFill>
                  <a:srgbClr val="969696"/>
                </a:solidFill>
                <a:prstDash val="solid"/>
              </a:ln>
            </c:spPr>
            <c:extLst>
              <c:ext xmlns:c16="http://schemas.microsoft.com/office/drawing/2014/chart" uri="{C3380CC4-5D6E-409C-BE32-E72D297353CC}">
                <c16:uniqueId val="{00000003-6DA1-4083-83C5-53C98C51153F}"/>
              </c:ext>
            </c:extLst>
          </c:dPt>
          <c:dLbls>
            <c:dLbl>
              <c:idx val="1"/>
              <c:delete val="1"/>
              <c:extLst>
                <c:ext xmlns:c15="http://schemas.microsoft.com/office/drawing/2012/chart" uri="{CE6537A1-D6FC-4f65-9D91-7224C49458BB}"/>
                <c:ext xmlns:c16="http://schemas.microsoft.com/office/drawing/2014/chart" uri="{C3380CC4-5D6E-409C-BE32-E72D297353CC}">
                  <c16:uniqueId val="{00000001-6DA1-4083-83C5-53C98C51153F}"/>
                </c:ext>
              </c:extLst>
            </c:dLbl>
            <c:dLbl>
              <c:idx val="2"/>
              <c:delete val="1"/>
              <c:extLst>
                <c:ext xmlns:c15="http://schemas.microsoft.com/office/drawing/2012/chart" uri="{CE6537A1-D6FC-4f65-9D91-7224C49458BB}"/>
                <c:ext xmlns:c16="http://schemas.microsoft.com/office/drawing/2014/chart" uri="{C3380CC4-5D6E-409C-BE32-E72D297353CC}">
                  <c16:uniqueId val="{00000003-6DA1-4083-83C5-53C98C51153F}"/>
                </c:ext>
              </c:extLst>
            </c:dLbl>
            <c:dLbl>
              <c:idx val="3"/>
              <c:delete val="1"/>
              <c:extLst>
                <c:ext xmlns:c15="http://schemas.microsoft.com/office/drawing/2012/chart" uri="{CE6537A1-D6FC-4f65-9D91-7224C49458BB}"/>
                <c:ext xmlns:c16="http://schemas.microsoft.com/office/drawing/2014/chart" uri="{C3380CC4-5D6E-409C-BE32-E72D297353CC}">
                  <c16:uniqueId val="{00000004-6DA1-4083-83C5-53C98C51153F}"/>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EURUSD_2021!$D$6:$D$7</c:f>
              <c:strCache>
                <c:ptCount val="2"/>
                <c:pt idx="0">
                  <c:v> TOTAL </c:v>
                </c:pt>
                <c:pt idx="1">
                  <c:v> Settled </c:v>
                </c:pt>
              </c:strCache>
            </c:strRef>
          </c:cat>
          <c:val>
            <c:numRef>
              <c:f>EURUSD_2021!$E$6:$E$7</c:f>
              <c:numCache>
                <c:formatCode>_ * #\ ##0.00_ ;_ * \-#\ ##0.00_ ;_ * "-"??_ ;_ @_ </c:formatCode>
                <c:ptCount val="2"/>
                <c:pt idx="0">
                  <c:v>-2050000</c:v>
                </c:pt>
                <c:pt idx="1">
                  <c:v>0</c:v>
                </c:pt>
              </c:numCache>
            </c:numRef>
          </c:val>
          <c:extLst>
            <c:ext xmlns:c16="http://schemas.microsoft.com/office/drawing/2014/chart" uri="{C3380CC4-5D6E-409C-BE32-E72D297353CC}">
              <c16:uniqueId val="{00000005-6DA1-4083-83C5-53C98C51153F}"/>
            </c:ext>
          </c:extLst>
        </c:ser>
        <c:ser>
          <c:idx val="2"/>
          <c:order val="1"/>
          <c:tx>
            <c:strRef>
              <c:f>EURUSD_2021!$F$5</c:f>
              <c:strCache>
                <c:ptCount val="1"/>
                <c:pt idx="0">
                  <c:v>Settled Notional</c:v>
                </c:pt>
              </c:strCache>
            </c:strRef>
          </c:tx>
          <c:spPr>
            <a:solidFill>
              <a:srgbClr val="FFCC00"/>
            </a:solidFill>
            <a:ln w="12700">
              <a:solidFill>
                <a:srgbClr val="969696"/>
              </a:solidFill>
              <a:prstDash val="solid"/>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6-6DA1-4083-83C5-53C98C51153F}"/>
                </c:ext>
              </c:extLst>
            </c:dLbl>
            <c:dLbl>
              <c:idx val="2"/>
              <c:delete val="1"/>
              <c:extLst>
                <c:ext xmlns:c15="http://schemas.microsoft.com/office/drawing/2012/chart" uri="{CE6537A1-D6FC-4f65-9D91-7224C49458BB}"/>
                <c:ext xmlns:c16="http://schemas.microsoft.com/office/drawing/2014/chart" uri="{C3380CC4-5D6E-409C-BE32-E72D297353CC}">
                  <c16:uniqueId val="{00000007-6DA1-4083-83C5-53C98C51153F}"/>
                </c:ext>
              </c:extLst>
            </c:dLbl>
            <c:dLbl>
              <c:idx val="3"/>
              <c:delete val="1"/>
              <c:extLst>
                <c:ext xmlns:c15="http://schemas.microsoft.com/office/drawing/2012/chart" uri="{CE6537A1-D6FC-4f65-9D91-7224C49458BB}"/>
                <c:ext xmlns:c16="http://schemas.microsoft.com/office/drawing/2014/chart" uri="{C3380CC4-5D6E-409C-BE32-E72D297353CC}">
                  <c16:uniqueId val="{00000008-6DA1-4083-83C5-53C98C51153F}"/>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EURUSD_2021!$D$6:$D$7</c:f>
              <c:strCache>
                <c:ptCount val="2"/>
                <c:pt idx="0">
                  <c:v> TOTAL </c:v>
                </c:pt>
                <c:pt idx="1">
                  <c:v> Settled </c:v>
                </c:pt>
              </c:strCache>
            </c:strRef>
          </c:cat>
          <c:val>
            <c:numRef>
              <c:f>EURUSD_2021!$F$6:$F$7</c:f>
              <c:numCache>
                <c:formatCode>_ * #\ ##0.00_ ;_ * \-#\ ##0.00_ ;_ * "-"??_ ;_ @_ </c:formatCode>
                <c:ptCount val="2"/>
                <c:pt idx="0">
                  <c:v>0</c:v>
                </c:pt>
                <c:pt idx="1">
                  <c:v>-2050000</c:v>
                </c:pt>
              </c:numCache>
            </c:numRef>
          </c:val>
          <c:extLst>
            <c:ext xmlns:c16="http://schemas.microsoft.com/office/drawing/2014/chart" uri="{C3380CC4-5D6E-409C-BE32-E72D297353CC}">
              <c16:uniqueId val="{00000009-6DA1-4083-83C5-53C98C51153F}"/>
            </c:ext>
          </c:extLst>
        </c:ser>
        <c:ser>
          <c:idx val="3"/>
          <c:order val="2"/>
          <c:tx>
            <c:strRef>
              <c:f>EURUSD_2021!$H$5</c:f>
              <c:strCache>
                <c:ptCount val="1"/>
                <c:pt idx="0">
                  <c:v>Total Outstanding</c:v>
                </c:pt>
              </c:strCache>
            </c:strRef>
          </c:tx>
          <c:spPr>
            <a:solidFill>
              <a:srgbClr val="99CC00"/>
            </a:solidFill>
            <a:ln w="12700">
              <a:solidFill>
                <a:srgbClr val="969696"/>
              </a:solidFill>
              <a:prstDash val="solid"/>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A-6DA1-4083-83C5-53C98C51153F}"/>
                </c:ext>
              </c:extLst>
            </c:dLbl>
            <c:dLbl>
              <c:idx val="1"/>
              <c:delete val="1"/>
              <c:extLst>
                <c:ext xmlns:c15="http://schemas.microsoft.com/office/drawing/2012/chart" uri="{CE6537A1-D6FC-4f65-9D91-7224C49458BB}"/>
                <c:ext xmlns:c16="http://schemas.microsoft.com/office/drawing/2014/chart" uri="{C3380CC4-5D6E-409C-BE32-E72D297353CC}">
                  <c16:uniqueId val="{0000000B-6DA1-4083-83C5-53C98C51153F}"/>
                </c:ext>
              </c:extLst>
            </c:dLbl>
            <c:dLbl>
              <c:idx val="3"/>
              <c:delete val="1"/>
              <c:extLst>
                <c:ext xmlns:c15="http://schemas.microsoft.com/office/drawing/2012/chart" uri="{CE6537A1-D6FC-4f65-9D91-7224C49458BB}"/>
                <c:ext xmlns:c16="http://schemas.microsoft.com/office/drawing/2014/chart" uri="{C3380CC4-5D6E-409C-BE32-E72D297353CC}">
                  <c16:uniqueId val="{0000000C-6DA1-4083-83C5-53C98C51153F}"/>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EURUSD_2021!$D$6:$D$7</c:f>
              <c:strCache>
                <c:ptCount val="2"/>
                <c:pt idx="0">
                  <c:v> TOTAL </c:v>
                </c:pt>
                <c:pt idx="1">
                  <c:v> Settled </c:v>
                </c:pt>
              </c:strCache>
            </c:strRef>
          </c:cat>
          <c:val>
            <c:numRef>
              <c:f>EURUSD_2021!$H$6:$H$7</c:f>
              <c:numCache>
                <c:formatCode>_ * #\ ##0.00_ ;_ * \-#\ ##0.00_ ;_ * "-"??_ ;_ @_ </c:formatCode>
                <c:ptCount val="2"/>
                <c:pt idx="0">
                  <c:v>0</c:v>
                </c:pt>
                <c:pt idx="1">
                  <c:v>0</c:v>
                </c:pt>
              </c:numCache>
            </c:numRef>
          </c:val>
          <c:extLst>
            <c:ext xmlns:c16="http://schemas.microsoft.com/office/drawing/2014/chart" uri="{C3380CC4-5D6E-409C-BE32-E72D297353CC}">
              <c16:uniqueId val="{0000000D-6DA1-4083-83C5-53C98C51153F}"/>
            </c:ext>
          </c:extLst>
        </c:ser>
        <c:ser>
          <c:idx val="4"/>
          <c:order val="3"/>
          <c:tx>
            <c:strRef>
              <c:f>EURUSD_2021!$G$5</c:f>
              <c:strCache>
                <c:ptCount val="1"/>
                <c:pt idx="0">
                  <c:v>Outstanding Notional</c:v>
                </c:pt>
              </c:strCache>
            </c:strRef>
          </c:tx>
          <c:spPr>
            <a:pattFill prst="wdUpDiag">
              <a:fgClr>
                <a:srgbClr val="92D050"/>
              </a:fgClr>
              <a:bgClr>
                <a:sysClr val="window" lastClr="FFFFFF"/>
              </a:bgClr>
            </a:pattFill>
            <a:ln w="28575">
              <a:noFill/>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E-6DA1-4083-83C5-53C98C51153F}"/>
                </c:ext>
              </c:extLst>
            </c:dLbl>
            <c:dLbl>
              <c:idx val="1"/>
              <c:delete val="1"/>
              <c:extLst>
                <c:ext xmlns:c15="http://schemas.microsoft.com/office/drawing/2012/chart" uri="{CE6537A1-D6FC-4f65-9D91-7224C49458BB}"/>
                <c:ext xmlns:c16="http://schemas.microsoft.com/office/drawing/2014/chart" uri="{C3380CC4-5D6E-409C-BE32-E72D297353CC}">
                  <c16:uniqueId val="{0000000F-6DA1-4083-83C5-53C98C51153F}"/>
                </c:ext>
              </c:extLst>
            </c:dLbl>
            <c:dLbl>
              <c:idx val="2"/>
              <c:delete val="1"/>
              <c:extLst>
                <c:ext xmlns:c15="http://schemas.microsoft.com/office/drawing/2012/chart" uri="{CE6537A1-D6FC-4f65-9D91-7224C49458BB}"/>
                <c:ext xmlns:c16="http://schemas.microsoft.com/office/drawing/2014/chart" uri="{C3380CC4-5D6E-409C-BE32-E72D297353CC}">
                  <c16:uniqueId val="{00000010-6DA1-4083-83C5-53C98C51153F}"/>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EURUSD_2021!$D$6:$D$7</c:f>
              <c:strCache>
                <c:ptCount val="2"/>
                <c:pt idx="0">
                  <c:v> TOTAL </c:v>
                </c:pt>
                <c:pt idx="1">
                  <c:v> Settled </c:v>
                </c:pt>
              </c:strCache>
            </c:strRef>
          </c:cat>
          <c:val>
            <c:numRef>
              <c:f>EURUSD_2021!$G$6:$G$7</c:f>
              <c:numCache>
                <c:formatCode>_ * #\ ##0.00_ ;_ * \-#\ ##0.00_ ;_ * "-"??_ ;_ @_ </c:formatCode>
                <c:ptCount val="2"/>
                <c:pt idx="0">
                  <c:v>0</c:v>
                </c:pt>
                <c:pt idx="1">
                  <c:v>0</c:v>
                </c:pt>
              </c:numCache>
            </c:numRef>
          </c:val>
          <c:extLst>
            <c:ext xmlns:c16="http://schemas.microsoft.com/office/drawing/2014/chart" uri="{C3380CC4-5D6E-409C-BE32-E72D297353CC}">
              <c16:uniqueId val="{00000011-6DA1-4083-83C5-53C98C51153F}"/>
            </c:ext>
          </c:extLst>
        </c:ser>
        <c:dLbls>
          <c:dLblPos val="ctr"/>
          <c:showLegendKey val="0"/>
          <c:showVal val="1"/>
          <c:showCatName val="0"/>
          <c:showSerName val="0"/>
          <c:showPercent val="0"/>
          <c:showBubbleSize val="0"/>
        </c:dLbls>
        <c:gapWidth val="150"/>
        <c:overlap val="100"/>
        <c:axId val="337224480"/>
        <c:axId val="337223304"/>
      </c:barChart>
      <c:lineChart>
        <c:grouping val="standard"/>
        <c:varyColors val="0"/>
        <c:ser>
          <c:idx val="1"/>
          <c:order val="4"/>
          <c:tx>
            <c:strRef>
              <c:f>EURUSD_2021!$K$5</c:f>
              <c:strCache>
                <c:ptCount val="1"/>
                <c:pt idx="0">
                  <c:v>Hedge Rate</c:v>
                </c:pt>
              </c:strCache>
            </c:strRef>
          </c:tx>
          <c:spPr>
            <a:ln w="25400">
              <a:noFill/>
              <a:prstDash val="solid"/>
            </a:ln>
          </c:spPr>
          <c:marker>
            <c:symbol val="circle"/>
            <c:size val="4"/>
            <c:spPr>
              <a:solidFill>
                <a:srgbClr val="FF0000"/>
              </a:solidFill>
              <a:ln>
                <a:solidFill>
                  <a:srgbClr val="FF0000"/>
                </a:solidFill>
                <a:prstDash val="solid"/>
              </a:ln>
            </c:spPr>
          </c:marker>
          <c:dLbls>
            <c:dLbl>
              <c:idx val="0"/>
              <c:layout>
                <c:manualLayout>
                  <c:x val="-5.8252922930088338E-2"/>
                  <c:y val="3.651237345331833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6DA1-4083-83C5-53C98C51153F}"/>
                </c:ext>
              </c:extLst>
            </c:dLbl>
            <c:dLbl>
              <c:idx val="1"/>
              <c:layout>
                <c:manualLayout>
                  <c:x val="-5.8252922930088283E-2"/>
                  <c:y val="3.651237345331833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6DA1-4083-83C5-53C98C51153F}"/>
                </c:ext>
              </c:extLst>
            </c:dLbl>
            <c:spPr>
              <a:noFill/>
              <a:ln>
                <a:noFill/>
              </a:ln>
              <a:effectLst/>
            </c:spPr>
            <c:txPr>
              <a:bodyPr rot="-2700000" vert="horz"/>
              <a:lstStyle/>
              <a:p>
                <a:pPr>
                  <a:defRPr sz="700">
                    <a:solidFill>
                      <a:srgbClr val="FF0000"/>
                    </a:solidFill>
                  </a:defRPr>
                </a:pPr>
                <a:endParaRPr lang="fr-F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EURUSD_2021!$D$6:$D$7</c:f>
              <c:strCache>
                <c:ptCount val="2"/>
                <c:pt idx="0">
                  <c:v> TOTAL </c:v>
                </c:pt>
                <c:pt idx="1">
                  <c:v> Settled </c:v>
                </c:pt>
              </c:strCache>
            </c:strRef>
          </c:cat>
          <c:val>
            <c:numRef>
              <c:f>EURUSD_2021!$K$6:$K$7</c:f>
              <c:numCache>
                <c:formatCode>_ * #\ ##0.0000_ ;_ * \-#\ ##0.0000_ ;_ * "-"??_ ;_ @_ </c:formatCode>
                <c:ptCount val="2"/>
                <c:pt idx="0">
                  <c:v>1.214002132461</c:v>
                </c:pt>
                <c:pt idx="1">
                  <c:v>1.214002132461</c:v>
                </c:pt>
              </c:numCache>
            </c:numRef>
          </c:val>
          <c:smooth val="0"/>
          <c:extLst>
            <c:ext xmlns:c16="http://schemas.microsoft.com/office/drawing/2014/chart" uri="{C3380CC4-5D6E-409C-BE32-E72D297353CC}">
              <c16:uniqueId val="{00000014-6DA1-4083-83C5-53C98C51153F}"/>
            </c:ext>
          </c:extLst>
        </c:ser>
        <c:dLbls>
          <c:dLblPos val="ctr"/>
          <c:showLegendKey val="0"/>
          <c:showVal val="1"/>
          <c:showCatName val="0"/>
          <c:showSerName val="0"/>
          <c:showPercent val="0"/>
          <c:showBubbleSize val="0"/>
        </c:dLbls>
        <c:marker val="1"/>
        <c:smooth val="0"/>
        <c:axId val="337224088"/>
        <c:axId val="337237808"/>
      </c:lineChart>
      <c:catAx>
        <c:axId val="337224480"/>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800" b="0" i="0" u="none" strike="noStrike" baseline="0">
                <a:solidFill>
                  <a:srgbClr val="000000"/>
                </a:solidFill>
                <a:latin typeface="Calibri"/>
                <a:ea typeface="Calibri"/>
                <a:cs typeface="Calibri"/>
              </a:defRPr>
            </a:pPr>
            <a:endParaRPr lang="fr-FR"/>
          </a:p>
        </c:txPr>
        <c:crossAx val="337223304"/>
        <c:crosses val="autoZero"/>
        <c:auto val="1"/>
        <c:lblAlgn val="ctr"/>
        <c:lblOffset val="100"/>
        <c:tickLblSkip val="1"/>
        <c:tickMarkSkip val="1"/>
        <c:noMultiLvlLbl val="0"/>
      </c:catAx>
      <c:valAx>
        <c:axId val="337223304"/>
        <c:scaling>
          <c:orientation val="minMax"/>
        </c:scaling>
        <c:delete val="0"/>
        <c:axPos val="l"/>
        <c:majorGridlines>
          <c:spPr>
            <a:ln w="3175">
              <a:solidFill>
                <a:srgbClr val="969696"/>
              </a:solidFill>
              <a:prstDash val="sysDash"/>
            </a:ln>
          </c:spPr>
        </c:majorGridlines>
        <c:numFmt formatCode="#,##0" sourceLinked="0"/>
        <c:majorTickMark val="out"/>
        <c:minorTickMark val="none"/>
        <c:tickLblPos val="nextTo"/>
        <c:spPr>
          <a:ln w="3175">
            <a:solidFill>
              <a:srgbClr val="666699"/>
            </a:solidFill>
            <a:prstDash val="solid"/>
          </a:ln>
        </c:spPr>
        <c:txPr>
          <a:bodyPr rot="0" vert="horz"/>
          <a:lstStyle/>
          <a:p>
            <a:pPr>
              <a:defRPr sz="800" b="0" i="0" u="none" strike="noStrike" baseline="0">
                <a:solidFill>
                  <a:srgbClr val="666699"/>
                </a:solidFill>
                <a:latin typeface="Calibri"/>
                <a:ea typeface="Calibri"/>
                <a:cs typeface="Calibri"/>
              </a:defRPr>
            </a:pPr>
            <a:endParaRPr lang="fr-FR"/>
          </a:p>
        </c:txPr>
        <c:crossAx val="337224480"/>
        <c:crosses val="autoZero"/>
        <c:crossBetween val="between"/>
      </c:valAx>
      <c:catAx>
        <c:axId val="337224088"/>
        <c:scaling>
          <c:orientation val="minMax"/>
        </c:scaling>
        <c:delete val="1"/>
        <c:axPos val="t"/>
        <c:numFmt formatCode="General" sourceLinked="1"/>
        <c:majorTickMark val="out"/>
        <c:minorTickMark val="none"/>
        <c:tickLblPos val="nextTo"/>
        <c:crossAx val="337237808"/>
        <c:crosses val="autoZero"/>
        <c:auto val="1"/>
        <c:lblAlgn val="ctr"/>
        <c:lblOffset val="100"/>
        <c:noMultiLvlLbl val="0"/>
      </c:catAx>
      <c:valAx>
        <c:axId val="337237808"/>
        <c:scaling>
          <c:orientation val="maxMin"/>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800" b="0" i="0" u="none" strike="noStrike" baseline="0">
                <a:solidFill>
                  <a:srgbClr val="FF0000"/>
                </a:solidFill>
                <a:latin typeface="Calibri"/>
                <a:ea typeface="Calibri"/>
                <a:cs typeface="Calibri"/>
              </a:defRPr>
            </a:pPr>
            <a:endParaRPr lang="fr-FR"/>
          </a:p>
        </c:txPr>
        <c:crossAx val="337224088"/>
        <c:crosses val="max"/>
        <c:crossBetween val="between"/>
      </c:valAx>
      <c:spPr>
        <a:solidFill>
          <a:srgbClr val="FFFFFF"/>
        </a:solidFill>
        <a:ln w="12700">
          <a:solidFill>
            <a:srgbClr val="808080"/>
          </a:solidFill>
          <a:prstDash val="solid"/>
        </a:ln>
      </c:spPr>
    </c:plotArea>
    <c:legend>
      <c:legendPos val="b"/>
      <c:layout>
        <c:manualLayout>
          <c:xMode val="edge"/>
          <c:yMode val="edge"/>
          <c:x val="5.7117003367003365E-2"/>
          <c:y val="0.90910777777777774"/>
          <c:w val="0.91142239057239061"/>
          <c:h val="7.8720833333333337E-2"/>
        </c:manualLayout>
      </c:layout>
      <c:overlay val="0"/>
      <c:spPr>
        <a:solidFill>
          <a:srgbClr val="FFFFFF"/>
        </a:solidFill>
        <a:ln w="3175">
          <a:solidFill>
            <a:srgbClr val="969696"/>
          </a:solidFill>
          <a:prstDash val="solid"/>
        </a:ln>
      </c:spPr>
      <c:txPr>
        <a:bodyPr/>
        <a:lstStyle/>
        <a:p>
          <a:pPr>
            <a:defRPr sz="8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120009331467041"/>
          <c:y val="0.25812517361111109"/>
          <c:w val="0.78160701193094717"/>
          <c:h val="0.53955885416666671"/>
        </c:manualLayout>
      </c:layout>
      <c:barChart>
        <c:barDir val="col"/>
        <c:grouping val="stacked"/>
        <c:varyColors val="0"/>
        <c:ser>
          <c:idx val="0"/>
          <c:order val="0"/>
          <c:tx>
            <c:strRef>
              <c:f>'EURUSD_2021-Blend'!$L$5</c:f>
              <c:strCache>
                <c:ptCount val="1"/>
                <c:pt idx="0">
                  <c:v>Purchased Options</c:v>
                </c:pt>
              </c:strCache>
            </c:strRef>
          </c:tx>
          <c:spPr>
            <a:solidFill>
              <a:srgbClr val="FEFEDE"/>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0-8CCD-4320-AFBF-6206145492F8}"/>
              </c:ext>
            </c:extLst>
          </c:dPt>
          <c:dPt>
            <c:idx val="1"/>
            <c:invertIfNegative val="0"/>
            <c:bubble3D val="0"/>
            <c:extLst>
              <c:ext xmlns:c16="http://schemas.microsoft.com/office/drawing/2014/chart" uri="{C3380CC4-5D6E-409C-BE32-E72D297353CC}">
                <c16:uniqueId val="{00000001-8CCD-4320-AFBF-6206145492F8}"/>
              </c:ext>
            </c:extLst>
          </c:dPt>
          <c:dPt>
            <c:idx val="2"/>
            <c:invertIfNegative val="0"/>
            <c:bubble3D val="0"/>
            <c:extLst>
              <c:ext xmlns:c16="http://schemas.microsoft.com/office/drawing/2014/chart" uri="{C3380CC4-5D6E-409C-BE32-E72D297353CC}">
                <c16:uniqueId val="{00000002-8CCD-4320-AFBF-6206145492F8}"/>
              </c:ext>
            </c:extLst>
          </c:dPt>
          <c:dLbls>
            <c:dLbl>
              <c:idx val="1"/>
              <c:delete val="1"/>
              <c:extLst>
                <c:ext xmlns:c15="http://schemas.microsoft.com/office/drawing/2012/chart" uri="{CE6537A1-D6FC-4f65-9D91-7224C49458BB}"/>
                <c:ext xmlns:c16="http://schemas.microsoft.com/office/drawing/2014/chart" uri="{C3380CC4-5D6E-409C-BE32-E72D297353CC}">
                  <c16:uniqueId val="{00000001-8CCD-4320-AFBF-6206145492F8}"/>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'EURUSD_2021-Blend'!$D$6:$D$7</c:f>
              <c:strCache>
                <c:ptCount val="2"/>
                <c:pt idx="0">
                  <c:v> TOTAL </c:v>
                </c:pt>
                <c:pt idx="1">
                  <c:v> Settled </c:v>
                </c:pt>
              </c:strCache>
            </c:strRef>
          </c:cat>
          <c:val>
            <c:numRef>
              <c:f>'EURUSD_2021-Blend'!$L$6:$L$7</c:f>
              <c:numCache>
                <c:formatCode>_ * #\ ##0.00_ ;_ * \-#\ ##0.00_ ;_ * "-"??_ ;_ @_ </c:formatCode>
                <c:ptCount val="2"/>
                <c:pt idx="0">
                  <c:v>0</c:v>
                </c:pt>
                <c:pt idx="1">
                  <c:v>0</c:v>
                </c:pt>
              </c:numCache>
            </c:numRef>
          </c:val>
          <c:extLst>
            <c:ext xmlns:c16="http://schemas.microsoft.com/office/drawing/2014/chart" uri="{C3380CC4-5D6E-409C-BE32-E72D297353CC}">
              <c16:uniqueId val="{00000003-8CCD-4320-AFBF-6206145492F8}"/>
            </c:ext>
          </c:extLst>
        </c:ser>
        <c:ser>
          <c:idx val="2"/>
          <c:order val="1"/>
          <c:tx>
            <c:strRef>
              <c:f>'EURUSD_2021-Blend'!$M$5</c:f>
              <c:strCache>
                <c:ptCount val="1"/>
                <c:pt idx="0">
                  <c:v>Option Strategies</c:v>
                </c:pt>
              </c:strCache>
            </c:strRef>
          </c:tx>
          <c:spPr>
            <a:solidFill>
              <a:srgbClr val="FFA037"/>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4-8CCD-4320-AFBF-6206145492F8}"/>
              </c:ext>
            </c:extLst>
          </c:dPt>
          <c:dPt>
            <c:idx val="1"/>
            <c:invertIfNegative val="0"/>
            <c:bubble3D val="0"/>
            <c:extLst>
              <c:ext xmlns:c16="http://schemas.microsoft.com/office/drawing/2014/chart" uri="{C3380CC4-5D6E-409C-BE32-E72D297353CC}">
                <c16:uniqueId val="{00000005-8CCD-4320-AFBF-6206145492F8}"/>
              </c:ext>
            </c:extLst>
          </c:dPt>
          <c:dLbls>
            <c:dLbl>
              <c:idx val="1"/>
              <c:delete val="1"/>
              <c:extLst>
                <c:ext xmlns:c15="http://schemas.microsoft.com/office/drawing/2012/chart" uri="{CE6537A1-D6FC-4f65-9D91-7224C49458BB}"/>
                <c:ext xmlns:c16="http://schemas.microsoft.com/office/drawing/2014/chart" uri="{C3380CC4-5D6E-409C-BE32-E72D297353CC}">
                  <c16:uniqueId val="{00000005-8CCD-4320-AFBF-6206145492F8}"/>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'EURUSD_2021-Blend'!$D$6:$D$7</c:f>
              <c:strCache>
                <c:ptCount val="2"/>
                <c:pt idx="0">
                  <c:v> TOTAL </c:v>
                </c:pt>
                <c:pt idx="1">
                  <c:v> Settled </c:v>
                </c:pt>
              </c:strCache>
            </c:strRef>
          </c:cat>
          <c:val>
            <c:numRef>
              <c:f>'EURUSD_2021-Blend'!$M$6:$M$7</c:f>
              <c:numCache>
                <c:formatCode>_ * #\ ##0.00_ ;_ * \-#\ ##0.00_ ;_ * "-"??_ ;_ @_ </c:formatCode>
                <c:ptCount val="2"/>
                <c:pt idx="0">
                  <c:v>0</c:v>
                </c:pt>
                <c:pt idx="1">
                  <c:v>0</c:v>
                </c:pt>
              </c:numCache>
            </c:numRef>
          </c:val>
          <c:extLst>
            <c:ext xmlns:c16="http://schemas.microsoft.com/office/drawing/2014/chart" uri="{C3380CC4-5D6E-409C-BE32-E72D297353CC}">
              <c16:uniqueId val="{00000006-8CCD-4320-AFBF-6206145492F8}"/>
            </c:ext>
          </c:extLst>
        </c:ser>
        <c:ser>
          <c:idx val="3"/>
          <c:order val="2"/>
          <c:tx>
            <c:strRef>
              <c:f>'EURUSD_2021-Blend'!$N$5</c:f>
              <c:strCache>
                <c:ptCount val="1"/>
                <c:pt idx="0">
                  <c:v>Forward/Spot</c:v>
                </c:pt>
              </c:strCache>
            </c:strRef>
          </c:tx>
          <c:spPr>
            <a:solidFill>
              <a:srgbClr val="8064A2">
                <a:lumMod val="40000"/>
                <a:lumOff val="60000"/>
              </a:srgbClr>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7-8CCD-4320-AFBF-6206145492F8}"/>
              </c:ext>
            </c:extLst>
          </c:dPt>
          <c:dPt>
            <c:idx val="1"/>
            <c:invertIfNegative val="0"/>
            <c:bubble3D val="0"/>
            <c:extLst>
              <c:ext xmlns:c16="http://schemas.microsoft.com/office/drawing/2014/chart" uri="{C3380CC4-5D6E-409C-BE32-E72D297353CC}">
                <c16:uniqueId val="{00000008-8CCD-4320-AFBF-6206145492F8}"/>
              </c:ext>
            </c:extLst>
          </c:dPt>
          <c:dLbls>
            <c:dLbl>
              <c:idx val="0"/>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8CCD-4320-AFBF-6206145492F8}"/>
                </c:ext>
              </c:extLst>
            </c:dLbl>
            <c:dLbl>
              <c:idx val="1"/>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8CCD-4320-AFBF-6206145492F8}"/>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'EURUSD_2021-Blend'!$D$6:$D$7</c:f>
              <c:strCache>
                <c:ptCount val="2"/>
                <c:pt idx="0">
                  <c:v> TOTAL </c:v>
                </c:pt>
                <c:pt idx="1">
                  <c:v> Settled </c:v>
                </c:pt>
              </c:strCache>
            </c:strRef>
          </c:cat>
          <c:val>
            <c:numRef>
              <c:f>'EURUSD_2021-Blend'!$N$6:$N$7</c:f>
              <c:numCache>
                <c:formatCode>_ * #\ ##0.00_ ;_ * \-#\ ##0.00_ ;_ * "-"??_ ;_ @_ </c:formatCode>
                <c:ptCount val="2"/>
                <c:pt idx="0">
                  <c:v>-2050000</c:v>
                </c:pt>
                <c:pt idx="1">
                  <c:v>-2050000</c:v>
                </c:pt>
              </c:numCache>
            </c:numRef>
          </c:val>
          <c:extLst>
            <c:ext xmlns:c16="http://schemas.microsoft.com/office/drawing/2014/chart" uri="{C3380CC4-5D6E-409C-BE32-E72D297353CC}">
              <c16:uniqueId val="{00000009-8CCD-4320-AFBF-6206145492F8}"/>
            </c:ext>
          </c:extLst>
        </c:ser>
        <c:dLbls>
          <c:showLegendKey val="0"/>
          <c:showVal val="0"/>
          <c:showCatName val="0"/>
          <c:showSerName val="0"/>
          <c:showPercent val="0"/>
          <c:showBubbleSize val="0"/>
        </c:dLbls>
        <c:gapWidth val="150"/>
        <c:overlap val="100"/>
        <c:axId val="405931264"/>
        <c:axId val="405938320"/>
      </c:barChart>
      <c:lineChart>
        <c:grouping val="standard"/>
        <c:varyColors val="0"/>
        <c:ser>
          <c:idx val="1"/>
          <c:order val="3"/>
          <c:tx>
            <c:strRef>
              <c:f>'EURUSD_2021-Blend'!$K$5</c:f>
              <c:strCache>
                <c:ptCount val="1"/>
                <c:pt idx="0">
                  <c:v>Hedge Rate</c:v>
                </c:pt>
              </c:strCache>
            </c:strRef>
          </c:tx>
          <c:spPr>
            <a:ln w="25400">
              <a:noFill/>
              <a:prstDash val="solid"/>
            </a:ln>
          </c:spPr>
          <c:marker>
            <c:symbol val="circle"/>
            <c:size val="4"/>
            <c:spPr>
              <a:solidFill>
                <a:srgbClr val="FF0000"/>
              </a:solidFill>
              <a:ln>
                <a:solidFill>
                  <a:srgbClr val="FF0000"/>
                </a:solidFill>
                <a:prstDash val="solid"/>
              </a:ln>
            </c:spPr>
          </c:marker>
          <c:dLbls>
            <c:dLbl>
              <c:idx val="0"/>
              <c:layout>
                <c:manualLayout>
                  <c:x val="-4.8795991410164691E-2"/>
                  <c:y val="3.250956130483676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8CCD-4320-AFBF-6206145492F8}"/>
                </c:ext>
              </c:extLst>
            </c:dLbl>
            <c:dLbl>
              <c:idx val="1"/>
              <c:layout>
                <c:manualLayout>
                  <c:x val="-5.4856597470770811E-2"/>
                  <c:y val="3.250956130483676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8CCD-4320-AFBF-6206145492F8}"/>
                </c:ext>
              </c:extLst>
            </c:dLbl>
            <c:numFmt formatCode="#,##0.0000" sourceLinked="0"/>
            <c:spPr>
              <a:noFill/>
              <a:ln w="25400">
                <a:noFill/>
              </a:ln>
            </c:spPr>
            <c:txPr>
              <a:bodyPr rot="-2700000" vert="horz"/>
              <a:lstStyle/>
              <a:p>
                <a:pPr>
                  <a:defRPr sz="700" b="0" i="0" u="none" strike="noStrike" baseline="0">
                    <a:solidFill>
                      <a:srgbClr val="FF0000"/>
                    </a:solidFill>
                    <a:latin typeface="Calibri"/>
                    <a:ea typeface="Calibri"/>
                    <a:cs typeface="Calibri"/>
                  </a:defRPr>
                </a:pPr>
                <a:endParaRPr lang="fr-F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'EURUSD_2021-Blend'!$D$6:$D$7</c:f>
              <c:strCache>
                <c:ptCount val="2"/>
                <c:pt idx="0">
                  <c:v> TOTAL </c:v>
                </c:pt>
                <c:pt idx="1">
                  <c:v> Settled </c:v>
                </c:pt>
              </c:strCache>
            </c:strRef>
          </c:cat>
          <c:val>
            <c:numRef>
              <c:f>'EURUSD_2021-Blend'!$K$6:$K$7</c:f>
              <c:numCache>
                <c:formatCode>_ * #\ ##0.0000_ ;_ * \-#\ ##0.0000_ ;_ * "-"??_ ;_ @_ </c:formatCode>
                <c:ptCount val="2"/>
                <c:pt idx="0">
                  <c:v>1.214002132461</c:v>
                </c:pt>
                <c:pt idx="1">
                  <c:v>1.214002132461</c:v>
                </c:pt>
              </c:numCache>
            </c:numRef>
          </c:val>
          <c:smooth val="0"/>
          <c:extLst>
            <c:ext xmlns:c16="http://schemas.microsoft.com/office/drawing/2014/chart" uri="{C3380CC4-5D6E-409C-BE32-E72D297353CC}">
              <c16:uniqueId val="{0000000C-8CCD-4320-AFBF-6206145492F8}"/>
            </c:ext>
          </c:extLst>
        </c:ser>
        <c:dLbls>
          <c:showLegendKey val="0"/>
          <c:showVal val="0"/>
          <c:showCatName val="0"/>
          <c:showSerName val="0"/>
          <c:showPercent val="0"/>
          <c:showBubbleSize val="0"/>
        </c:dLbls>
        <c:marker val="1"/>
        <c:smooth val="0"/>
        <c:axId val="405937928"/>
        <c:axId val="405939496"/>
      </c:lineChart>
      <c:catAx>
        <c:axId val="405931264"/>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800" b="0" i="0" u="none" strike="noStrike" baseline="0">
                <a:solidFill>
                  <a:srgbClr val="000000"/>
                </a:solidFill>
                <a:latin typeface="Calibri"/>
                <a:ea typeface="Calibri"/>
                <a:cs typeface="Calibri"/>
              </a:defRPr>
            </a:pPr>
            <a:endParaRPr lang="fr-FR"/>
          </a:p>
        </c:txPr>
        <c:crossAx val="405938320"/>
        <c:crosses val="autoZero"/>
        <c:auto val="1"/>
        <c:lblAlgn val="ctr"/>
        <c:lblOffset val="100"/>
        <c:tickLblSkip val="1"/>
        <c:tickMarkSkip val="1"/>
        <c:noMultiLvlLbl val="0"/>
      </c:catAx>
      <c:valAx>
        <c:axId val="405938320"/>
        <c:scaling>
          <c:orientation val="minMax"/>
        </c:scaling>
        <c:delete val="0"/>
        <c:axPos val="l"/>
        <c:majorGridlines>
          <c:spPr>
            <a:ln w="3175">
              <a:solidFill>
                <a:srgbClr val="969696"/>
              </a:solidFill>
              <a:prstDash val="sysDash"/>
            </a:ln>
          </c:spPr>
        </c:majorGridlines>
        <c:numFmt formatCode="#,##0" sourceLinked="0"/>
        <c:majorTickMark val="out"/>
        <c:minorTickMark val="none"/>
        <c:tickLblPos val="nextTo"/>
        <c:spPr>
          <a:ln w="3175">
            <a:solidFill>
              <a:srgbClr val="666699"/>
            </a:solidFill>
            <a:prstDash val="solid"/>
          </a:ln>
        </c:spPr>
        <c:txPr>
          <a:bodyPr rot="0" vert="horz"/>
          <a:lstStyle/>
          <a:p>
            <a:pPr>
              <a:defRPr sz="800" b="0" i="0" u="none" strike="noStrike" baseline="0">
                <a:solidFill>
                  <a:srgbClr val="666699"/>
                </a:solidFill>
                <a:latin typeface="Calibri"/>
                <a:ea typeface="Calibri"/>
                <a:cs typeface="Calibri"/>
              </a:defRPr>
            </a:pPr>
            <a:endParaRPr lang="fr-FR"/>
          </a:p>
        </c:txPr>
        <c:crossAx val="405931264"/>
        <c:crosses val="autoZero"/>
        <c:crossBetween val="between"/>
      </c:valAx>
      <c:catAx>
        <c:axId val="405937928"/>
        <c:scaling>
          <c:orientation val="minMax"/>
        </c:scaling>
        <c:delete val="1"/>
        <c:axPos val="t"/>
        <c:numFmt formatCode="General" sourceLinked="1"/>
        <c:majorTickMark val="out"/>
        <c:minorTickMark val="none"/>
        <c:tickLblPos val="nextTo"/>
        <c:crossAx val="405939496"/>
        <c:crosses val="autoZero"/>
        <c:auto val="1"/>
        <c:lblAlgn val="ctr"/>
        <c:lblOffset val="100"/>
        <c:noMultiLvlLbl val="0"/>
      </c:catAx>
      <c:valAx>
        <c:axId val="405939496"/>
        <c:scaling>
          <c:orientation val="maxMin"/>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800" b="0" i="0" u="none" strike="noStrike" baseline="0">
                <a:solidFill>
                  <a:srgbClr val="FF0000"/>
                </a:solidFill>
                <a:latin typeface="Calibri"/>
                <a:ea typeface="Calibri"/>
                <a:cs typeface="Calibri"/>
              </a:defRPr>
            </a:pPr>
            <a:endParaRPr lang="fr-FR"/>
          </a:p>
        </c:txPr>
        <c:crossAx val="405937928"/>
        <c:crosses val="max"/>
        <c:crossBetween val="between"/>
      </c:valAx>
      <c:spPr>
        <a:solidFill>
          <a:srgbClr val="FFFFFF"/>
        </a:solidFill>
        <a:ln w="12700">
          <a:solidFill>
            <a:srgbClr val="808080"/>
          </a:solidFill>
          <a:prstDash val="solid"/>
        </a:ln>
      </c:spPr>
    </c:plotArea>
    <c:legend>
      <c:legendPos val="r"/>
      <c:layout>
        <c:manualLayout>
          <c:xMode val="edge"/>
          <c:yMode val="edge"/>
          <c:x val="6.6541787439613531E-2"/>
          <c:y val="0.9029652777777778"/>
          <c:w val="0.88853232323232323"/>
          <c:h val="8.8513333333333333E-2"/>
        </c:manualLayout>
      </c:layout>
      <c:overlay val="0"/>
      <c:spPr>
        <a:solidFill>
          <a:srgbClr val="FFFFFF"/>
        </a:solidFill>
        <a:ln w="3175">
          <a:solidFill>
            <a:srgbClr val="969696"/>
          </a:solidFill>
          <a:prstDash val="solid"/>
        </a:ln>
      </c:spPr>
      <c:txPr>
        <a:bodyPr/>
        <a:lstStyle/>
        <a:p>
          <a:pPr>
            <a:defRPr sz="8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331639192907915"/>
          <c:y val="0.25615572916666668"/>
          <c:w val="0.76890472024330292"/>
          <c:h val="0.53735399305555553"/>
        </c:manualLayout>
      </c:layout>
      <c:barChart>
        <c:barDir val="col"/>
        <c:grouping val="clustered"/>
        <c:varyColors val="0"/>
        <c:ser>
          <c:idx val="0"/>
          <c:order val="0"/>
          <c:tx>
            <c:strRef>
              <c:f>EURUSD_2022!$E$5</c:f>
              <c:strCache>
                <c:ptCount val="1"/>
                <c:pt idx="0">
                  <c:v>Total Notional</c:v>
                </c:pt>
              </c:strCache>
            </c:strRef>
          </c:tx>
          <c:spPr>
            <a:solidFill>
              <a:srgbClr val="99CCFF"/>
            </a:solidFill>
            <a:ln w="12700">
              <a:solidFill>
                <a:srgbClr val="969696"/>
              </a:solidFill>
              <a:prstDash val="solid"/>
            </a:ln>
          </c:spPr>
          <c:invertIfNegative val="0"/>
          <c:dPt>
            <c:idx val="1"/>
            <c:invertIfNegative val="0"/>
            <c:bubble3D val="0"/>
            <c:spPr>
              <a:solidFill>
                <a:srgbClr val="FFCC00"/>
              </a:solidFill>
              <a:ln w="12700">
                <a:solidFill>
                  <a:srgbClr val="969696"/>
                </a:solidFill>
                <a:prstDash val="solid"/>
              </a:ln>
            </c:spPr>
            <c:extLst>
              <c:ext xmlns:c16="http://schemas.microsoft.com/office/drawing/2014/chart" uri="{C3380CC4-5D6E-409C-BE32-E72D297353CC}">
                <c16:uniqueId val="{00000001-A9A0-497D-8829-51E2ADD1C85F}"/>
              </c:ext>
            </c:extLst>
          </c:dPt>
          <c:dPt>
            <c:idx val="2"/>
            <c:invertIfNegative val="0"/>
            <c:bubble3D val="0"/>
            <c:spPr>
              <a:solidFill>
                <a:srgbClr val="99CC00"/>
              </a:solidFill>
              <a:ln w="12700">
                <a:solidFill>
                  <a:srgbClr val="969696"/>
                </a:solidFill>
                <a:prstDash val="solid"/>
              </a:ln>
            </c:spPr>
            <c:extLst>
              <c:ext xmlns:c16="http://schemas.microsoft.com/office/drawing/2014/chart" uri="{C3380CC4-5D6E-409C-BE32-E72D297353CC}">
                <c16:uniqueId val="{00000003-A9A0-497D-8829-51E2ADD1C85F}"/>
              </c:ext>
            </c:extLst>
          </c:dPt>
          <c:dLbls>
            <c:dLbl>
              <c:idx val="1"/>
              <c:delete val="1"/>
              <c:extLst>
                <c:ext xmlns:c15="http://schemas.microsoft.com/office/drawing/2012/chart" uri="{CE6537A1-D6FC-4f65-9D91-7224C49458BB}"/>
                <c:ext xmlns:c16="http://schemas.microsoft.com/office/drawing/2014/chart" uri="{C3380CC4-5D6E-409C-BE32-E72D297353CC}">
                  <c16:uniqueId val="{00000001-A9A0-497D-8829-51E2ADD1C85F}"/>
                </c:ext>
              </c:extLst>
            </c:dLbl>
            <c:dLbl>
              <c:idx val="2"/>
              <c:delete val="1"/>
              <c:extLst>
                <c:ext xmlns:c15="http://schemas.microsoft.com/office/drawing/2012/chart" uri="{CE6537A1-D6FC-4f65-9D91-7224C49458BB}"/>
                <c:ext xmlns:c16="http://schemas.microsoft.com/office/drawing/2014/chart" uri="{C3380CC4-5D6E-409C-BE32-E72D297353CC}">
                  <c16:uniqueId val="{00000003-A9A0-497D-8829-51E2ADD1C85F}"/>
                </c:ext>
              </c:extLst>
            </c:dLbl>
            <c:dLbl>
              <c:idx val="3"/>
              <c:delete val="1"/>
              <c:extLst>
                <c:ext xmlns:c15="http://schemas.microsoft.com/office/drawing/2012/chart" uri="{CE6537A1-D6FC-4f65-9D91-7224C49458BB}"/>
                <c:ext xmlns:c16="http://schemas.microsoft.com/office/drawing/2014/chart" uri="{C3380CC4-5D6E-409C-BE32-E72D297353CC}">
                  <c16:uniqueId val="{00000004-A9A0-497D-8829-51E2ADD1C85F}"/>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EURUSD_2022!$D$6:$D$7</c:f>
              <c:strCache>
                <c:ptCount val="2"/>
                <c:pt idx="0">
                  <c:v> TOTAL </c:v>
                </c:pt>
                <c:pt idx="1">
                  <c:v> Settled </c:v>
                </c:pt>
              </c:strCache>
            </c:strRef>
          </c:cat>
          <c:val>
            <c:numRef>
              <c:f>EURUSD_2022!$E$6:$E$7</c:f>
              <c:numCache>
                <c:formatCode>_ * #\ ##0.00_ ;_ * \-#\ ##0.00_ ;_ * "-"??_ ;_ @_ </c:formatCode>
                <c:ptCount val="2"/>
                <c:pt idx="0">
                  <c:v>-4082541.3</c:v>
                </c:pt>
                <c:pt idx="1">
                  <c:v>0</c:v>
                </c:pt>
              </c:numCache>
            </c:numRef>
          </c:val>
          <c:extLst>
            <c:ext xmlns:c16="http://schemas.microsoft.com/office/drawing/2014/chart" uri="{C3380CC4-5D6E-409C-BE32-E72D297353CC}">
              <c16:uniqueId val="{00000005-A9A0-497D-8829-51E2ADD1C85F}"/>
            </c:ext>
          </c:extLst>
        </c:ser>
        <c:ser>
          <c:idx val="2"/>
          <c:order val="1"/>
          <c:tx>
            <c:strRef>
              <c:f>EURUSD_2022!$F$5</c:f>
              <c:strCache>
                <c:ptCount val="1"/>
                <c:pt idx="0">
                  <c:v>Settled Notional</c:v>
                </c:pt>
              </c:strCache>
            </c:strRef>
          </c:tx>
          <c:spPr>
            <a:solidFill>
              <a:srgbClr val="FFCC00"/>
            </a:solidFill>
            <a:ln w="12700">
              <a:solidFill>
                <a:srgbClr val="969696"/>
              </a:solidFill>
              <a:prstDash val="solid"/>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6-A9A0-497D-8829-51E2ADD1C85F}"/>
                </c:ext>
              </c:extLst>
            </c:dLbl>
            <c:dLbl>
              <c:idx val="2"/>
              <c:delete val="1"/>
              <c:extLst>
                <c:ext xmlns:c15="http://schemas.microsoft.com/office/drawing/2012/chart" uri="{CE6537A1-D6FC-4f65-9D91-7224C49458BB}"/>
                <c:ext xmlns:c16="http://schemas.microsoft.com/office/drawing/2014/chart" uri="{C3380CC4-5D6E-409C-BE32-E72D297353CC}">
                  <c16:uniqueId val="{00000007-A9A0-497D-8829-51E2ADD1C85F}"/>
                </c:ext>
              </c:extLst>
            </c:dLbl>
            <c:dLbl>
              <c:idx val="3"/>
              <c:delete val="1"/>
              <c:extLst>
                <c:ext xmlns:c15="http://schemas.microsoft.com/office/drawing/2012/chart" uri="{CE6537A1-D6FC-4f65-9D91-7224C49458BB}"/>
                <c:ext xmlns:c16="http://schemas.microsoft.com/office/drawing/2014/chart" uri="{C3380CC4-5D6E-409C-BE32-E72D297353CC}">
                  <c16:uniqueId val="{00000008-A9A0-497D-8829-51E2ADD1C85F}"/>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EURUSD_2022!$D$6:$D$7</c:f>
              <c:strCache>
                <c:ptCount val="2"/>
                <c:pt idx="0">
                  <c:v> TOTAL </c:v>
                </c:pt>
                <c:pt idx="1">
                  <c:v> Settled </c:v>
                </c:pt>
              </c:strCache>
            </c:strRef>
          </c:cat>
          <c:val>
            <c:numRef>
              <c:f>EURUSD_2022!$F$6:$F$7</c:f>
              <c:numCache>
                <c:formatCode>_ * #\ ##0.00_ ;_ * \-#\ ##0.00_ ;_ * "-"??_ ;_ @_ </c:formatCode>
                <c:ptCount val="2"/>
                <c:pt idx="0">
                  <c:v>0</c:v>
                </c:pt>
                <c:pt idx="1">
                  <c:v>-4082541.3</c:v>
                </c:pt>
              </c:numCache>
            </c:numRef>
          </c:val>
          <c:extLst>
            <c:ext xmlns:c16="http://schemas.microsoft.com/office/drawing/2014/chart" uri="{C3380CC4-5D6E-409C-BE32-E72D297353CC}">
              <c16:uniqueId val="{00000009-A9A0-497D-8829-51E2ADD1C85F}"/>
            </c:ext>
          </c:extLst>
        </c:ser>
        <c:ser>
          <c:idx val="3"/>
          <c:order val="2"/>
          <c:tx>
            <c:strRef>
              <c:f>EURUSD_2022!$H$5</c:f>
              <c:strCache>
                <c:ptCount val="1"/>
                <c:pt idx="0">
                  <c:v>Total Outstanding</c:v>
                </c:pt>
              </c:strCache>
            </c:strRef>
          </c:tx>
          <c:spPr>
            <a:solidFill>
              <a:srgbClr val="99CC00"/>
            </a:solidFill>
            <a:ln w="12700">
              <a:solidFill>
                <a:srgbClr val="969696"/>
              </a:solidFill>
              <a:prstDash val="solid"/>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A-A9A0-497D-8829-51E2ADD1C85F}"/>
                </c:ext>
              </c:extLst>
            </c:dLbl>
            <c:dLbl>
              <c:idx val="1"/>
              <c:delete val="1"/>
              <c:extLst>
                <c:ext xmlns:c15="http://schemas.microsoft.com/office/drawing/2012/chart" uri="{CE6537A1-D6FC-4f65-9D91-7224C49458BB}"/>
                <c:ext xmlns:c16="http://schemas.microsoft.com/office/drawing/2014/chart" uri="{C3380CC4-5D6E-409C-BE32-E72D297353CC}">
                  <c16:uniqueId val="{0000000B-A9A0-497D-8829-51E2ADD1C85F}"/>
                </c:ext>
              </c:extLst>
            </c:dLbl>
            <c:dLbl>
              <c:idx val="3"/>
              <c:delete val="1"/>
              <c:extLst>
                <c:ext xmlns:c15="http://schemas.microsoft.com/office/drawing/2012/chart" uri="{CE6537A1-D6FC-4f65-9D91-7224C49458BB}"/>
                <c:ext xmlns:c16="http://schemas.microsoft.com/office/drawing/2014/chart" uri="{C3380CC4-5D6E-409C-BE32-E72D297353CC}">
                  <c16:uniqueId val="{0000000C-A9A0-497D-8829-51E2ADD1C85F}"/>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EURUSD_2022!$D$6:$D$7</c:f>
              <c:strCache>
                <c:ptCount val="2"/>
                <c:pt idx="0">
                  <c:v> TOTAL </c:v>
                </c:pt>
                <c:pt idx="1">
                  <c:v> Settled </c:v>
                </c:pt>
              </c:strCache>
            </c:strRef>
          </c:cat>
          <c:val>
            <c:numRef>
              <c:f>EURUSD_2022!$H$6:$H$7</c:f>
              <c:numCache>
                <c:formatCode>_ * #\ ##0.00_ ;_ * \-#\ ##0.00_ ;_ * "-"??_ ;_ @_ </c:formatCode>
                <c:ptCount val="2"/>
                <c:pt idx="0">
                  <c:v>0</c:v>
                </c:pt>
                <c:pt idx="1">
                  <c:v>0</c:v>
                </c:pt>
              </c:numCache>
            </c:numRef>
          </c:val>
          <c:extLst>
            <c:ext xmlns:c16="http://schemas.microsoft.com/office/drawing/2014/chart" uri="{C3380CC4-5D6E-409C-BE32-E72D297353CC}">
              <c16:uniqueId val="{0000000D-A9A0-497D-8829-51E2ADD1C85F}"/>
            </c:ext>
          </c:extLst>
        </c:ser>
        <c:ser>
          <c:idx val="4"/>
          <c:order val="3"/>
          <c:tx>
            <c:strRef>
              <c:f>EURUSD_2022!$G$5</c:f>
              <c:strCache>
                <c:ptCount val="1"/>
                <c:pt idx="0">
                  <c:v>Outstanding Notional</c:v>
                </c:pt>
              </c:strCache>
            </c:strRef>
          </c:tx>
          <c:spPr>
            <a:pattFill prst="wdUpDiag">
              <a:fgClr>
                <a:srgbClr val="92D050"/>
              </a:fgClr>
              <a:bgClr>
                <a:sysClr val="window" lastClr="FFFFFF"/>
              </a:bgClr>
            </a:pattFill>
            <a:ln w="28575">
              <a:noFill/>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E-A9A0-497D-8829-51E2ADD1C85F}"/>
                </c:ext>
              </c:extLst>
            </c:dLbl>
            <c:dLbl>
              <c:idx val="1"/>
              <c:delete val="1"/>
              <c:extLst>
                <c:ext xmlns:c15="http://schemas.microsoft.com/office/drawing/2012/chart" uri="{CE6537A1-D6FC-4f65-9D91-7224C49458BB}"/>
                <c:ext xmlns:c16="http://schemas.microsoft.com/office/drawing/2014/chart" uri="{C3380CC4-5D6E-409C-BE32-E72D297353CC}">
                  <c16:uniqueId val="{0000000F-A9A0-497D-8829-51E2ADD1C85F}"/>
                </c:ext>
              </c:extLst>
            </c:dLbl>
            <c:dLbl>
              <c:idx val="2"/>
              <c:delete val="1"/>
              <c:extLst>
                <c:ext xmlns:c15="http://schemas.microsoft.com/office/drawing/2012/chart" uri="{CE6537A1-D6FC-4f65-9D91-7224C49458BB}"/>
                <c:ext xmlns:c16="http://schemas.microsoft.com/office/drawing/2014/chart" uri="{C3380CC4-5D6E-409C-BE32-E72D297353CC}">
                  <c16:uniqueId val="{00000010-A9A0-497D-8829-51E2ADD1C85F}"/>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EURUSD_2022!$D$6:$D$7</c:f>
              <c:strCache>
                <c:ptCount val="2"/>
                <c:pt idx="0">
                  <c:v> TOTAL </c:v>
                </c:pt>
                <c:pt idx="1">
                  <c:v> Settled </c:v>
                </c:pt>
              </c:strCache>
            </c:strRef>
          </c:cat>
          <c:val>
            <c:numRef>
              <c:f>EURUSD_2022!$G$6:$G$7</c:f>
              <c:numCache>
                <c:formatCode>_ * #\ ##0.00_ ;_ * \-#\ ##0.00_ ;_ * "-"??_ ;_ @_ </c:formatCode>
                <c:ptCount val="2"/>
                <c:pt idx="0">
                  <c:v>0</c:v>
                </c:pt>
                <c:pt idx="1">
                  <c:v>0</c:v>
                </c:pt>
              </c:numCache>
            </c:numRef>
          </c:val>
          <c:extLst>
            <c:ext xmlns:c16="http://schemas.microsoft.com/office/drawing/2014/chart" uri="{C3380CC4-5D6E-409C-BE32-E72D297353CC}">
              <c16:uniqueId val="{00000011-A9A0-497D-8829-51E2ADD1C85F}"/>
            </c:ext>
          </c:extLst>
        </c:ser>
        <c:dLbls>
          <c:dLblPos val="ctr"/>
          <c:showLegendKey val="0"/>
          <c:showVal val="1"/>
          <c:showCatName val="0"/>
          <c:showSerName val="0"/>
          <c:showPercent val="0"/>
          <c:showBubbleSize val="0"/>
        </c:dLbls>
        <c:gapWidth val="150"/>
        <c:overlap val="100"/>
        <c:axId val="337224480"/>
        <c:axId val="337223304"/>
      </c:barChart>
      <c:lineChart>
        <c:grouping val="standard"/>
        <c:varyColors val="0"/>
        <c:ser>
          <c:idx val="1"/>
          <c:order val="4"/>
          <c:tx>
            <c:strRef>
              <c:f>EURUSD_2022!$K$5</c:f>
              <c:strCache>
                <c:ptCount val="1"/>
                <c:pt idx="0">
                  <c:v>Hedge Rate</c:v>
                </c:pt>
              </c:strCache>
            </c:strRef>
          </c:tx>
          <c:spPr>
            <a:ln w="25400">
              <a:noFill/>
              <a:prstDash val="solid"/>
            </a:ln>
          </c:spPr>
          <c:marker>
            <c:symbol val="circle"/>
            <c:size val="4"/>
            <c:spPr>
              <a:solidFill>
                <a:srgbClr val="FF0000"/>
              </a:solidFill>
              <a:ln>
                <a:solidFill>
                  <a:srgbClr val="FF0000"/>
                </a:solidFill>
                <a:prstDash val="solid"/>
              </a:ln>
            </c:spPr>
          </c:marker>
          <c:dLbls>
            <c:dLbl>
              <c:idx val="0"/>
              <c:layout>
                <c:manualLayout>
                  <c:x val="-5.5222619899785309E-2"/>
                  <c:y val="4.008380202474690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A9A0-497D-8829-51E2ADD1C85F}"/>
                </c:ext>
              </c:extLst>
            </c:dLbl>
            <c:dLbl>
              <c:idx val="1"/>
              <c:layout>
                <c:manualLayout>
                  <c:x val="-5.8252922930088283E-2"/>
                  <c:y val="3.651237345331833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A9A0-497D-8829-51E2ADD1C85F}"/>
                </c:ext>
              </c:extLst>
            </c:dLbl>
            <c:spPr>
              <a:noFill/>
              <a:ln>
                <a:noFill/>
              </a:ln>
              <a:effectLst/>
            </c:spPr>
            <c:txPr>
              <a:bodyPr rot="-2700000" vert="horz"/>
              <a:lstStyle/>
              <a:p>
                <a:pPr>
                  <a:defRPr sz="700">
                    <a:solidFill>
                      <a:srgbClr val="FF0000"/>
                    </a:solidFill>
                  </a:defRPr>
                </a:pPr>
                <a:endParaRPr lang="fr-F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EURUSD_2022!$D$6:$D$7</c:f>
              <c:strCache>
                <c:ptCount val="2"/>
                <c:pt idx="0">
                  <c:v> TOTAL </c:v>
                </c:pt>
                <c:pt idx="1">
                  <c:v> Settled </c:v>
                </c:pt>
              </c:strCache>
            </c:strRef>
          </c:cat>
          <c:val>
            <c:numRef>
              <c:f>EURUSD_2022!$K$6:$K$7</c:f>
              <c:numCache>
                <c:formatCode>_ * #\ ##0.0000_ ;_ * \-#\ ##0.0000_ ;_ * "-"??_ ;_ @_ </c:formatCode>
                <c:ptCount val="2"/>
                <c:pt idx="0">
                  <c:v>1.0784986259037601</c:v>
                </c:pt>
                <c:pt idx="1">
                  <c:v>1.0784986259037601</c:v>
                </c:pt>
              </c:numCache>
            </c:numRef>
          </c:val>
          <c:smooth val="0"/>
          <c:extLst>
            <c:ext xmlns:c16="http://schemas.microsoft.com/office/drawing/2014/chart" uri="{C3380CC4-5D6E-409C-BE32-E72D297353CC}">
              <c16:uniqueId val="{00000014-A9A0-497D-8829-51E2ADD1C85F}"/>
            </c:ext>
          </c:extLst>
        </c:ser>
        <c:dLbls>
          <c:dLblPos val="ctr"/>
          <c:showLegendKey val="0"/>
          <c:showVal val="1"/>
          <c:showCatName val="0"/>
          <c:showSerName val="0"/>
          <c:showPercent val="0"/>
          <c:showBubbleSize val="0"/>
        </c:dLbls>
        <c:marker val="1"/>
        <c:smooth val="0"/>
        <c:axId val="337224088"/>
        <c:axId val="337237808"/>
      </c:lineChart>
      <c:catAx>
        <c:axId val="337224480"/>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800" b="0" i="0" u="none" strike="noStrike" baseline="0">
                <a:solidFill>
                  <a:srgbClr val="000000"/>
                </a:solidFill>
                <a:latin typeface="Calibri"/>
                <a:ea typeface="Calibri"/>
                <a:cs typeface="Calibri"/>
              </a:defRPr>
            </a:pPr>
            <a:endParaRPr lang="fr-FR"/>
          </a:p>
        </c:txPr>
        <c:crossAx val="337223304"/>
        <c:crosses val="autoZero"/>
        <c:auto val="1"/>
        <c:lblAlgn val="ctr"/>
        <c:lblOffset val="100"/>
        <c:tickLblSkip val="1"/>
        <c:tickMarkSkip val="1"/>
        <c:noMultiLvlLbl val="0"/>
      </c:catAx>
      <c:valAx>
        <c:axId val="337223304"/>
        <c:scaling>
          <c:orientation val="minMax"/>
        </c:scaling>
        <c:delete val="0"/>
        <c:axPos val="l"/>
        <c:majorGridlines>
          <c:spPr>
            <a:ln w="3175">
              <a:solidFill>
                <a:srgbClr val="969696"/>
              </a:solidFill>
              <a:prstDash val="sysDash"/>
            </a:ln>
          </c:spPr>
        </c:majorGridlines>
        <c:numFmt formatCode="#,##0" sourceLinked="0"/>
        <c:majorTickMark val="out"/>
        <c:minorTickMark val="none"/>
        <c:tickLblPos val="nextTo"/>
        <c:spPr>
          <a:ln w="3175">
            <a:solidFill>
              <a:srgbClr val="666699"/>
            </a:solidFill>
            <a:prstDash val="solid"/>
          </a:ln>
        </c:spPr>
        <c:txPr>
          <a:bodyPr rot="0" vert="horz"/>
          <a:lstStyle/>
          <a:p>
            <a:pPr>
              <a:defRPr sz="800" b="0" i="0" u="none" strike="noStrike" baseline="0">
                <a:solidFill>
                  <a:srgbClr val="666699"/>
                </a:solidFill>
                <a:latin typeface="Calibri"/>
                <a:ea typeface="Calibri"/>
                <a:cs typeface="Calibri"/>
              </a:defRPr>
            </a:pPr>
            <a:endParaRPr lang="fr-FR"/>
          </a:p>
        </c:txPr>
        <c:crossAx val="337224480"/>
        <c:crosses val="autoZero"/>
        <c:crossBetween val="between"/>
      </c:valAx>
      <c:catAx>
        <c:axId val="337224088"/>
        <c:scaling>
          <c:orientation val="minMax"/>
        </c:scaling>
        <c:delete val="1"/>
        <c:axPos val="t"/>
        <c:numFmt formatCode="General" sourceLinked="1"/>
        <c:majorTickMark val="out"/>
        <c:minorTickMark val="none"/>
        <c:tickLblPos val="nextTo"/>
        <c:crossAx val="337237808"/>
        <c:crosses val="autoZero"/>
        <c:auto val="1"/>
        <c:lblAlgn val="ctr"/>
        <c:lblOffset val="100"/>
        <c:noMultiLvlLbl val="0"/>
      </c:catAx>
      <c:valAx>
        <c:axId val="337237808"/>
        <c:scaling>
          <c:orientation val="maxMin"/>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800" b="0" i="0" u="none" strike="noStrike" baseline="0">
                <a:solidFill>
                  <a:srgbClr val="FF0000"/>
                </a:solidFill>
                <a:latin typeface="Calibri"/>
                <a:ea typeface="Calibri"/>
                <a:cs typeface="Calibri"/>
              </a:defRPr>
            </a:pPr>
            <a:endParaRPr lang="fr-FR"/>
          </a:p>
        </c:txPr>
        <c:crossAx val="337224088"/>
        <c:crosses val="max"/>
        <c:crossBetween val="between"/>
      </c:valAx>
      <c:spPr>
        <a:solidFill>
          <a:srgbClr val="FFFFFF"/>
        </a:solidFill>
        <a:ln w="12700">
          <a:solidFill>
            <a:srgbClr val="808080"/>
          </a:solidFill>
          <a:prstDash val="solid"/>
        </a:ln>
      </c:spPr>
    </c:plotArea>
    <c:legend>
      <c:legendPos val="b"/>
      <c:layout>
        <c:manualLayout>
          <c:xMode val="edge"/>
          <c:yMode val="edge"/>
          <c:x val="5.7117003367003365E-2"/>
          <c:y val="0.90910777777777774"/>
          <c:w val="0.91142239057239061"/>
          <c:h val="7.8720833333333337E-2"/>
        </c:manualLayout>
      </c:layout>
      <c:overlay val="0"/>
      <c:spPr>
        <a:solidFill>
          <a:srgbClr val="FFFFFF"/>
        </a:solidFill>
        <a:ln w="3175">
          <a:solidFill>
            <a:srgbClr val="969696"/>
          </a:solidFill>
          <a:prstDash val="solid"/>
        </a:ln>
      </c:spPr>
      <c:txPr>
        <a:bodyPr/>
        <a:lstStyle/>
        <a:p>
          <a:pPr>
            <a:defRPr sz="8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120009331467041"/>
          <c:y val="0.25812517361111109"/>
          <c:w val="0.78160701193094717"/>
          <c:h val="0.53955885416666671"/>
        </c:manualLayout>
      </c:layout>
      <c:barChart>
        <c:barDir val="col"/>
        <c:grouping val="stacked"/>
        <c:varyColors val="0"/>
        <c:ser>
          <c:idx val="0"/>
          <c:order val="0"/>
          <c:tx>
            <c:strRef>
              <c:f>'EURUSD_2022-Blend'!$L$5</c:f>
              <c:strCache>
                <c:ptCount val="1"/>
                <c:pt idx="0">
                  <c:v>Purchased Options</c:v>
                </c:pt>
              </c:strCache>
            </c:strRef>
          </c:tx>
          <c:spPr>
            <a:solidFill>
              <a:srgbClr val="FEFEDE"/>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0-850E-4979-827D-43B947E8183E}"/>
              </c:ext>
            </c:extLst>
          </c:dPt>
          <c:dPt>
            <c:idx val="1"/>
            <c:invertIfNegative val="0"/>
            <c:bubble3D val="0"/>
            <c:extLst>
              <c:ext xmlns:c16="http://schemas.microsoft.com/office/drawing/2014/chart" uri="{C3380CC4-5D6E-409C-BE32-E72D297353CC}">
                <c16:uniqueId val="{00000001-850E-4979-827D-43B947E8183E}"/>
              </c:ext>
            </c:extLst>
          </c:dPt>
          <c:dPt>
            <c:idx val="2"/>
            <c:invertIfNegative val="0"/>
            <c:bubble3D val="0"/>
            <c:extLst>
              <c:ext xmlns:c16="http://schemas.microsoft.com/office/drawing/2014/chart" uri="{C3380CC4-5D6E-409C-BE32-E72D297353CC}">
                <c16:uniqueId val="{00000002-850E-4979-827D-43B947E8183E}"/>
              </c:ext>
            </c:extLst>
          </c:dPt>
          <c:dLbls>
            <c:dLbl>
              <c:idx val="1"/>
              <c:delete val="1"/>
              <c:extLst>
                <c:ext xmlns:c15="http://schemas.microsoft.com/office/drawing/2012/chart" uri="{CE6537A1-D6FC-4f65-9D91-7224C49458BB}"/>
                <c:ext xmlns:c16="http://schemas.microsoft.com/office/drawing/2014/chart" uri="{C3380CC4-5D6E-409C-BE32-E72D297353CC}">
                  <c16:uniqueId val="{00000001-850E-4979-827D-43B947E8183E}"/>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'EURUSD_2022-Blend'!$D$6:$D$7</c:f>
              <c:strCache>
                <c:ptCount val="2"/>
                <c:pt idx="0">
                  <c:v> TOTAL </c:v>
                </c:pt>
                <c:pt idx="1">
                  <c:v> Settled </c:v>
                </c:pt>
              </c:strCache>
            </c:strRef>
          </c:cat>
          <c:val>
            <c:numRef>
              <c:f>'EURUSD_2022-Blend'!$L$6:$L$7</c:f>
              <c:numCache>
                <c:formatCode>_ * #\ ##0.00_ ;_ * \-#\ ##0.00_ ;_ * "-"??_ ;_ @_ </c:formatCode>
                <c:ptCount val="2"/>
                <c:pt idx="0">
                  <c:v>0</c:v>
                </c:pt>
                <c:pt idx="1">
                  <c:v>0</c:v>
                </c:pt>
              </c:numCache>
            </c:numRef>
          </c:val>
          <c:extLst>
            <c:ext xmlns:c16="http://schemas.microsoft.com/office/drawing/2014/chart" uri="{C3380CC4-5D6E-409C-BE32-E72D297353CC}">
              <c16:uniqueId val="{00000003-850E-4979-827D-43B947E8183E}"/>
            </c:ext>
          </c:extLst>
        </c:ser>
        <c:ser>
          <c:idx val="2"/>
          <c:order val="1"/>
          <c:tx>
            <c:strRef>
              <c:f>'EURUSD_2022-Blend'!$M$5</c:f>
              <c:strCache>
                <c:ptCount val="1"/>
                <c:pt idx="0">
                  <c:v>Option Strategies</c:v>
                </c:pt>
              </c:strCache>
            </c:strRef>
          </c:tx>
          <c:spPr>
            <a:solidFill>
              <a:srgbClr val="FFA037"/>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4-850E-4979-827D-43B947E8183E}"/>
              </c:ext>
            </c:extLst>
          </c:dPt>
          <c:dPt>
            <c:idx val="1"/>
            <c:invertIfNegative val="0"/>
            <c:bubble3D val="0"/>
            <c:extLst>
              <c:ext xmlns:c16="http://schemas.microsoft.com/office/drawing/2014/chart" uri="{C3380CC4-5D6E-409C-BE32-E72D297353CC}">
                <c16:uniqueId val="{00000005-850E-4979-827D-43B947E8183E}"/>
              </c:ext>
            </c:extLst>
          </c:dPt>
          <c:dLbls>
            <c:dLbl>
              <c:idx val="1"/>
              <c:delete val="1"/>
              <c:extLst>
                <c:ext xmlns:c15="http://schemas.microsoft.com/office/drawing/2012/chart" uri="{CE6537A1-D6FC-4f65-9D91-7224C49458BB}"/>
                <c:ext xmlns:c16="http://schemas.microsoft.com/office/drawing/2014/chart" uri="{C3380CC4-5D6E-409C-BE32-E72D297353CC}">
                  <c16:uniqueId val="{00000005-850E-4979-827D-43B947E8183E}"/>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'EURUSD_2022-Blend'!$D$6:$D$7</c:f>
              <c:strCache>
                <c:ptCount val="2"/>
                <c:pt idx="0">
                  <c:v> TOTAL </c:v>
                </c:pt>
                <c:pt idx="1">
                  <c:v> Settled </c:v>
                </c:pt>
              </c:strCache>
            </c:strRef>
          </c:cat>
          <c:val>
            <c:numRef>
              <c:f>'EURUSD_2022-Blend'!$M$6:$M$7</c:f>
              <c:numCache>
                <c:formatCode>_ * #\ ##0.00_ ;_ * \-#\ ##0.00_ ;_ * "-"??_ ;_ @_ </c:formatCode>
                <c:ptCount val="2"/>
                <c:pt idx="0">
                  <c:v>0</c:v>
                </c:pt>
                <c:pt idx="1">
                  <c:v>0</c:v>
                </c:pt>
              </c:numCache>
            </c:numRef>
          </c:val>
          <c:extLst>
            <c:ext xmlns:c16="http://schemas.microsoft.com/office/drawing/2014/chart" uri="{C3380CC4-5D6E-409C-BE32-E72D297353CC}">
              <c16:uniqueId val="{00000006-850E-4979-827D-43B947E8183E}"/>
            </c:ext>
          </c:extLst>
        </c:ser>
        <c:ser>
          <c:idx val="3"/>
          <c:order val="2"/>
          <c:tx>
            <c:strRef>
              <c:f>'EURUSD_2022-Blend'!$N$5</c:f>
              <c:strCache>
                <c:ptCount val="1"/>
                <c:pt idx="0">
                  <c:v>Forward/Spot</c:v>
                </c:pt>
              </c:strCache>
            </c:strRef>
          </c:tx>
          <c:spPr>
            <a:solidFill>
              <a:srgbClr val="8064A2">
                <a:lumMod val="40000"/>
                <a:lumOff val="60000"/>
              </a:srgbClr>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7-850E-4979-827D-43B947E8183E}"/>
              </c:ext>
            </c:extLst>
          </c:dPt>
          <c:dPt>
            <c:idx val="1"/>
            <c:invertIfNegative val="0"/>
            <c:bubble3D val="0"/>
            <c:extLst>
              <c:ext xmlns:c16="http://schemas.microsoft.com/office/drawing/2014/chart" uri="{C3380CC4-5D6E-409C-BE32-E72D297353CC}">
                <c16:uniqueId val="{00000008-850E-4979-827D-43B947E8183E}"/>
              </c:ext>
            </c:extLst>
          </c:dPt>
          <c:dLbls>
            <c:dLbl>
              <c:idx val="0"/>
              <c:layout>
                <c:manualLayout>
                  <c:x val="0"/>
                  <c:y val="-6.6169672654419797E-3"/>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850E-4979-827D-43B947E8183E}"/>
                </c:ext>
              </c:extLst>
            </c:dLbl>
            <c:dLbl>
              <c:idx val="1"/>
              <c:layout>
                <c:manualLayout>
                  <c:x val="0"/>
                  <c:y val="-1.3826909719314603E-2"/>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850E-4979-827D-43B947E8183E}"/>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'EURUSD_2022-Blend'!$D$6:$D$7</c:f>
              <c:strCache>
                <c:ptCount val="2"/>
                <c:pt idx="0">
                  <c:v> TOTAL </c:v>
                </c:pt>
                <c:pt idx="1">
                  <c:v> Settled </c:v>
                </c:pt>
              </c:strCache>
            </c:strRef>
          </c:cat>
          <c:val>
            <c:numRef>
              <c:f>'EURUSD_2022-Blend'!$N$6:$N$7</c:f>
              <c:numCache>
                <c:formatCode>_ * #\ ##0.00_ ;_ * \-#\ ##0.00_ ;_ * "-"??_ ;_ @_ </c:formatCode>
                <c:ptCount val="2"/>
                <c:pt idx="0">
                  <c:v>-4082541.3</c:v>
                </c:pt>
                <c:pt idx="1">
                  <c:v>-4082541.3</c:v>
                </c:pt>
              </c:numCache>
            </c:numRef>
          </c:val>
          <c:extLst>
            <c:ext xmlns:c16="http://schemas.microsoft.com/office/drawing/2014/chart" uri="{C3380CC4-5D6E-409C-BE32-E72D297353CC}">
              <c16:uniqueId val="{00000009-850E-4979-827D-43B947E8183E}"/>
            </c:ext>
          </c:extLst>
        </c:ser>
        <c:dLbls>
          <c:showLegendKey val="0"/>
          <c:showVal val="0"/>
          <c:showCatName val="0"/>
          <c:showSerName val="0"/>
          <c:showPercent val="0"/>
          <c:showBubbleSize val="0"/>
        </c:dLbls>
        <c:gapWidth val="150"/>
        <c:overlap val="100"/>
        <c:axId val="405931264"/>
        <c:axId val="405938320"/>
      </c:barChart>
      <c:lineChart>
        <c:grouping val="standard"/>
        <c:varyColors val="0"/>
        <c:ser>
          <c:idx val="1"/>
          <c:order val="3"/>
          <c:tx>
            <c:strRef>
              <c:f>'EURUSD_2022-Blend'!$K$5</c:f>
              <c:strCache>
                <c:ptCount val="1"/>
                <c:pt idx="0">
                  <c:v>Hedge Rate</c:v>
                </c:pt>
              </c:strCache>
            </c:strRef>
          </c:tx>
          <c:spPr>
            <a:ln w="25400">
              <a:noFill/>
              <a:prstDash val="solid"/>
            </a:ln>
          </c:spPr>
          <c:marker>
            <c:symbol val="circle"/>
            <c:size val="4"/>
            <c:spPr>
              <a:solidFill>
                <a:srgbClr val="FF0000"/>
              </a:solidFill>
              <a:ln>
                <a:solidFill>
                  <a:srgbClr val="FF0000"/>
                </a:solidFill>
                <a:prstDash val="solid"/>
              </a:ln>
            </c:spPr>
          </c:marker>
          <c:dLbls>
            <c:dLbl>
              <c:idx val="0"/>
              <c:layout>
                <c:manualLayout>
                  <c:x val="-5.486315591532178E-2"/>
                  <c:y val="4.362980295000188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850E-4979-827D-43B947E8183E}"/>
                </c:ext>
              </c:extLst>
            </c:dLbl>
            <c:dLbl>
              <c:idx val="1"/>
              <c:layout>
                <c:manualLayout>
                  <c:x val="-5.7893821237041218E-2"/>
                  <c:y val="4.362980295000188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850E-4979-827D-43B947E8183E}"/>
                </c:ext>
              </c:extLst>
            </c:dLbl>
            <c:numFmt formatCode="#,##0.0000" sourceLinked="0"/>
            <c:spPr>
              <a:noFill/>
              <a:ln w="25400">
                <a:noFill/>
              </a:ln>
            </c:spPr>
            <c:txPr>
              <a:bodyPr rot="-2700000" vert="horz"/>
              <a:lstStyle/>
              <a:p>
                <a:pPr>
                  <a:defRPr sz="700" b="0" i="0" u="none" strike="noStrike" baseline="0">
                    <a:solidFill>
                      <a:srgbClr val="FF0000"/>
                    </a:solidFill>
                    <a:latin typeface="Calibri"/>
                    <a:ea typeface="Calibri"/>
                    <a:cs typeface="Calibri"/>
                  </a:defRPr>
                </a:pPr>
                <a:endParaRPr lang="fr-F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'EURUSD_2022-Blend'!$D$6:$D$7</c:f>
              <c:strCache>
                <c:ptCount val="2"/>
                <c:pt idx="0">
                  <c:v> TOTAL </c:v>
                </c:pt>
                <c:pt idx="1">
                  <c:v> Settled </c:v>
                </c:pt>
              </c:strCache>
            </c:strRef>
          </c:cat>
          <c:val>
            <c:numRef>
              <c:f>'EURUSD_2022-Blend'!$K$6:$K$7</c:f>
              <c:numCache>
                <c:formatCode>_ * #\ ##0.0000_ ;_ * \-#\ ##0.0000_ ;_ * "-"??_ ;_ @_ </c:formatCode>
                <c:ptCount val="2"/>
                <c:pt idx="0">
                  <c:v>1.0784986259037601</c:v>
                </c:pt>
                <c:pt idx="1">
                  <c:v>1.0784986259037601</c:v>
                </c:pt>
              </c:numCache>
            </c:numRef>
          </c:val>
          <c:smooth val="0"/>
          <c:extLst>
            <c:ext xmlns:c16="http://schemas.microsoft.com/office/drawing/2014/chart" uri="{C3380CC4-5D6E-409C-BE32-E72D297353CC}">
              <c16:uniqueId val="{0000000C-850E-4979-827D-43B947E8183E}"/>
            </c:ext>
          </c:extLst>
        </c:ser>
        <c:dLbls>
          <c:showLegendKey val="0"/>
          <c:showVal val="0"/>
          <c:showCatName val="0"/>
          <c:showSerName val="0"/>
          <c:showPercent val="0"/>
          <c:showBubbleSize val="0"/>
        </c:dLbls>
        <c:marker val="1"/>
        <c:smooth val="0"/>
        <c:axId val="405937928"/>
        <c:axId val="405939496"/>
      </c:lineChart>
      <c:catAx>
        <c:axId val="405931264"/>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800" b="0" i="0" u="none" strike="noStrike" baseline="0">
                <a:solidFill>
                  <a:srgbClr val="000000"/>
                </a:solidFill>
                <a:latin typeface="Calibri"/>
                <a:ea typeface="Calibri"/>
                <a:cs typeface="Calibri"/>
              </a:defRPr>
            </a:pPr>
            <a:endParaRPr lang="fr-FR"/>
          </a:p>
        </c:txPr>
        <c:crossAx val="405938320"/>
        <c:crosses val="autoZero"/>
        <c:auto val="1"/>
        <c:lblAlgn val="ctr"/>
        <c:lblOffset val="100"/>
        <c:tickLblSkip val="1"/>
        <c:tickMarkSkip val="1"/>
        <c:noMultiLvlLbl val="0"/>
      </c:catAx>
      <c:valAx>
        <c:axId val="405938320"/>
        <c:scaling>
          <c:orientation val="minMax"/>
        </c:scaling>
        <c:delete val="0"/>
        <c:axPos val="l"/>
        <c:majorGridlines>
          <c:spPr>
            <a:ln w="3175">
              <a:solidFill>
                <a:srgbClr val="969696"/>
              </a:solidFill>
              <a:prstDash val="sysDash"/>
            </a:ln>
          </c:spPr>
        </c:majorGridlines>
        <c:numFmt formatCode="#,##0" sourceLinked="0"/>
        <c:majorTickMark val="out"/>
        <c:minorTickMark val="none"/>
        <c:tickLblPos val="nextTo"/>
        <c:spPr>
          <a:ln w="3175">
            <a:solidFill>
              <a:srgbClr val="666699"/>
            </a:solidFill>
            <a:prstDash val="solid"/>
          </a:ln>
        </c:spPr>
        <c:txPr>
          <a:bodyPr rot="0" vert="horz"/>
          <a:lstStyle/>
          <a:p>
            <a:pPr>
              <a:defRPr sz="800" b="0" i="0" u="none" strike="noStrike" baseline="0">
                <a:solidFill>
                  <a:srgbClr val="666699"/>
                </a:solidFill>
                <a:latin typeface="Calibri"/>
                <a:ea typeface="Calibri"/>
                <a:cs typeface="Calibri"/>
              </a:defRPr>
            </a:pPr>
            <a:endParaRPr lang="fr-FR"/>
          </a:p>
        </c:txPr>
        <c:crossAx val="405931264"/>
        <c:crosses val="autoZero"/>
        <c:crossBetween val="between"/>
      </c:valAx>
      <c:catAx>
        <c:axId val="405937928"/>
        <c:scaling>
          <c:orientation val="minMax"/>
        </c:scaling>
        <c:delete val="1"/>
        <c:axPos val="t"/>
        <c:numFmt formatCode="General" sourceLinked="1"/>
        <c:majorTickMark val="out"/>
        <c:minorTickMark val="none"/>
        <c:tickLblPos val="nextTo"/>
        <c:crossAx val="405939496"/>
        <c:crosses val="autoZero"/>
        <c:auto val="1"/>
        <c:lblAlgn val="ctr"/>
        <c:lblOffset val="100"/>
        <c:noMultiLvlLbl val="0"/>
      </c:catAx>
      <c:valAx>
        <c:axId val="405939496"/>
        <c:scaling>
          <c:orientation val="maxMin"/>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800" b="0" i="0" u="none" strike="noStrike" baseline="0">
                <a:solidFill>
                  <a:srgbClr val="FF0000"/>
                </a:solidFill>
                <a:latin typeface="Calibri"/>
                <a:ea typeface="Calibri"/>
                <a:cs typeface="Calibri"/>
              </a:defRPr>
            </a:pPr>
            <a:endParaRPr lang="fr-FR"/>
          </a:p>
        </c:txPr>
        <c:crossAx val="405937928"/>
        <c:crosses val="max"/>
        <c:crossBetween val="between"/>
      </c:valAx>
      <c:spPr>
        <a:solidFill>
          <a:srgbClr val="FFFFFF"/>
        </a:solidFill>
        <a:ln w="12700">
          <a:solidFill>
            <a:srgbClr val="808080"/>
          </a:solidFill>
          <a:prstDash val="solid"/>
        </a:ln>
      </c:spPr>
    </c:plotArea>
    <c:legend>
      <c:legendPos val="r"/>
      <c:layout>
        <c:manualLayout>
          <c:xMode val="edge"/>
          <c:yMode val="edge"/>
          <c:x val="6.6541787439613531E-2"/>
          <c:y val="0.9029652777777778"/>
          <c:w val="0.88853232323232323"/>
          <c:h val="8.8513333333333333E-2"/>
        </c:manualLayout>
      </c:layout>
      <c:overlay val="0"/>
      <c:spPr>
        <a:solidFill>
          <a:srgbClr val="FFFFFF"/>
        </a:solidFill>
        <a:ln w="3175">
          <a:solidFill>
            <a:srgbClr val="969696"/>
          </a:solidFill>
          <a:prstDash val="solid"/>
        </a:ln>
      </c:spPr>
      <c:txPr>
        <a:bodyPr/>
        <a:lstStyle/>
        <a:p>
          <a:pPr>
            <a:defRPr sz="8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331639192907915"/>
          <c:y val="0.25615572916666668"/>
          <c:w val="0.76890472024330292"/>
          <c:h val="0.53735399305555553"/>
        </c:manualLayout>
      </c:layout>
      <c:barChart>
        <c:barDir val="col"/>
        <c:grouping val="clustered"/>
        <c:varyColors val="0"/>
        <c:ser>
          <c:idx val="0"/>
          <c:order val="0"/>
          <c:tx>
            <c:strRef>
              <c:f>EURUSD_2023!$E$5</c:f>
              <c:strCache>
                <c:ptCount val="1"/>
                <c:pt idx="0">
                  <c:v>Total Notional</c:v>
                </c:pt>
              </c:strCache>
            </c:strRef>
          </c:tx>
          <c:spPr>
            <a:solidFill>
              <a:srgbClr val="99CCFF"/>
            </a:solidFill>
            <a:ln w="12700">
              <a:solidFill>
                <a:srgbClr val="969696"/>
              </a:solidFill>
              <a:prstDash val="solid"/>
            </a:ln>
          </c:spPr>
          <c:invertIfNegative val="0"/>
          <c:dPt>
            <c:idx val="1"/>
            <c:invertIfNegative val="0"/>
            <c:bubble3D val="0"/>
            <c:spPr>
              <a:solidFill>
                <a:srgbClr val="FFCC00"/>
              </a:solidFill>
              <a:ln w="12700">
                <a:solidFill>
                  <a:srgbClr val="969696"/>
                </a:solidFill>
                <a:prstDash val="solid"/>
              </a:ln>
            </c:spPr>
            <c:extLst>
              <c:ext xmlns:c16="http://schemas.microsoft.com/office/drawing/2014/chart" uri="{C3380CC4-5D6E-409C-BE32-E72D297353CC}">
                <c16:uniqueId val="{00000001-F3B6-462F-A584-CD71560BD152}"/>
              </c:ext>
            </c:extLst>
          </c:dPt>
          <c:dPt>
            <c:idx val="2"/>
            <c:invertIfNegative val="0"/>
            <c:bubble3D val="0"/>
            <c:spPr>
              <a:solidFill>
                <a:srgbClr val="99CC00"/>
              </a:solidFill>
              <a:ln w="12700">
                <a:solidFill>
                  <a:srgbClr val="969696"/>
                </a:solidFill>
                <a:prstDash val="solid"/>
              </a:ln>
            </c:spPr>
            <c:extLst>
              <c:ext xmlns:c16="http://schemas.microsoft.com/office/drawing/2014/chart" uri="{C3380CC4-5D6E-409C-BE32-E72D297353CC}">
                <c16:uniqueId val="{00000003-F3B6-462F-A584-CD71560BD152}"/>
              </c:ext>
            </c:extLst>
          </c:dPt>
          <c:dLbls>
            <c:dLbl>
              <c:idx val="1"/>
              <c:delete val="1"/>
              <c:extLst>
                <c:ext xmlns:c15="http://schemas.microsoft.com/office/drawing/2012/chart" uri="{CE6537A1-D6FC-4f65-9D91-7224C49458BB}"/>
                <c:ext xmlns:c16="http://schemas.microsoft.com/office/drawing/2014/chart" uri="{C3380CC4-5D6E-409C-BE32-E72D297353CC}">
                  <c16:uniqueId val="{00000001-F3B6-462F-A584-CD71560BD152}"/>
                </c:ext>
              </c:extLst>
            </c:dLbl>
            <c:dLbl>
              <c:idx val="2"/>
              <c:delete val="1"/>
              <c:extLst>
                <c:ext xmlns:c15="http://schemas.microsoft.com/office/drawing/2012/chart" uri="{CE6537A1-D6FC-4f65-9D91-7224C49458BB}"/>
                <c:ext xmlns:c16="http://schemas.microsoft.com/office/drawing/2014/chart" uri="{C3380CC4-5D6E-409C-BE32-E72D297353CC}">
                  <c16:uniqueId val="{00000003-F3B6-462F-A584-CD71560BD152}"/>
                </c:ext>
              </c:extLst>
            </c:dLbl>
            <c:dLbl>
              <c:idx val="3"/>
              <c:delete val="1"/>
              <c:extLst>
                <c:ext xmlns:c15="http://schemas.microsoft.com/office/drawing/2012/chart" uri="{CE6537A1-D6FC-4f65-9D91-7224C49458BB}"/>
                <c:ext xmlns:c16="http://schemas.microsoft.com/office/drawing/2014/chart" uri="{C3380CC4-5D6E-409C-BE32-E72D297353CC}">
                  <c16:uniqueId val="{00000004-F3B6-462F-A584-CD71560BD152}"/>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EURUSD_2023!$D$6:$D$7</c:f>
              <c:strCache>
                <c:ptCount val="2"/>
                <c:pt idx="0">
                  <c:v> TOTAL </c:v>
                </c:pt>
                <c:pt idx="1">
                  <c:v> Settled </c:v>
                </c:pt>
              </c:strCache>
            </c:strRef>
          </c:cat>
          <c:val>
            <c:numRef>
              <c:f>EURUSD_2023!$E$6:$E$7</c:f>
              <c:numCache>
                <c:formatCode>_ * #\ ##0.00_ ;_ * \-#\ ##0.00_ ;_ * "-"??_ ;_ @_ </c:formatCode>
                <c:ptCount val="2"/>
                <c:pt idx="0">
                  <c:v>-883700.2</c:v>
                </c:pt>
                <c:pt idx="1">
                  <c:v>0</c:v>
                </c:pt>
              </c:numCache>
            </c:numRef>
          </c:val>
          <c:extLst>
            <c:ext xmlns:c16="http://schemas.microsoft.com/office/drawing/2014/chart" uri="{C3380CC4-5D6E-409C-BE32-E72D297353CC}">
              <c16:uniqueId val="{00000005-F3B6-462F-A584-CD71560BD152}"/>
            </c:ext>
          </c:extLst>
        </c:ser>
        <c:ser>
          <c:idx val="2"/>
          <c:order val="1"/>
          <c:tx>
            <c:strRef>
              <c:f>EURUSD_2023!$F$5</c:f>
              <c:strCache>
                <c:ptCount val="1"/>
                <c:pt idx="0">
                  <c:v>Settled Notional</c:v>
                </c:pt>
              </c:strCache>
            </c:strRef>
          </c:tx>
          <c:spPr>
            <a:solidFill>
              <a:srgbClr val="FFCC00"/>
            </a:solidFill>
            <a:ln w="12700">
              <a:solidFill>
                <a:srgbClr val="969696"/>
              </a:solidFill>
              <a:prstDash val="solid"/>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6-F3B6-462F-A584-CD71560BD152}"/>
                </c:ext>
              </c:extLst>
            </c:dLbl>
            <c:dLbl>
              <c:idx val="2"/>
              <c:delete val="1"/>
              <c:extLst>
                <c:ext xmlns:c15="http://schemas.microsoft.com/office/drawing/2012/chart" uri="{CE6537A1-D6FC-4f65-9D91-7224C49458BB}"/>
                <c:ext xmlns:c16="http://schemas.microsoft.com/office/drawing/2014/chart" uri="{C3380CC4-5D6E-409C-BE32-E72D297353CC}">
                  <c16:uniqueId val="{00000007-F3B6-462F-A584-CD71560BD152}"/>
                </c:ext>
              </c:extLst>
            </c:dLbl>
            <c:dLbl>
              <c:idx val="3"/>
              <c:delete val="1"/>
              <c:extLst>
                <c:ext xmlns:c15="http://schemas.microsoft.com/office/drawing/2012/chart" uri="{CE6537A1-D6FC-4f65-9D91-7224C49458BB}"/>
                <c:ext xmlns:c16="http://schemas.microsoft.com/office/drawing/2014/chart" uri="{C3380CC4-5D6E-409C-BE32-E72D297353CC}">
                  <c16:uniqueId val="{00000008-F3B6-462F-A584-CD71560BD152}"/>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EURUSD_2023!$D$6:$D$7</c:f>
              <c:strCache>
                <c:ptCount val="2"/>
                <c:pt idx="0">
                  <c:v> TOTAL </c:v>
                </c:pt>
                <c:pt idx="1">
                  <c:v> Settled </c:v>
                </c:pt>
              </c:strCache>
            </c:strRef>
          </c:cat>
          <c:val>
            <c:numRef>
              <c:f>EURUSD_2023!$F$6:$F$7</c:f>
              <c:numCache>
                <c:formatCode>_ * #\ ##0.00_ ;_ * \-#\ ##0.00_ ;_ * "-"??_ ;_ @_ </c:formatCode>
                <c:ptCount val="2"/>
                <c:pt idx="0">
                  <c:v>0</c:v>
                </c:pt>
                <c:pt idx="1">
                  <c:v>-883700.2</c:v>
                </c:pt>
              </c:numCache>
            </c:numRef>
          </c:val>
          <c:extLst>
            <c:ext xmlns:c16="http://schemas.microsoft.com/office/drawing/2014/chart" uri="{C3380CC4-5D6E-409C-BE32-E72D297353CC}">
              <c16:uniqueId val="{00000009-F3B6-462F-A584-CD71560BD152}"/>
            </c:ext>
          </c:extLst>
        </c:ser>
        <c:ser>
          <c:idx val="3"/>
          <c:order val="2"/>
          <c:tx>
            <c:strRef>
              <c:f>EURUSD_2023!$H$5</c:f>
              <c:strCache>
                <c:ptCount val="1"/>
                <c:pt idx="0">
                  <c:v>Total Outstanding</c:v>
                </c:pt>
              </c:strCache>
            </c:strRef>
          </c:tx>
          <c:spPr>
            <a:solidFill>
              <a:srgbClr val="99CC00"/>
            </a:solidFill>
            <a:ln w="12700">
              <a:solidFill>
                <a:srgbClr val="969696"/>
              </a:solidFill>
              <a:prstDash val="solid"/>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A-F3B6-462F-A584-CD71560BD152}"/>
                </c:ext>
              </c:extLst>
            </c:dLbl>
            <c:dLbl>
              <c:idx val="1"/>
              <c:delete val="1"/>
              <c:extLst>
                <c:ext xmlns:c15="http://schemas.microsoft.com/office/drawing/2012/chart" uri="{CE6537A1-D6FC-4f65-9D91-7224C49458BB}"/>
                <c:ext xmlns:c16="http://schemas.microsoft.com/office/drawing/2014/chart" uri="{C3380CC4-5D6E-409C-BE32-E72D297353CC}">
                  <c16:uniqueId val="{0000000B-F3B6-462F-A584-CD71560BD152}"/>
                </c:ext>
              </c:extLst>
            </c:dLbl>
            <c:dLbl>
              <c:idx val="3"/>
              <c:delete val="1"/>
              <c:extLst>
                <c:ext xmlns:c15="http://schemas.microsoft.com/office/drawing/2012/chart" uri="{CE6537A1-D6FC-4f65-9D91-7224C49458BB}"/>
                <c:ext xmlns:c16="http://schemas.microsoft.com/office/drawing/2014/chart" uri="{C3380CC4-5D6E-409C-BE32-E72D297353CC}">
                  <c16:uniqueId val="{0000000C-F3B6-462F-A584-CD71560BD152}"/>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EURUSD_2023!$D$6:$D$7</c:f>
              <c:strCache>
                <c:ptCount val="2"/>
                <c:pt idx="0">
                  <c:v> TOTAL </c:v>
                </c:pt>
                <c:pt idx="1">
                  <c:v> Settled </c:v>
                </c:pt>
              </c:strCache>
            </c:strRef>
          </c:cat>
          <c:val>
            <c:numRef>
              <c:f>EURUSD_2023!$H$6:$H$7</c:f>
              <c:numCache>
                <c:formatCode>_ * #\ ##0.00_ ;_ * \-#\ ##0.00_ ;_ * "-"??_ ;_ @_ </c:formatCode>
                <c:ptCount val="2"/>
                <c:pt idx="0">
                  <c:v>0</c:v>
                </c:pt>
                <c:pt idx="1">
                  <c:v>0</c:v>
                </c:pt>
              </c:numCache>
            </c:numRef>
          </c:val>
          <c:extLst>
            <c:ext xmlns:c16="http://schemas.microsoft.com/office/drawing/2014/chart" uri="{C3380CC4-5D6E-409C-BE32-E72D297353CC}">
              <c16:uniqueId val="{0000000D-F3B6-462F-A584-CD71560BD152}"/>
            </c:ext>
          </c:extLst>
        </c:ser>
        <c:ser>
          <c:idx val="4"/>
          <c:order val="3"/>
          <c:tx>
            <c:strRef>
              <c:f>EURUSD_2023!$G$5</c:f>
              <c:strCache>
                <c:ptCount val="1"/>
                <c:pt idx="0">
                  <c:v>Outstanding Notional</c:v>
                </c:pt>
              </c:strCache>
            </c:strRef>
          </c:tx>
          <c:spPr>
            <a:pattFill prst="wdUpDiag">
              <a:fgClr>
                <a:srgbClr val="92D050"/>
              </a:fgClr>
              <a:bgClr>
                <a:sysClr val="window" lastClr="FFFFFF"/>
              </a:bgClr>
            </a:pattFill>
            <a:ln w="28575">
              <a:noFill/>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E-F3B6-462F-A584-CD71560BD152}"/>
                </c:ext>
              </c:extLst>
            </c:dLbl>
            <c:dLbl>
              <c:idx val="1"/>
              <c:delete val="1"/>
              <c:extLst>
                <c:ext xmlns:c15="http://schemas.microsoft.com/office/drawing/2012/chart" uri="{CE6537A1-D6FC-4f65-9D91-7224C49458BB}"/>
                <c:ext xmlns:c16="http://schemas.microsoft.com/office/drawing/2014/chart" uri="{C3380CC4-5D6E-409C-BE32-E72D297353CC}">
                  <c16:uniqueId val="{0000000F-F3B6-462F-A584-CD71560BD152}"/>
                </c:ext>
              </c:extLst>
            </c:dLbl>
            <c:dLbl>
              <c:idx val="2"/>
              <c:delete val="1"/>
              <c:extLst>
                <c:ext xmlns:c15="http://schemas.microsoft.com/office/drawing/2012/chart" uri="{CE6537A1-D6FC-4f65-9D91-7224C49458BB}"/>
                <c:ext xmlns:c16="http://schemas.microsoft.com/office/drawing/2014/chart" uri="{C3380CC4-5D6E-409C-BE32-E72D297353CC}">
                  <c16:uniqueId val="{00000010-F3B6-462F-A584-CD71560BD152}"/>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EURUSD_2023!$D$6:$D$7</c:f>
              <c:strCache>
                <c:ptCount val="2"/>
                <c:pt idx="0">
                  <c:v> TOTAL </c:v>
                </c:pt>
                <c:pt idx="1">
                  <c:v> Settled </c:v>
                </c:pt>
              </c:strCache>
            </c:strRef>
          </c:cat>
          <c:val>
            <c:numRef>
              <c:f>EURUSD_2023!$G$6:$G$7</c:f>
              <c:numCache>
                <c:formatCode>_ * #\ ##0.00_ ;_ * \-#\ ##0.00_ ;_ * "-"??_ ;_ @_ </c:formatCode>
                <c:ptCount val="2"/>
                <c:pt idx="0">
                  <c:v>0</c:v>
                </c:pt>
                <c:pt idx="1">
                  <c:v>0</c:v>
                </c:pt>
              </c:numCache>
            </c:numRef>
          </c:val>
          <c:extLst>
            <c:ext xmlns:c16="http://schemas.microsoft.com/office/drawing/2014/chart" uri="{C3380CC4-5D6E-409C-BE32-E72D297353CC}">
              <c16:uniqueId val="{00000011-F3B6-462F-A584-CD71560BD152}"/>
            </c:ext>
          </c:extLst>
        </c:ser>
        <c:dLbls>
          <c:dLblPos val="ctr"/>
          <c:showLegendKey val="0"/>
          <c:showVal val="1"/>
          <c:showCatName val="0"/>
          <c:showSerName val="0"/>
          <c:showPercent val="0"/>
          <c:showBubbleSize val="0"/>
        </c:dLbls>
        <c:gapWidth val="150"/>
        <c:overlap val="100"/>
        <c:axId val="337224480"/>
        <c:axId val="337223304"/>
      </c:barChart>
      <c:lineChart>
        <c:grouping val="standard"/>
        <c:varyColors val="0"/>
        <c:ser>
          <c:idx val="1"/>
          <c:order val="4"/>
          <c:tx>
            <c:strRef>
              <c:f>EURUSD_2023!$K$5</c:f>
              <c:strCache>
                <c:ptCount val="1"/>
                <c:pt idx="0">
                  <c:v>Hedge Rate</c:v>
                </c:pt>
              </c:strCache>
            </c:strRef>
          </c:tx>
          <c:spPr>
            <a:ln w="25400">
              <a:noFill/>
              <a:prstDash val="solid"/>
            </a:ln>
          </c:spPr>
          <c:marker>
            <c:symbol val="circle"/>
            <c:size val="4"/>
            <c:spPr>
              <a:solidFill>
                <a:srgbClr val="FF0000"/>
              </a:solidFill>
              <a:ln>
                <a:solidFill>
                  <a:srgbClr val="FF0000"/>
                </a:solidFill>
                <a:prstDash val="solid"/>
              </a:ln>
            </c:spPr>
          </c:marker>
          <c:dLbls>
            <c:dLbl>
              <c:idx val="0"/>
              <c:layout>
                <c:manualLayout>
                  <c:x val="-5.8129908337617199E-2"/>
                  <c:y val="4.307044872472484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F3B6-462F-A584-CD71560BD152}"/>
                </c:ext>
              </c:extLst>
            </c:dLbl>
            <c:dLbl>
              <c:idx val="1"/>
              <c:layout>
                <c:manualLayout>
                  <c:x val="-6.1153812178427469E-2"/>
                  <c:y val="4.307044872472484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F3B6-462F-A584-CD71560BD152}"/>
                </c:ext>
              </c:extLst>
            </c:dLbl>
            <c:spPr>
              <a:noFill/>
              <a:ln>
                <a:noFill/>
              </a:ln>
              <a:effectLst/>
            </c:spPr>
            <c:txPr>
              <a:bodyPr rot="-2700000" vert="horz"/>
              <a:lstStyle/>
              <a:p>
                <a:pPr>
                  <a:defRPr sz="700">
                    <a:solidFill>
                      <a:srgbClr val="FF0000"/>
                    </a:solidFill>
                  </a:defRPr>
                </a:pPr>
                <a:endParaRPr lang="fr-F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EURUSD_2023!$D$6:$D$7</c:f>
              <c:strCache>
                <c:ptCount val="2"/>
                <c:pt idx="0">
                  <c:v> TOTAL </c:v>
                </c:pt>
                <c:pt idx="1">
                  <c:v> Settled </c:v>
                </c:pt>
              </c:strCache>
            </c:strRef>
          </c:cat>
          <c:val>
            <c:numRef>
              <c:f>EURUSD_2023!$K$6:$K$7</c:f>
              <c:numCache>
                <c:formatCode>_ * #\ ##0.0000_ ;_ * \-#\ ##0.0000_ ;_ * "-"??_ ;_ @_ </c:formatCode>
                <c:ptCount val="2"/>
                <c:pt idx="0">
                  <c:v>1.0838961773853699</c:v>
                </c:pt>
                <c:pt idx="1">
                  <c:v>1.0838961773853699</c:v>
                </c:pt>
              </c:numCache>
            </c:numRef>
          </c:val>
          <c:smooth val="0"/>
          <c:extLst>
            <c:ext xmlns:c16="http://schemas.microsoft.com/office/drawing/2014/chart" uri="{C3380CC4-5D6E-409C-BE32-E72D297353CC}">
              <c16:uniqueId val="{00000014-F3B6-462F-A584-CD71560BD152}"/>
            </c:ext>
          </c:extLst>
        </c:ser>
        <c:dLbls>
          <c:dLblPos val="ctr"/>
          <c:showLegendKey val="0"/>
          <c:showVal val="1"/>
          <c:showCatName val="0"/>
          <c:showSerName val="0"/>
          <c:showPercent val="0"/>
          <c:showBubbleSize val="0"/>
        </c:dLbls>
        <c:marker val="1"/>
        <c:smooth val="0"/>
        <c:axId val="337224088"/>
        <c:axId val="337237808"/>
      </c:lineChart>
      <c:catAx>
        <c:axId val="337224480"/>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800" b="0" i="0" u="none" strike="noStrike" baseline="0">
                <a:solidFill>
                  <a:srgbClr val="000000"/>
                </a:solidFill>
                <a:latin typeface="Calibri"/>
                <a:ea typeface="Calibri"/>
                <a:cs typeface="Calibri"/>
              </a:defRPr>
            </a:pPr>
            <a:endParaRPr lang="fr-FR"/>
          </a:p>
        </c:txPr>
        <c:crossAx val="337223304"/>
        <c:crosses val="autoZero"/>
        <c:auto val="1"/>
        <c:lblAlgn val="ctr"/>
        <c:lblOffset val="100"/>
        <c:tickLblSkip val="1"/>
        <c:tickMarkSkip val="1"/>
        <c:noMultiLvlLbl val="0"/>
      </c:catAx>
      <c:valAx>
        <c:axId val="337223304"/>
        <c:scaling>
          <c:orientation val="minMax"/>
        </c:scaling>
        <c:delete val="0"/>
        <c:axPos val="l"/>
        <c:majorGridlines>
          <c:spPr>
            <a:ln w="3175">
              <a:solidFill>
                <a:srgbClr val="969696"/>
              </a:solidFill>
              <a:prstDash val="sysDash"/>
            </a:ln>
          </c:spPr>
        </c:majorGridlines>
        <c:numFmt formatCode="#,##0" sourceLinked="0"/>
        <c:majorTickMark val="out"/>
        <c:minorTickMark val="none"/>
        <c:tickLblPos val="nextTo"/>
        <c:spPr>
          <a:ln w="3175">
            <a:solidFill>
              <a:srgbClr val="666699"/>
            </a:solidFill>
            <a:prstDash val="solid"/>
          </a:ln>
        </c:spPr>
        <c:txPr>
          <a:bodyPr rot="0" vert="horz"/>
          <a:lstStyle/>
          <a:p>
            <a:pPr>
              <a:defRPr sz="800" b="0" i="0" u="none" strike="noStrike" baseline="0">
                <a:solidFill>
                  <a:srgbClr val="666699"/>
                </a:solidFill>
                <a:latin typeface="Calibri"/>
                <a:ea typeface="Calibri"/>
                <a:cs typeface="Calibri"/>
              </a:defRPr>
            </a:pPr>
            <a:endParaRPr lang="fr-FR"/>
          </a:p>
        </c:txPr>
        <c:crossAx val="337224480"/>
        <c:crosses val="autoZero"/>
        <c:crossBetween val="between"/>
      </c:valAx>
      <c:catAx>
        <c:axId val="337224088"/>
        <c:scaling>
          <c:orientation val="minMax"/>
        </c:scaling>
        <c:delete val="1"/>
        <c:axPos val="t"/>
        <c:numFmt formatCode="General" sourceLinked="1"/>
        <c:majorTickMark val="out"/>
        <c:minorTickMark val="none"/>
        <c:tickLblPos val="nextTo"/>
        <c:crossAx val="337237808"/>
        <c:crosses val="autoZero"/>
        <c:auto val="1"/>
        <c:lblAlgn val="ctr"/>
        <c:lblOffset val="100"/>
        <c:noMultiLvlLbl val="0"/>
      </c:catAx>
      <c:valAx>
        <c:axId val="337237808"/>
        <c:scaling>
          <c:orientation val="maxMin"/>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800" b="0" i="0" u="none" strike="noStrike" baseline="0">
                <a:solidFill>
                  <a:srgbClr val="FF0000"/>
                </a:solidFill>
                <a:latin typeface="Calibri"/>
                <a:ea typeface="Calibri"/>
                <a:cs typeface="Calibri"/>
              </a:defRPr>
            </a:pPr>
            <a:endParaRPr lang="fr-FR"/>
          </a:p>
        </c:txPr>
        <c:crossAx val="337224088"/>
        <c:crosses val="max"/>
        <c:crossBetween val="between"/>
      </c:valAx>
      <c:spPr>
        <a:solidFill>
          <a:srgbClr val="FFFFFF"/>
        </a:solidFill>
        <a:ln w="12700">
          <a:solidFill>
            <a:srgbClr val="808080"/>
          </a:solidFill>
          <a:prstDash val="solid"/>
        </a:ln>
      </c:spPr>
    </c:plotArea>
    <c:legend>
      <c:legendPos val="b"/>
      <c:layout>
        <c:manualLayout>
          <c:xMode val="edge"/>
          <c:yMode val="edge"/>
          <c:x val="5.7117003367003365E-2"/>
          <c:y val="0.90910777777777774"/>
          <c:w val="0.91142239057239061"/>
          <c:h val="7.8720833333333337E-2"/>
        </c:manualLayout>
      </c:layout>
      <c:overlay val="0"/>
      <c:spPr>
        <a:solidFill>
          <a:srgbClr val="FFFFFF"/>
        </a:solidFill>
        <a:ln w="3175">
          <a:solidFill>
            <a:srgbClr val="969696"/>
          </a:solidFill>
          <a:prstDash val="solid"/>
        </a:ln>
      </c:spPr>
      <c:txPr>
        <a:bodyPr/>
        <a:lstStyle/>
        <a:p>
          <a:pPr>
            <a:defRPr sz="8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120009331467041"/>
          <c:y val="0.25812517361111109"/>
          <c:w val="0.78160701193094717"/>
          <c:h val="0.53955885416666671"/>
        </c:manualLayout>
      </c:layout>
      <c:barChart>
        <c:barDir val="col"/>
        <c:grouping val="stacked"/>
        <c:varyColors val="0"/>
        <c:ser>
          <c:idx val="0"/>
          <c:order val="0"/>
          <c:tx>
            <c:strRef>
              <c:f>'EURUSD_2023-Blend'!$L$5</c:f>
              <c:strCache>
                <c:ptCount val="1"/>
                <c:pt idx="0">
                  <c:v>Purchased Options</c:v>
                </c:pt>
              </c:strCache>
            </c:strRef>
          </c:tx>
          <c:spPr>
            <a:solidFill>
              <a:srgbClr val="FEFEDE"/>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0-D07F-4CD9-94ED-A2AD958EAF9E}"/>
              </c:ext>
            </c:extLst>
          </c:dPt>
          <c:dPt>
            <c:idx val="1"/>
            <c:invertIfNegative val="0"/>
            <c:bubble3D val="0"/>
            <c:extLst>
              <c:ext xmlns:c16="http://schemas.microsoft.com/office/drawing/2014/chart" uri="{C3380CC4-5D6E-409C-BE32-E72D297353CC}">
                <c16:uniqueId val="{00000001-D07F-4CD9-94ED-A2AD958EAF9E}"/>
              </c:ext>
            </c:extLst>
          </c:dPt>
          <c:dPt>
            <c:idx val="2"/>
            <c:invertIfNegative val="0"/>
            <c:bubble3D val="0"/>
            <c:extLst>
              <c:ext xmlns:c16="http://schemas.microsoft.com/office/drawing/2014/chart" uri="{C3380CC4-5D6E-409C-BE32-E72D297353CC}">
                <c16:uniqueId val="{00000002-D07F-4CD9-94ED-A2AD958EAF9E}"/>
              </c:ext>
            </c:extLst>
          </c:dPt>
          <c:dLbls>
            <c:dLbl>
              <c:idx val="1"/>
              <c:delete val="1"/>
              <c:extLst>
                <c:ext xmlns:c15="http://schemas.microsoft.com/office/drawing/2012/chart" uri="{CE6537A1-D6FC-4f65-9D91-7224C49458BB}"/>
                <c:ext xmlns:c16="http://schemas.microsoft.com/office/drawing/2014/chart" uri="{C3380CC4-5D6E-409C-BE32-E72D297353CC}">
                  <c16:uniqueId val="{00000001-D07F-4CD9-94ED-A2AD958EAF9E}"/>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'EURUSD_2023-Blend'!$D$6:$D$7</c:f>
              <c:strCache>
                <c:ptCount val="2"/>
                <c:pt idx="0">
                  <c:v> TOTAL </c:v>
                </c:pt>
                <c:pt idx="1">
                  <c:v> Settled </c:v>
                </c:pt>
              </c:strCache>
            </c:strRef>
          </c:cat>
          <c:val>
            <c:numRef>
              <c:f>'EURUSD_2023-Blend'!$L$6:$L$7</c:f>
              <c:numCache>
                <c:formatCode>_ * #\ ##0.00_ ;_ * \-#\ ##0.00_ ;_ * "-"??_ ;_ @_ </c:formatCode>
                <c:ptCount val="2"/>
                <c:pt idx="0">
                  <c:v>0</c:v>
                </c:pt>
                <c:pt idx="1">
                  <c:v>0</c:v>
                </c:pt>
              </c:numCache>
            </c:numRef>
          </c:val>
          <c:extLst>
            <c:ext xmlns:c16="http://schemas.microsoft.com/office/drawing/2014/chart" uri="{C3380CC4-5D6E-409C-BE32-E72D297353CC}">
              <c16:uniqueId val="{00000003-D07F-4CD9-94ED-A2AD958EAF9E}"/>
            </c:ext>
          </c:extLst>
        </c:ser>
        <c:ser>
          <c:idx val="2"/>
          <c:order val="1"/>
          <c:tx>
            <c:strRef>
              <c:f>'EURUSD_2023-Blend'!$M$5</c:f>
              <c:strCache>
                <c:ptCount val="1"/>
                <c:pt idx="0">
                  <c:v>Option Strategies</c:v>
                </c:pt>
              </c:strCache>
            </c:strRef>
          </c:tx>
          <c:spPr>
            <a:solidFill>
              <a:srgbClr val="FFA037"/>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4-D07F-4CD9-94ED-A2AD958EAF9E}"/>
              </c:ext>
            </c:extLst>
          </c:dPt>
          <c:dPt>
            <c:idx val="1"/>
            <c:invertIfNegative val="0"/>
            <c:bubble3D val="0"/>
            <c:extLst>
              <c:ext xmlns:c16="http://schemas.microsoft.com/office/drawing/2014/chart" uri="{C3380CC4-5D6E-409C-BE32-E72D297353CC}">
                <c16:uniqueId val="{00000005-D07F-4CD9-94ED-A2AD958EAF9E}"/>
              </c:ext>
            </c:extLst>
          </c:dPt>
          <c:dLbls>
            <c:dLbl>
              <c:idx val="1"/>
              <c:delete val="1"/>
              <c:extLst>
                <c:ext xmlns:c15="http://schemas.microsoft.com/office/drawing/2012/chart" uri="{CE6537A1-D6FC-4f65-9D91-7224C49458BB}"/>
                <c:ext xmlns:c16="http://schemas.microsoft.com/office/drawing/2014/chart" uri="{C3380CC4-5D6E-409C-BE32-E72D297353CC}">
                  <c16:uniqueId val="{00000005-D07F-4CD9-94ED-A2AD958EAF9E}"/>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'EURUSD_2023-Blend'!$D$6:$D$7</c:f>
              <c:strCache>
                <c:ptCount val="2"/>
                <c:pt idx="0">
                  <c:v> TOTAL </c:v>
                </c:pt>
                <c:pt idx="1">
                  <c:v> Settled </c:v>
                </c:pt>
              </c:strCache>
            </c:strRef>
          </c:cat>
          <c:val>
            <c:numRef>
              <c:f>'EURUSD_2023-Blend'!$M$6:$M$7</c:f>
              <c:numCache>
                <c:formatCode>_ * #\ ##0.00_ ;_ * \-#\ ##0.00_ ;_ * "-"??_ ;_ @_ </c:formatCode>
                <c:ptCount val="2"/>
                <c:pt idx="0">
                  <c:v>0</c:v>
                </c:pt>
                <c:pt idx="1">
                  <c:v>0</c:v>
                </c:pt>
              </c:numCache>
            </c:numRef>
          </c:val>
          <c:extLst>
            <c:ext xmlns:c16="http://schemas.microsoft.com/office/drawing/2014/chart" uri="{C3380CC4-5D6E-409C-BE32-E72D297353CC}">
              <c16:uniqueId val="{00000006-D07F-4CD9-94ED-A2AD958EAF9E}"/>
            </c:ext>
          </c:extLst>
        </c:ser>
        <c:ser>
          <c:idx val="3"/>
          <c:order val="2"/>
          <c:tx>
            <c:strRef>
              <c:f>'EURUSD_2023-Blend'!$N$5</c:f>
              <c:strCache>
                <c:ptCount val="1"/>
                <c:pt idx="0">
                  <c:v>Forward/Spot</c:v>
                </c:pt>
              </c:strCache>
            </c:strRef>
          </c:tx>
          <c:spPr>
            <a:solidFill>
              <a:srgbClr val="8064A2">
                <a:lumMod val="40000"/>
                <a:lumOff val="60000"/>
              </a:srgbClr>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7-D07F-4CD9-94ED-A2AD958EAF9E}"/>
              </c:ext>
            </c:extLst>
          </c:dPt>
          <c:dPt>
            <c:idx val="1"/>
            <c:invertIfNegative val="0"/>
            <c:bubble3D val="0"/>
            <c:extLst>
              <c:ext xmlns:c16="http://schemas.microsoft.com/office/drawing/2014/chart" uri="{C3380CC4-5D6E-409C-BE32-E72D297353CC}">
                <c16:uniqueId val="{00000008-D07F-4CD9-94ED-A2AD958EAF9E}"/>
              </c:ext>
            </c:extLst>
          </c:dPt>
          <c:dLbls>
            <c:dLbl>
              <c:idx val="0"/>
              <c:layout>
                <c:manualLayout>
                  <c:x val="0"/>
                  <c:y val="-3.8737828609448394E-3"/>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D07F-4CD9-94ED-A2AD958EAF9E}"/>
                </c:ext>
              </c:extLst>
            </c:dLbl>
            <c:dLbl>
              <c:idx val="1"/>
              <c:layout>
                <c:manualLayout>
                  <c:x val="0"/>
                  <c:y val="-3.8732151489406638E-3"/>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D07F-4CD9-94ED-A2AD958EAF9E}"/>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'EURUSD_2023-Blend'!$D$6:$D$7</c:f>
              <c:strCache>
                <c:ptCount val="2"/>
                <c:pt idx="0">
                  <c:v> TOTAL </c:v>
                </c:pt>
                <c:pt idx="1">
                  <c:v> Settled </c:v>
                </c:pt>
              </c:strCache>
            </c:strRef>
          </c:cat>
          <c:val>
            <c:numRef>
              <c:f>'EURUSD_2023-Blend'!$N$6:$N$7</c:f>
              <c:numCache>
                <c:formatCode>_ * #\ ##0.00_ ;_ * \-#\ ##0.00_ ;_ * "-"??_ ;_ @_ </c:formatCode>
                <c:ptCount val="2"/>
                <c:pt idx="0">
                  <c:v>-883700.2</c:v>
                </c:pt>
                <c:pt idx="1">
                  <c:v>-883700.2</c:v>
                </c:pt>
              </c:numCache>
            </c:numRef>
          </c:val>
          <c:extLst>
            <c:ext xmlns:c16="http://schemas.microsoft.com/office/drawing/2014/chart" uri="{C3380CC4-5D6E-409C-BE32-E72D297353CC}">
              <c16:uniqueId val="{00000009-D07F-4CD9-94ED-A2AD958EAF9E}"/>
            </c:ext>
          </c:extLst>
        </c:ser>
        <c:dLbls>
          <c:showLegendKey val="0"/>
          <c:showVal val="0"/>
          <c:showCatName val="0"/>
          <c:showSerName val="0"/>
          <c:showPercent val="0"/>
          <c:showBubbleSize val="0"/>
        </c:dLbls>
        <c:gapWidth val="150"/>
        <c:overlap val="100"/>
        <c:axId val="405931264"/>
        <c:axId val="405938320"/>
      </c:barChart>
      <c:lineChart>
        <c:grouping val="standard"/>
        <c:varyColors val="0"/>
        <c:ser>
          <c:idx val="1"/>
          <c:order val="3"/>
          <c:tx>
            <c:strRef>
              <c:f>'EURUSD_2023-Blend'!$K$5</c:f>
              <c:strCache>
                <c:ptCount val="1"/>
                <c:pt idx="0">
                  <c:v>Hedge Rate</c:v>
                </c:pt>
              </c:strCache>
            </c:strRef>
          </c:tx>
          <c:spPr>
            <a:ln w="25400">
              <a:noFill/>
              <a:prstDash val="solid"/>
            </a:ln>
          </c:spPr>
          <c:marker>
            <c:symbol val="circle"/>
            <c:size val="4"/>
            <c:spPr>
              <a:solidFill>
                <a:srgbClr val="FF0000"/>
              </a:solidFill>
              <a:ln>
                <a:solidFill>
                  <a:srgbClr val="FF0000"/>
                </a:solidFill>
                <a:prstDash val="solid"/>
              </a:ln>
            </c:spPr>
          </c:marker>
          <c:dLbls>
            <c:dLbl>
              <c:idx val="0"/>
              <c:layout>
                <c:manualLayout>
                  <c:x val="-5.4732206093285961E-2"/>
                  <c:y val="3.93213933544826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D07F-4CD9-94ED-A2AD958EAF9E}"/>
                </c:ext>
              </c:extLst>
            </c:dLbl>
            <c:dLbl>
              <c:idx val="1"/>
              <c:layout>
                <c:manualLayout>
                  <c:x val="-5.4732206093285961E-2"/>
                  <c:y val="3.93213933544826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D07F-4CD9-94ED-A2AD958EAF9E}"/>
                </c:ext>
              </c:extLst>
            </c:dLbl>
            <c:numFmt formatCode="#,##0.0000" sourceLinked="0"/>
            <c:spPr>
              <a:noFill/>
              <a:ln w="25400">
                <a:noFill/>
              </a:ln>
            </c:spPr>
            <c:txPr>
              <a:bodyPr rot="-2700000" vert="horz"/>
              <a:lstStyle/>
              <a:p>
                <a:pPr>
                  <a:defRPr sz="700" b="0" i="0" u="none" strike="noStrike" baseline="0">
                    <a:solidFill>
                      <a:srgbClr val="FF0000"/>
                    </a:solidFill>
                    <a:latin typeface="Calibri"/>
                    <a:ea typeface="Calibri"/>
                    <a:cs typeface="Calibri"/>
                  </a:defRPr>
                </a:pPr>
                <a:endParaRPr lang="fr-F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'EURUSD_2023-Blend'!$D$6:$D$7</c:f>
              <c:strCache>
                <c:ptCount val="2"/>
                <c:pt idx="0">
                  <c:v> TOTAL </c:v>
                </c:pt>
                <c:pt idx="1">
                  <c:v> Settled </c:v>
                </c:pt>
              </c:strCache>
            </c:strRef>
          </c:cat>
          <c:val>
            <c:numRef>
              <c:f>'EURUSD_2023-Blend'!$K$6:$K$7</c:f>
              <c:numCache>
                <c:formatCode>_ * #\ ##0.0000_ ;_ * \-#\ ##0.0000_ ;_ * "-"??_ ;_ @_ </c:formatCode>
                <c:ptCount val="2"/>
                <c:pt idx="0">
                  <c:v>1.0838961773853699</c:v>
                </c:pt>
                <c:pt idx="1">
                  <c:v>1.0838961773853699</c:v>
                </c:pt>
              </c:numCache>
            </c:numRef>
          </c:val>
          <c:smooth val="0"/>
          <c:extLst>
            <c:ext xmlns:c16="http://schemas.microsoft.com/office/drawing/2014/chart" uri="{C3380CC4-5D6E-409C-BE32-E72D297353CC}">
              <c16:uniqueId val="{0000000C-D07F-4CD9-94ED-A2AD958EAF9E}"/>
            </c:ext>
          </c:extLst>
        </c:ser>
        <c:dLbls>
          <c:showLegendKey val="0"/>
          <c:showVal val="0"/>
          <c:showCatName val="0"/>
          <c:showSerName val="0"/>
          <c:showPercent val="0"/>
          <c:showBubbleSize val="0"/>
        </c:dLbls>
        <c:marker val="1"/>
        <c:smooth val="0"/>
        <c:axId val="405937928"/>
        <c:axId val="405939496"/>
      </c:lineChart>
      <c:catAx>
        <c:axId val="405931264"/>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800" b="0" i="0" u="none" strike="noStrike" baseline="0">
                <a:solidFill>
                  <a:srgbClr val="000000"/>
                </a:solidFill>
                <a:latin typeface="Calibri"/>
                <a:ea typeface="Calibri"/>
                <a:cs typeface="Calibri"/>
              </a:defRPr>
            </a:pPr>
            <a:endParaRPr lang="fr-FR"/>
          </a:p>
        </c:txPr>
        <c:crossAx val="405938320"/>
        <c:crosses val="autoZero"/>
        <c:auto val="1"/>
        <c:lblAlgn val="ctr"/>
        <c:lblOffset val="100"/>
        <c:tickLblSkip val="1"/>
        <c:tickMarkSkip val="1"/>
        <c:noMultiLvlLbl val="0"/>
      </c:catAx>
      <c:valAx>
        <c:axId val="405938320"/>
        <c:scaling>
          <c:orientation val="minMax"/>
        </c:scaling>
        <c:delete val="0"/>
        <c:axPos val="l"/>
        <c:majorGridlines>
          <c:spPr>
            <a:ln w="3175">
              <a:solidFill>
                <a:srgbClr val="969696"/>
              </a:solidFill>
              <a:prstDash val="sysDash"/>
            </a:ln>
          </c:spPr>
        </c:majorGridlines>
        <c:numFmt formatCode="#,##0" sourceLinked="0"/>
        <c:majorTickMark val="out"/>
        <c:minorTickMark val="none"/>
        <c:tickLblPos val="nextTo"/>
        <c:spPr>
          <a:ln w="3175">
            <a:solidFill>
              <a:srgbClr val="666699"/>
            </a:solidFill>
            <a:prstDash val="solid"/>
          </a:ln>
        </c:spPr>
        <c:txPr>
          <a:bodyPr rot="0" vert="horz"/>
          <a:lstStyle/>
          <a:p>
            <a:pPr>
              <a:defRPr sz="800" b="0" i="0" u="none" strike="noStrike" baseline="0">
                <a:solidFill>
                  <a:srgbClr val="666699"/>
                </a:solidFill>
                <a:latin typeface="Calibri"/>
                <a:ea typeface="Calibri"/>
                <a:cs typeface="Calibri"/>
              </a:defRPr>
            </a:pPr>
            <a:endParaRPr lang="fr-FR"/>
          </a:p>
        </c:txPr>
        <c:crossAx val="405931264"/>
        <c:crosses val="autoZero"/>
        <c:crossBetween val="between"/>
      </c:valAx>
      <c:catAx>
        <c:axId val="405937928"/>
        <c:scaling>
          <c:orientation val="minMax"/>
        </c:scaling>
        <c:delete val="1"/>
        <c:axPos val="t"/>
        <c:numFmt formatCode="General" sourceLinked="1"/>
        <c:majorTickMark val="out"/>
        <c:minorTickMark val="none"/>
        <c:tickLblPos val="nextTo"/>
        <c:crossAx val="405939496"/>
        <c:crosses val="autoZero"/>
        <c:auto val="1"/>
        <c:lblAlgn val="ctr"/>
        <c:lblOffset val="100"/>
        <c:noMultiLvlLbl val="0"/>
      </c:catAx>
      <c:valAx>
        <c:axId val="405939496"/>
        <c:scaling>
          <c:orientation val="maxMin"/>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800" b="0" i="0" u="none" strike="noStrike" baseline="0">
                <a:solidFill>
                  <a:srgbClr val="FF0000"/>
                </a:solidFill>
                <a:latin typeface="Calibri"/>
                <a:ea typeface="Calibri"/>
                <a:cs typeface="Calibri"/>
              </a:defRPr>
            </a:pPr>
            <a:endParaRPr lang="fr-FR"/>
          </a:p>
        </c:txPr>
        <c:crossAx val="405937928"/>
        <c:crosses val="max"/>
        <c:crossBetween val="between"/>
      </c:valAx>
      <c:spPr>
        <a:solidFill>
          <a:srgbClr val="FFFFFF"/>
        </a:solidFill>
        <a:ln w="12700">
          <a:solidFill>
            <a:srgbClr val="808080"/>
          </a:solidFill>
          <a:prstDash val="solid"/>
        </a:ln>
      </c:spPr>
    </c:plotArea>
    <c:legend>
      <c:legendPos val="r"/>
      <c:layout>
        <c:manualLayout>
          <c:xMode val="edge"/>
          <c:yMode val="edge"/>
          <c:x val="6.6541787439613531E-2"/>
          <c:y val="0.9029652777777778"/>
          <c:w val="0.88853232323232323"/>
          <c:h val="8.8513333333333333E-2"/>
        </c:manualLayout>
      </c:layout>
      <c:overlay val="0"/>
      <c:spPr>
        <a:solidFill>
          <a:srgbClr val="FFFFFF"/>
        </a:solidFill>
        <a:ln w="3175">
          <a:solidFill>
            <a:srgbClr val="969696"/>
          </a:solidFill>
          <a:prstDash val="solid"/>
        </a:ln>
      </c:spPr>
      <c:txPr>
        <a:bodyPr/>
        <a:lstStyle/>
        <a:p>
          <a:pPr>
            <a:defRPr sz="8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331639192907915"/>
          <c:y val="0.25615572916666668"/>
          <c:w val="0.76890472024330292"/>
          <c:h val="0.53735399305555553"/>
        </c:manualLayout>
      </c:layout>
      <c:barChart>
        <c:barDir val="col"/>
        <c:grouping val="clustered"/>
        <c:varyColors val="0"/>
        <c:ser>
          <c:idx val="0"/>
          <c:order val="0"/>
          <c:tx>
            <c:strRef>
              <c:f>EURUSD_2024!$E$5</c:f>
              <c:strCache>
                <c:ptCount val="1"/>
                <c:pt idx="0">
                  <c:v>Total Notional</c:v>
                </c:pt>
              </c:strCache>
            </c:strRef>
          </c:tx>
          <c:spPr>
            <a:solidFill>
              <a:srgbClr val="99CCFF"/>
            </a:solidFill>
            <a:ln w="12700">
              <a:solidFill>
                <a:srgbClr val="969696"/>
              </a:solidFill>
              <a:prstDash val="solid"/>
            </a:ln>
          </c:spPr>
          <c:invertIfNegative val="0"/>
          <c:dPt>
            <c:idx val="1"/>
            <c:invertIfNegative val="0"/>
            <c:bubble3D val="0"/>
            <c:spPr>
              <a:solidFill>
                <a:srgbClr val="FFCC00"/>
              </a:solidFill>
              <a:ln w="12700">
                <a:solidFill>
                  <a:srgbClr val="969696"/>
                </a:solidFill>
                <a:prstDash val="solid"/>
              </a:ln>
            </c:spPr>
            <c:extLst>
              <c:ext xmlns:c16="http://schemas.microsoft.com/office/drawing/2014/chart" uri="{C3380CC4-5D6E-409C-BE32-E72D297353CC}">
                <c16:uniqueId val="{00000001-4DDE-43BD-ADF5-657D7006630B}"/>
              </c:ext>
            </c:extLst>
          </c:dPt>
          <c:dPt>
            <c:idx val="2"/>
            <c:invertIfNegative val="0"/>
            <c:bubble3D val="0"/>
            <c:spPr>
              <a:solidFill>
                <a:srgbClr val="99CC00"/>
              </a:solidFill>
              <a:ln w="12700">
                <a:solidFill>
                  <a:srgbClr val="969696"/>
                </a:solidFill>
                <a:prstDash val="solid"/>
              </a:ln>
            </c:spPr>
            <c:extLst>
              <c:ext xmlns:c16="http://schemas.microsoft.com/office/drawing/2014/chart" uri="{C3380CC4-5D6E-409C-BE32-E72D297353CC}">
                <c16:uniqueId val="{00000003-4DDE-43BD-ADF5-657D7006630B}"/>
              </c:ext>
            </c:extLst>
          </c:dPt>
          <c:dLbls>
            <c:dLbl>
              <c:idx val="1"/>
              <c:delete val="1"/>
              <c:extLst>
                <c:ext xmlns:c15="http://schemas.microsoft.com/office/drawing/2012/chart" uri="{CE6537A1-D6FC-4f65-9D91-7224C49458BB}"/>
                <c:ext xmlns:c16="http://schemas.microsoft.com/office/drawing/2014/chart" uri="{C3380CC4-5D6E-409C-BE32-E72D297353CC}">
                  <c16:uniqueId val="{00000001-4DDE-43BD-ADF5-657D7006630B}"/>
                </c:ext>
              </c:extLst>
            </c:dLbl>
            <c:dLbl>
              <c:idx val="2"/>
              <c:delete val="1"/>
              <c:extLst>
                <c:ext xmlns:c15="http://schemas.microsoft.com/office/drawing/2012/chart" uri="{CE6537A1-D6FC-4f65-9D91-7224C49458BB}"/>
                <c:ext xmlns:c16="http://schemas.microsoft.com/office/drawing/2014/chart" uri="{C3380CC4-5D6E-409C-BE32-E72D297353CC}">
                  <c16:uniqueId val="{00000003-4DDE-43BD-ADF5-657D7006630B}"/>
                </c:ext>
              </c:extLst>
            </c:dLbl>
            <c:dLbl>
              <c:idx val="3"/>
              <c:delete val="1"/>
              <c:extLst>
                <c:ext xmlns:c15="http://schemas.microsoft.com/office/drawing/2012/chart" uri="{CE6537A1-D6FC-4f65-9D91-7224C49458BB}"/>
                <c:ext xmlns:c16="http://schemas.microsoft.com/office/drawing/2014/chart" uri="{C3380CC4-5D6E-409C-BE32-E72D297353CC}">
                  <c16:uniqueId val="{00000004-4DDE-43BD-ADF5-657D7006630B}"/>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EURUSD_2024!$D$6:$D$7</c:f>
              <c:strCache>
                <c:ptCount val="2"/>
                <c:pt idx="0">
                  <c:v> TOTAL </c:v>
                </c:pt>
                <c:pt idx="1">
                  <c:v> Settled </c:v>
                </c:pt>
              </c:strCache>
            </c:strRef>
          </c:cat>
          <c:val>
            <c:numRef>
              <c:f>EURUSD_2024!$E$6:$E$7</c:f>
              <c:numCache>
                <c:formatCode>_ * #\ ##0.00_ ;_ * \-#\ ##0.00_ ;_ * "-"??_ ;_ @_ </c:formatCode>
                <c:ptCount val="2"/>
                <c:pt idx="0">
                  <c:v>-85527.73</c:v>
                </c:pt>
                <c:pt idx="1">
                  <c:v>0</c:v>
                </c:pt>
              </c:numCache>
            </c:numRef>
          </c:val>
          <c:extLst>
            <c:ext xmlns:c16="http://schemas.microsoft.com/office/drawing/2014/chart" uri="{C3380CC4-5D6E-409C-BE32-E72D297353CC}">
              <c16:uniqueId val="{00000005-4DDE-43BD-ADF5-657D7006630B}"/>
            </c:ext>
          </c:extLst>
        </c:ser>
        <c:ser>
          <c:idx val="2"/>
          <c:order val="1"/>
          <c:tx>
            <c:strRef>
              <c:f>EURUSD_2024!$F$5</c:f>
              <c:strCache>
                <c:ptCount val="1"/>
                <c:pt idx="0">
                  <c:v>Settled Notional</c:v>
                </c:pt>
              </c:strCache>
            </c:strRef>
          </c:tx>
          <c:spPr>
            <a:solidFill>
              <a:srgbClr val="FFCC00"/>
            </a:solidFill>
            <a:ln w="12700">
              <a:solidFill>
                <a:srgbClr val="969696"/>
              </a:solidFill>
              <a:prstDash val="solid"/>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6-4DDE-43BD-ADF5-657D7006630B}"/>
                </c:ext>
              </c:extLst>
            </c:dLbl>
            <c:dLbl>
              <c:idx val="2"/>
              <c:delete val="1"/>
              <c:extLst>
                <c:ext xmlns:c15="http://schemas.microsoft.com/office/drawing/2012/chart" uri="{CE6537A1-D6FC-4f65-9D91-7224C49458BB}"/>
                <c:ext xmlns:c16="http://schemas.microsoft.com/office/drawing/2014/chart" uri="{C3380CC4-5D6E-409C-BE32-E72D297353CC}">
                  <c16:uniqueId val="{00000007-4DDE-43BD-ADF5-657D7006630B}"/>
                </c:ext>
              </c:extLst>
            </c:dLbl>
            <c:dLbl>
              <c:idx val="3"/>
              <c:delete val="1"/>
              <c:extLst>
                <c:ext xmlns:c15="http://schemas.microsoft.com/office/drawing/2012/chart" uri="{CE6537A1-D6FC-4f65-9D91-7224C49458BB}"/>
                <c:ext xmlns:c16="http://schemas.microsoft.com/office/drawing/2014/chart" uri="{C3380CC4-5D6E-409C-BE32-E72D297353CC}">
                  <c16:uniqueId val="{00000008-4DDE-43BD-ADF5-657D7006630B}"/>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EURUSD_2024!$D$6:$D$7</c:f>
              <c:strCache>
                <c:ptCount val="2"/>
                <c:pt idx="0">
                  <c:v> TOTAL </c:v>
                </c:pt>
                <c:pt idx="1">
                  <c:v> Settled </c:v>
                </c:pt>
              </c:strCache>
            </c:strRef>
          </c:cat>
          <c:val>
            <c:numRef>
              <c:f>EURUSD_2024!$F$6:$F$7</c:f>
              <c:numCache>
                <c:formatCode>_ * #\ ##0.00_ ;_ * \-#\ ##0.00_ ;_ * "-"??_ ;_ @_ </c:formatCode>
                <c:ptCount val="2"/>
                <c:pt idx="0">
                  <c:v>0</c:v>
                </c:pt>
                <c:pt idx="1">
                  <c:v>-85527.73</c:v>
                </c:pt>
              </c:numCache>
            </c:numRef>
          </c:val>
          <c:extLst>
            <c:ext xmlns:c16="http://schemas.microsoft.com/office/drawing/2014/chart" uri="{C3380CC4-5D6E-409C-BE32-E72D297353CC}">
              <c16:uniqueId val="{00000009-4DDE-43BD-ADF5-657D7006630B}"/>
            </c:ext>
          </c:extLst>
        </c:ser>
        <c:ser>
          <c:idx val="3"/>
          <c:order val="2"/>
          <c:tx>
            <c:strRef>
              <c:f>EURUSD_2024!$H$5</c:f>
              <c:strCache>
                <c:ptCount val="1"/>
                <c:pt idx="0">
                  <c:v>Total Outstanding</c:v>
                </c:pt>
              </c:strCache>
            </c:strRef>
          </c:tx>
          <c:spPr>
            <a:solidFill>
              <a:srgbClr val="99CC00"/>
            </a:solidFill>
            <a:ln w="12700">
              <a:solidFill>
                <a:srgbClr val="969696"/>
              </a:solidFill>
              <a:prstDash val="solid"/>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A-4DDE-43BD-ADF5-657D7006630B}"/>
                </c:ext>
              </c:extLst>
            </c:dLbl>
            <c:dLbl>
              <c:idx val="1"/>
              <c:delete val="1"/>
              <c:extLst>
                <c:ext xmlns:c15="http://schemas.microsoft.com/office/drawing/2012/chart" uri="{CE6537A1-D6FC-4f65-9D91-7224C49458BB}"/>
                <c:ext xmlns:c16="http://schemas.microsoft.com/office/drawing/2014/chart" uri="{C3380CC4-5D6E-409C-BE32-E72D297353CC}">
                  <c16:uniqueId val="{0000000B-4DDE-43BD-ADF5-657D7006630B}"/>
                </c:ext>
              </c:extLst>
            </c:dLbl>
            <c:dLbl>
              <c:idx val="3"/>
              <c:delete val="1"/>
              <c:extLst>
                <c:ext xmlns:c15="http://schemas.microsoft.com/office/drawing/2012/chart" uri="{CE6537A1-D6FC-4f65-9D91-7224C49458BB}"/>
                <c:ext xmlns:c16="http://schemas.microsoft.com/office/drawing/2014/chart" uri="{C3380CC4-5D6E-409C-BE32-E72D297353CC}">
                  <c16:uniqueId val="{0000000C-4DDE-43BD-ADF5-657D7006630B}"/>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EURUSD_2024!$D$6:$D$7</c:f>
              <c:strCache>
                <c:ptCount val="2"/>
                <c:pt idx="0">
                  <c:v> TOTAL </c:v>
                </c:pt>
                <c:pt idx="1">
                  <c:v> Settled </c:v>
                </c:pt>
              </c:strCache>
            </c:strRef>
          </c:cat>
          <c:val>
            <c:numRef>
              <c:f>EURUSD_2024!$H$6:$H$7</c:f>
              <c:numCache>
                <c:formatCode>_ * #\ ##0.00_ ;_ * \-#\ ##0.00_ ;_ * "-"??_ ;_ @_ </c:formatCode>
                <c:ptCount val="2"/>
                <c:pt idx="0">
                  <c:v>0</c:v>
                </c:pt>
                <c:pt idx="1">
                  <c:v>0</c:v>
                </c:pt>
              </c:numCache>
            </c:numRef>
          </c:val>
          <c:extLst>
            <c:ext xmlns:c16="http://schemas.microsoft.com/office/drawing/2014/chart" uri="{C3380CC4-5D6E-409C-BE32-E72D297353CC}">
              <c16:uniqueId val="{0000000D-4DDE-43BD-ADF5-657D7006630B}"/>
            </c:ext>
          </c:extLst>
        </c:ser>
        <c:ser>
          <c:idx val="4"/>
          <c:order val="3"/>
          <c:tx>
            <c:strRef>
              <c:f>EURUSD_2024!$G$5</c:f>
              <c:strCache>
                <c:ptCount val="1"/>
                <c:pt idx="0">
                  <c:v>Outstanding Notional</c:v>
                </c:pt>
              </c:strCache>
            </c:strRef>
          </c:tx>
          <c:spPr>
            <a:pattFill prst="wdUpDiag">
              <a:fgClr>
                <a:srgbClr val="92D050"/>
              </a:fgClr>
              <a:bgClr>
                <a:sysClr val="window" lastClr="FFFFFF"/>
              </a:bgClr>
            </a:pattFill>
            <a:ln w="28575">
              <a:noFill/>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E-4DDE-43BD-ADF5-657D7006630B}"/>
                </c:ext>
              </c:extLst>
            </c:dLbl>
            <c:dLbl>
              <c:idx val="1"/>
              <c:delete val="1"/>
              <c:extLst>
                <c:ext xmlns:c15="http://schemas.microsoft.com/office/drawing/2012/chart" uri="{CE6537A1-D6FC-4f65-9D91-7224C49458BB}"/>
                <c:ext xmlns:c16="http://schemas.microsoft.com/office/drawing/2014/chart" uri="{C3380CC4-5D6E-409C-BE32-E72D297353CC}">
                  <c16:uniqueId val="{0000000F-4DDE-43BD-ADF5-657D7006630B}"/>
                </c:ext>
              </c:extLst>
            </c:dLbl>
            <c:dLbl>
              <c:idx val="2"/>
              <c:delete val="1"/>
              <c:extLst>
                <c:ext xmlns:c15="http://schemas.microsoft.com/office/drawing/2012/chart" uri="{CE6537A1-D6FC-4f65-9D91-7224C49458BB}"/>
                <c:ext xmlns:c16="http://schemas.microsoft.com/office/drawing/2014/chart" uri="{C3380CC4-5D6E-409C-BE32-E72D297353CC}">
                  <c16:uniqueId val="{00000010-4DDE-43BD-ADF5-657D7006630B}"/>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EURUSD_2024!$D$6:$D$7</c:f>
              <c:strCache>
                <c:ptCount val="2"/>
                <c:pt idx="0">
                  <c:v> TOTAL </c:v>
                </c:pt>
                <c:pt idx="1">
                  <c:v> Settled </c:v>
                </c:pt>
              </c:strCache>
            </c:strRef>
          </c:cat>
          <c:val>
            <c:numRef>
              <c:f>EURUSD_2024!$G$6:$G$7</c:f>
              <c:numCache>
                <c:formatCode>_ * #\ ##0.00_ ;_ * \-#\ ##0.00_ ;_ * "-"??_ ;_ @_ </c:formatCode>
                <c:ptCount val="2"/>
                <c:pt idx="0">
                  <c:v>0</c:v>
                </c:pt>
                <c:pt idx="1">
                  <c:v>0</c:v>
                </c:pt>
              </c:numCache>
            </c:numRef>
          </c:val>
          <c:extLst>
            <c:ext xmlns:c16="http://schemas.microsoft.com/office/drawing/2014/chart" uri="{C3380CC4-5D6E-409C-BE32-E72D297353CC}">
              <c16:uniqueId val="{00000011-4DDE-43BD-ADF5-657D7006630B}"/>
            </c:ext>
          </c:extLst>
        </c:ser>
        <c:dLbls>
          <c:dLblPos val="ctr"/>
          <c:showLegendKey val="0"/>
          <c:showVal val="1"/>
          <c:showCatName val="0"/>
          <c:showSerName val="0"/>
          <c:showPercent val="0"/>
          <c:showBubbleSize val="0"/>
        </c:dLbls>
        <c:gapWidth val="150"/>
        <c:overlap val="100"/>
        <c:axId val="337224480"/>
        <c:axId val="337223304"/>
      </c:barChart>
      <c:lineChart>
        <c:grouping val="standard"/>
        <c:varyColors val="0"/>
        <c:ser>
          <c:idx val="1"/>
          <c:order val="4"/>
          <c:tx>
            <c:strRef>
              <c:f>EURUSD_2024!$K$5</c:f>
              <c:strCache>
                <c:ptCount val="1"/>
                <c:pt idx="0">
                  <c:v>Hedge Rate</c:v>
                </c:pt>
              </c:strCache>
            </c:strRef>
          </c:tx>
          <c:spPr>
            <a:ln w="25400">
              <a:noFill/>
              <a:prstDash val="solid"/>
            </a:ln>
          </c:spPr>
          <c:marker>
            <c:symbol val="circle"/>
            <c:size val="4"/>
            <c:spPr>
              <a:solidFill>
                <a:srgbClr val="FF0000"/>
              </a:solidFill>
              <a:ln>
                <a:solidFill>
                  <a:srgbClr val="FF0000"/>
                </a:solidFill>
                <a:prstDash val="solid"/>
              </a:ln>
            </c:spPr>
          </c:marker>
          <c:dLbls>
            <c:dLbl>
              <c:idx val="0"/>
              <c:layout>
                <c:manualLayout>
                  <c:x val="-5.8269481973999289E-2"/>
                  <c:y val="4.75610712781686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4DDE-43BD-ADF5-657D7006630B}"/>
                </c:ext>
              </c:extLst>
            </c:dLbl>
            <c:dLbl>
              <c:idx val="1"/>
              <c:layout>
                <c:manualLayout>
                  <c:x val="-5.8269481973999289E-2"/>
                  <c:y val="5.115778914567175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4DDE-43BD-ADF5-657D7006630B}"/>
                </c:ext>
              </c:extLst>
            </c:dLbl>
            <c:spPr>
              <a:noFill/>
              <a:ln>
                <a:noFill/>
              </a:ln>
              <a:effectLst/>
            </c:spPr>
            <c:txPr>
              <a:bodyPr rot="-2700000" vert="horz"/>
              <a:lstStyle/>
              <a:p>
                <a:pPr>
                  <a:defRPr sz="700">
                    <a:solidFill>
                      <a:srgbClr val="FF0000"/>
                    </a:solidFill>
                  </a:defRPr>
                </a:pPr>
                <a:endParaRPr lang="fr-F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EURUSD_2024!$D$6:$D$7</c:f>
              <c:strCache>
                <c:ptCount val="2"/>
                <c:pt idx="0">
                  <c:v> TOTAL </c:v>
                </c:pt>
                <c:pt idx="1">
                  <c:v> Settled </c:v>
                </c:pt>
              </c:strCache>
            </c:strRef>
          </c:cat>
          <c:val>
            <c:numRef>
              <c:f>EURUSD_2024!$K$6:$K$7</c:f>
              <c:numCache>
                <c:formatCode>_ * #\ ##0.0000_ ;_ * \-#\ ##0.0000_ ;_ * "-"??_ ;_ @_ </c:formatCode>
                <c:ptCount val="2"/>
                <c:pt idx="0">
                  <c:v>1.08724290160926</c:v>
                </c:pt>
                <c:pt idx="1">
                  <c:v>1.08724290160926</c:v>
                </c:pt>
              </c:numCache>
            </c:numRef>
          </c:val>
          <c:smooth val="0"/>
          <c:extLst>
            <c:ext xmlns:c16="http://schemas.microsoft.com/office/drawing/2014/chart" uri="{C3380CC4-5D6E-409C-BE32-E72D297353CC}">
              <c16:uniqueId val="{00000014-4DDE-43BD-ADF5-657D7006630B}"/>
            </c:ext>
          </c:extLst>
        </c:ser>
        <c:dLbls>
          <c:dLblPos val="ctr"/>
          <c:showLegendKey val="0"/>
          <c:showVal val="1"/>
          <c:showCatName val="0"/>
          <c:showSerName val="0"/>
          <c:showPercent val="0"/>
          <c:showBubbleSize val="0"/>
        </c:dLbls>
        <c:marker val="1"/>
        <c:smooth val="0"/>
        <c:axId val="337224088"/>
        <c:axId val="337237808"/>
      </c:lineChart>
      <c:catAx>
        <c:axId val="337224480"/>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800" b="0" i="0" u="none" strike="noStrike" baseline="0">
                <a:solidFill>
                  <a:srgbClr val="000000"/>
                </a:solidFill>
                <a:latin typeface="Calibri"/>
                <a:ea typeface="Calibri"/>
                <a:cs typeface="Calibri"/>
              </a:defRPr>
            </a:pPr>
            <a:endParaRPr lang="fr-FR"/>
          </a:p>
        </c:txPr>
        <c:crossAx val="337223304"/>
        <c:crosses val="autoZero"/>
        <c:auto val="1"/>
        <c:lblAlgn val="ctr"/>
        <c:lblOffset val="100"/>
        <c:tickLblSkip val="1"/>
        <c:tickMarkSkip val="1"/>
        <c:noMultiLvlLbl val="0"/>
      </c:catAx>
      <c:valAx>
        <c:axId val="337223304"/>
        <c:scaling>
          <c:orientation val="minMax"/>
        </c:scaling>
        <c:delete val="0"/>
        <c:axPos val="l"/>
        <c:majorGridlines>
          <c:spPr>
            <a:ln w="3175">
              <a:solidFill>
                <a:srgbClr val="969696"/>
              </a:solidFill>
              <a:prstDash val="sysDash"/>
            </a:ln>
          </c:spPr>
        </c:majorGridlines>
        <c:numFmt formatCode="#,##0" sourceLinked="0"/>
        <c:majorTickMark val="out"/>
        <c:minorTickMark val="none"/>
        <c:tickLblPos val="nextTo"/>
        <c:spPr>
          <a:ln w="3175">
            <a:solidFill>
              <a:srgbClr val="666699"/>
            </a:solidFill>
            <a:prstDash val="solid"/>
          </a:ln>
        </c:spPr>
        <c:txPr>
          <a:bodyPr rot="0" vert="horz"/>
          <a:lstStyle/>
          <a:p>
            <a:pPr>
              <a:defRPr sz="800" b="0" i="0" u="none" strike="noStrike" baseline="0">
                <a:solidFill>
                  <a:srgbClr val="666699"/>
                </a:solidFill>
                <a:latin typeface="Calibri"/>
                <a:ea typeface="Calibri"/>
                <a:cs typeface="Calibri"/>
              </a:defRPr>
            </a:pPr>
            <a:endParaRPr lang="fr-FR"/>
          </a:p>
        </c:txPr>
        <c:crossAx val="337224480"/>
        <c:crosses val="autoZero"/>
        <c:crossBetween val="between"/>
      </c:valAx>
      <c:catAx>
        <c:axId val="337224088"/>
        <c:scaling>
          <c:orientation val="minMax"/>
        </c:scaling>
        <c:delete val="1"/>
        <c:axPos val="t"/>
        <c:numFmt formatCode="General" sourceLinked="1"/>
        <c:majorTickMark val="out"/>
        <c:minorTickMark val="none"/>
        <c:tickLblPos val="nextTo"/>
        <c:crossAx val="337237808"/>
        <c:crosses val="autoZero"/>
        <c:auto val="1"/>
        <c:lblAlgn val="ctr"/>
        <c:lblOffset val="100"/>
        <c:noMultiLvlLbl val="0"/>
      </c:catAx>
      <c:valAx>
        <c:axId val="337237808"/>
        <c:scaling>
          <c:orientation val="maxMin"/>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800" b="0" i="0" u="none" strike="noStrike" baseline="0">
                <a:solidFill>
                  <a:srgbClr val="FF0000"/>
                </a:solidFill>
                <a:latin typeface="Calibri"/>
                <a:ea typeface="Calibri"/>
                <a:cs typeface="Calibri"/>
              </a:defRPr>
            </a:pPr>
            <a:endParaRPr lang="fr-FR"/>
          </a:p>
        </c:txPr>
        <c:crossAx val="337224088"/>
        <c:crosses val="max"/>
        <c:crossBetween val="between"/>
      </c:valAx>
      <c:spPr>
        <a:solidFill>
          <a:srgbClr val="FFFFFF"/>
        </a:solidFill>
        <a:ln w="12700">
          <a:solidFill>
            <a:srgbClr val="808080"/>
          </a:solidFill>
          <a:prstDash val="solid"/>
        </a:ln>
      </c:spPr>
    </c:plotArea>
    <c:legend>
      <c:legendPos val="b"/>
      <c:layout>
        <c:manualLayout>
          <c:xMode val="edge"/>
          <c:yMode val="edge"/>
          <c:x val="5.7117003367003365E-2"/>
          <c:y val="0.90910777777777774"/>
          <c:w val="0.91142239057239061"/>
          <c:h val="7.8720833333333337E-2"/>
        </c:manualLayout>
      </c:layout>
      <c:overlay val="0"/>
      <c:spPr>
        <a:solidFill>
          <a:srgbClr val="FFFFFF"/>
        </a:solidFill>
        <a:ln w="3175">
          <a:solidFill>
            <a:srgbClr val="969696"/>
          </a:solidFill>
          <a:prstDash val="solid"/>
        </a:ln>
      </c:spPr>
      <c:txPr>
        <a:bodyPr/>
        <a:lstStyle/>
        <a:p>
          <a:pPr>
            <a:defRPr sz="8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331639192907915"/>
          <c:y val="0.25615572916666668"/>
          <c:w val="0.76890472024330292"/>
          <c:h val="0.53735399305555553"/>
        </c:manualLayout>
      </c:layout>
      <c:barChart>
        <c:barDir val="col"/>
        <c:grouping val="clustered"/>
        <c:varyColors val="0"/>
        <c:ser>
          <c:idx val="0"/>
          <c:order val="0"/>
          <c:tx>
            <c:strRef>
              <c:f>EURCHF_2020!$E$5</c:f>
              <c:strCache>
                <c:ptCount val="1"/>
                <c:pt idx="0">
                  <c:v>Total Notional</c:v>
                </c:pt>
              </c:strCache>
            </c:strRef>
          </c:tx>
          <c:spPr>
            <a:solidFill>
              <a:srgbClr val="99CCFF"/>
            </a:solidFill>
            <a:ln w="12700">
              <a:solidFill>
                <a:srgbClr val="969696"/>
              </a:solidFill>
              <a:prstDash val="solid"/>
            </a:ln>
          </c:spPr>
          <c:invertIfNegative val="0"/>
          <c:dPt>
            <c:idx val="1"/>
            <c:invertIfNegative val="0"/>
            <c:bubble3D val="0"/>
            <c:spPr>
              <a:solidFill>
                <a:srgbClr val="FFCC00"/>
              </a:solidFill>
              <a:ln w="12700">
                <a:solidFill>
                  <a:srgbClr val="969696"/>
                </a:solidFill>
                <a:prstDash val="solid"/>
              </a:ln>
            </c:spPr>
            <c:extLst>
              <c:ext xmlns:c16="http://schemas.microsoft.com/office/drawing/2014/chart" uri="{C3380CC4-5D6E-409C-BE32-E72D297353CC}">
                <c16:uniqueId val="{00000001-9A2E-4B66-A127-1DD38FBFF0D1}"/>
              </c:ext>
            </c:extLst>
          </c:dPt>
          <c:dPt>
            <c:idx val="2"/>
            <c:invertIfNegative val="0"/>
            <c:bubble3D val="0"/>
            <c:spPr>
              <a:solidFill>
                <a:srgbClr val="99CC00"/>
              </a:solidFill>
              <a:ln w="12700">
                <a:solidFill>
                  <a:srgbClr val="969696"/>
                </a:solidFill>
                <a:prstDash val="solid"/>
              </a:ln>
            </c:spPr>
            <c:extLst>
              <c:ext xmlns:c16="http://schemas.microsoft.com/office/drawing/2014/chart" uri="{C3380CC4-5D6E-409C-BE32-E72D297353CC}">
                <c16:uniqueId val="{00000003-9A2E-4B66-A127-1DD38FBFF0D1}"/>
              </c:ext>
            </c:extLst>
          </c:dPt>
          <c:dLbls>
            <c:dLbl>
              <c:idx val="1"/>
              <c:delete val="1"/>
              <c:extLst>
                <c:ext xmlns:c15="http://schemas.microsoft.com/office/drawing/2012/chart" uri="{CE6537A1-D6FC-4f65-9D91-7224C49458BB}"/>
                <c:ext xmlns:c16="http://schemas.microsoft.com/office/drawing/2014/chart" uri="{C3380CC4-5D6E-409C-BE32-E72D297353CC}">
                  <c16:uniqueId val="{00000001-9A2E-4B66-A127-1DD38FBFF0D1}"/>
                </c:ext>
              </c:extLst>
            </c:dLbl>
            <c:dLbl>
              <c:idx val="2"/>
              <c:delete val="1"/>
              <c:extLst>
                <c:ext xmlns:c15="http://schemas.microsoft.com/office/drawing/2012/chart" uri="{CE6537A1-D6FC-4f65-9D91-7224C49458BB}"/>
                <c:ext xmlns:c16="http://schemas.microsoft.com/office/drawing/2014/chart" uri="{C3380CC4-5D6E-409C-BE32-E72D297353CC}">
                  <c16:uniqueId val="{00000003-9A2E-4B66-A127-1DD38FBFF0D1}"/>
                </c:ext>
              </c:extLst>
            </c:dLbl>
            <c:dLbl>
              <c:idx val="3"/>
              <c:delete val="1"/>
              <c:extLst>
                <c:ext xmlns:c15="http://schemas.microsoft.com/office/drawing/2012/chart" uri="{CE6537A1-D6FC-4f65-9D91-7224C49458BB}"/>
                <c:ext xmlns:c16="http://schemas.microsoft.com/office/drawing/2014/chart" uri="{C3380CC4-5D6E-409C-BE32-E72D297353CC}">
                  <c16:uniqueId val="{00000004-9A2E-4B66-A127-1DD38FBFF0D1}"/>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EURCHF_2020!$D$6:$D$7</c:f>
              <c:strCache>
                <c:ptCount val="2"/>
                <c:pt idx="0">
                  <c:v> TOTAL </c:v>
                </c:pt>
                <c:pt idx="1">
                  <c:v> Settled </c:v>
                </c:pt>
              </c:strCache>
            </c:strRef>
          </c:cat>
          <c:val>
            <c:numRef>
              <c:f>EURCHF_2020!$E$6:$E$7</c:f>
              <c:numCache>
                <c:formatCode>_ * #\ ##0.00_ ;_ * \-#\ ##0.00_ ;_ * "-"??_ ;_ @_ </c:formatCode>
                <c:ptCount val="2"/>
                <c:pt idx="0">
                  <c:v>800000</c:v>
                </c:pt>
                <c:pt idx="1">
                  <c:v>0</c:v>
                </c:pt>
              </c:numCache>
            </c:numRef>
          </c:val>
          <c:extLst>
            <c:ext xmlns:c16="http://schemas.microsoft.com/office/drawing/2014/chart" uri="{C3380CC4-5D6E-409C-BE32-E72D297353CC}">
              <c16:uniqueId val="{00000005-9A2E-4B66-A127-1DD38FBFF0D1}"/>
            </c:ext>
          </c:extLst>
        </c:ser>
        <c:ser>
          <c:idx val="2"/>
          <c:order val="1"/>
          <c:tx>
            <c:strRef>
              <c:f>EURCHF_2020!$F$5</c:f>
              <c:strCache>
                <c:ptCount val="1"/>
                <c:pt idx="0">
                  <c:v>Settled Notional</c:v>
                </c:pt>
              </c:strCache>
            </c:strRef>
          </c:tx>
          <c:spPr>
            <a:solidFill>
              <a:srgbClr val="FFCC00"/>
            </a:solidFill>
            <a:ln w="12700">
              <a:solidFill>
                <a:srgbClr val="969696"/>
              </a:solidFill>
              <a:prstDash val="solid"/>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6-9A2E-4B66-A127-1DD38FBFF0D1}"/>
                </c:ext>
              </c:extLst>
            </c:dLbl>
            <c:dLbl>
              <c:idx val="2"/>
              <c:delete val="1"/>
              <c:extLst>
                <c:ext xmlns:c15="http://schemas.microsoft.com/office/drawing/2012/chart" uri="{CE6537A1-D6FC-4f65-9D91-7224C49458BB}"/>
                <c:ext xmlns:c16="http://schemas.microsoft.com/office/drawing/2014/chart" uri="{C3380CC4-5D6E-409C-BE32-E72D297353CC}">
                  <c16:uniqueId val="{00000007-9A2E-4B66-A127-1DD38FBFF0D1}"/>
                </c:ext>
              </c:extLst>
            </c:dLbl>
            <c:dLbl>
              <c:idx val="3"/>
              <c:delete val="1"/>
              <c:extLst>
                <c:ext xmlns:c15="http://schemas.microsoft.com/office/drawing/2012/chart" uri="{CE6537A1-D6FC-4f65-9D91-7224C49458BB}"/>
                <c:ext xmlns:c16="http://schemas.microsoft.com/office/drawing/2014/chart" uri="{C3380CC4-5D6E-409C-BE32-E72D297353CC}">
                  <c16:uniqueId val="{00000008-9A2E-4B66-A127-1DD38FBFF0D1}"/>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EURCHF_2020!$D$6:$D$7</c:f>
              <c:strCache>
                <c:ptCount val="2"/>
                <c:pt idx="0">
                  <c:v> TOTAL </c:v>
                </c:pt>
                <c:pt idx="1">
                  <c:v> Settled </c:v>
                </c:pt>
              </c:strCache>
            </c:strRef>
          </c:cat>
          <c:val>
            <c:numRef>
              <c:f>EURCHF_2020!$F$6:$F$7</c:f>
              <c:numCache>
                <c:formatCode>_ * #\ ##0.00_ ;_ * \-#\ ##0.00_ ;_ * "-"??_ ;_ @_ </c:formatCode>
                <c:ptCount val="2"/>
                <c:pt idx="0">
                  <c:v>0</c:v>
                </c:pt>
                <c:pt idx="1">
                  <c:v>800000</c:v>
                </c:pt>
              </c:numCache>
            </c:numRef>
          </c:val>
          <c:extLst>
            <c:ext xmlns:c16="http://schemas.microsoft.com/office/drawing/2014/chart" uri="{C3380CC4-5D6E-409C-BE32-E72D297353CC}">
              <c16:uniqueId val="{00000009-9A2E-4B66-A127-1DD38FBFF0D1}"/>
            </c:ext>
          </c:extLst>
        </c:ser>
        <c:ser>
          <c:idx val="3"/>
          <c:order val="2"/>
          <c:tx>
            <c:strRef>
              <c:f>EURCHF_2020!$H$5</c:f>
              <c:strCache>
                <c:ptCount val="1"/>
                <c:pt idx="0">
                  <c:v>Total Outstanding</c:v>
                </c:pt>
              </c:strCache>
            </c:strRef>
          </c:tx>
          <c:spPr>
            <a:solidFill>
              <a:srgbClr val="99CC00"/>
            </a:solidFill>
            <a:ln w="12700">
              <a:solidFill>
                <a:srgbClr val="969696"/>
              </a:solidFill>
              <a:prstDash val="solid"/>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A-9A2E-4B66-A127-1DD38FBFF0D1}"/>
                </c:ext>
              </c:extLst>
            </c:dLbl>
            <c:dLbl>
              <c:idx val="1"/>
              <c:delete val="1"/>
              <c:extLst>
                <c:ext xmlns:c15="http://schemas.microsoft.com/office/drawing/2012/chart" uri="{CE6537A1-D6FC-4f65-9D91-7224C49458BB}"/>
                <c:ext xmlns:c16="http://schemas.microsoft.com/office/drawing/2014/chart" uri="{C3380CC4-5D6E-409C-BE32-E72D297353CC}">
                  <c16:uniqueId val="{0000000B-9A2E-4B66-A127-1DD38FBFF0D1}"/>
                </c:ext>
              </c:extLst>
            </c:dLbl>
            <c:dLbl>
              <c:idx val="3"/>
              <c:delete val="1"/>
              <c:extLst>
                <c:ext xmlns:c15="http://schemas.microsoft.com/office/drawing/2012/chart" uri="{CE6537A1-D6FC-4f65-9D91-7224C49458BB}"/>
                <c:ext xmlns:c16="http://schemas.microsoft.com/office/drawing/2014/chart" uri="{C3380CC4-5D6E-409C-BE32-E72D297353CC}">
                  <c16:uniqueId val="{0000000C-9A2E-4B66-A127-1DD38FBFF0D1}"/>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EURCHF_2020!$D$6:$D$7</c:f>
              <c:strCache>
                <c:ptCount val="2"/>
                <c:pt idx="0">
                  <c:v> TOTAL </c:v>
                </c:pt>
                <c:pt idx="1">
                  <c:v> Settled </c:v>
                </c:pt>
              </c:strCache>
            </c:strRef>
          </c:cat>
          <c:val>
            <c:numRef>
              <c:f>EURCHF_2020!$H$6:$H$7</c:f>
              <c:numCache>
                <c:formatCode>_ * #\ ##0.00_ ;_ * \-#\ ##0.00_ ;_ * "-"??_ ;_ @_ </c:formatCode>
                <c:ptCount val="2"/>
                <c:pt idx="0">
                  <c:v>0</c:v>
                </c:pt>
                <c:pt idx="1">
                  <c:v>0</c:v>
                </c:pt>
              </c:numCache>
            </c:numRef>
          </c:val>
          <c:extLst>
            <c:ext xmlns:c16="http://schemas.microsoft.com/office/drawing/2014/chart" uri="{C3380CC4-5D6E-409C-BE32-E72D297353CC}">
              <c16:uniqueId val="{0000000D-9A2E-4B66-A127-1DD38FBFF0D1}"/>
            </c:ext>
          </c:extLst>
        </c:ser>
        <c:ser>
          <c:idx val="4"/>
          <c:order val="3"/>
          <c:tx>
            <c:strRef>
              <c:f>EURCHF_2020!$G$5</c:f>
              <c:strCache>
                <c:ptCount val="1"/>
                <c:pt idx="0">
                  <c:v>Outstanding Notional</c:v>
                </c:pt>
              </c:strCache>
            </c:strRef>
          </c:tx>
          <c:spPr>
            <a:pattFill prst="wdUpDiag">
              <a:fgClr>
                <a:srgbClr val="92D050"/>
              </a:fgClr>
              <a:bgClr>
                <a:sysClr val="window" lastClr="FFFFFF"/>
              </a:bgClr>
            </a:pattFill>
            <a:ln w="28575">
              <a:noFill/>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E-9A2E-4B66-A127-1DD38FBFF0D1}"/>
                </c:ext>
              </c:extLst>
            </c:dLbl>
            <c:dLbl>
              <c:idx val="1"/>
              <c:delete val="1"/>
              <c:extLst>
                <c:ext xmlns:c15="http://schemas.microsoft.com/office/drawing/2012/chart" uri="{CE6537A1-D6FC-4f65-9D91-7224C49458BB}"/>
                <c:ext xmlns:c16="http://schemas.microsoft.com/office/drawing/2014/chart" uri="{C3380CC4-5D6E-409C-BE32-E72D297353CC}">
                  <c16:uniqueId val="{0000000F-9A2E-4B66-A127-1DD38FBFF0D1}"/>
                </c:ext>
              </c:extLst>
            </c:dLbl>
            <c:dLbl>
              <c:idx val="2"/>
              <c:delete val="1"/>
              <c:extLst>
                <c:ext xmlns:c15="http://schemas.microsoft.com/office/drawing/2012/chart" uri="{CE6537A1-D6FC-4f65-9D91-7224C49458BB}"/>
                <c:ext xmlns:c16="http://schemas.microsoft.com/office/drawing/2014/chart" uri="{C3380CC4-5D6E-409C-BE32-E72D297353CC}">
                  <c16:uniqueId val="{00000010-9A2E-4B66-A127-1DD38FBFF0D1}"/>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EURCHF_2020!$D$6:$D$7</c:f>
              <c:strCache>
                <c:ptCount val="2"/>
                <c:pt idx="0">
                  <c:v> TOTAL </c:v>
                </c:pt>
                <c:pt idx="1">
                  <c:v> Settled </c:v>
                </c:pt>
              </c:strCache>
            </c:strRef>
          </c:cat>
          <c:val>
            <c:numRef>
              <c:f>EURCHF_2020!$G$6:$G$7</c:f>
              <c:numCache>
                <c:formatCode>_ * #\ ##0.00_ ;_ * \-#\ ##0.00_ ;_ * "-"??_ ;_ @_ </c:formatCode>
                <c:ptCount val="2"/>
                <c:pt idx="0">
                  <c:v>0</c:v>
                </c:pt>
                <c:pt idx="1">
                  <c:v>0</c:v>
                </c:pt>
              </c:numCache>
            </c:numRef>
          </c:val>
          <c:extLst>
            <c:ext xmlns:c16="http://schemas.microsoft.com/office/drawing/2014/chart" uri="{C3380CC4-5D6E-409C-BE32-E72D297353CC}">
              <c16:uniqueId val="{00000011-9A2E-4B66-A127-1DD38FBFF0D1}"/>
            </c:ext>
          </c:extLst>
        </c:ser>
        <c:dLbls>
          <c:dLblPos val="ctr"/>
          <c:showLegendKey val="0"/>
          <c:showVal val="1"/>
          <c:showCatName val="0"/>
          <c:showSerName val="0"/>
          <c:showPercent val="0"/>
          <c:showBubbleSize val="0"/>
        </c:dLbls>
        <c:gapWidth val="150"/>
        <c:overlap val="100"/>
        <c:axId val="337224480"/>
        <c:axId val="337223304"/>
      </c:barChart>
      <c:lineChart>
        <c:grouping val="standard"/>
        <c:varyColors val="0"/>
        <c:ser>
          <c:idx val="1"/>
          <c:order val="4"/>
          <c:tx>
            <c:strRef>
              <c:f>EURCHF_2020!$K$5</c:f>
              <c:strCache>
                <c:ptCount val="1"/>
                <c:pt idx="0">
                  <c:v>Hedge Rate</c:v>
                </c:pt>
              </c:strCache>
            </c:strRef>
          </c:tx>
          <c:spPr>
            <a:ln w="25400">
              <a:noFill/>
              <a:prstDash val="solid"/>
            </a:ln>
          </c:spPr>
          <c:marker>
            <c:symbol val="circle"/>
            <c:size val="4"/>
            <c:spPr>
              <a:solidFill>
                <a:srgbClr val="FF0000"/>
              </a:solidFill>
              <a:ln>
                <a:solidFill>
                  <a:srgbClr val="FF0000"/>
                </a:solidFill>
                <a:prstDash val="solid"/>
              </a:ln>
            </c:spPr>
          </c:marker>
          <c:dLbls>
            <c:dLbl>
              <c:idx val="0"/>
              <c:layout>
                <c:manualLayout>
                  <c:x val="-5.8178752308855594E-2"/>
                  <c:y val="4.703307758057668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9A2E-4B66-A127-1DD38FBFF0D1}"/>
                </c:ext>
              </c:extLst>
            </c:dLbl>
            <c:dLbl>
              <c:idx val="1"/>
              <c:layout>
                <c:manualLayout>
                  <c:x val="-5.8178752308855705E-2"/>
                  <c:y val="4.347628825789012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9A2E-4B66-A127-1DD38FBFF0D1}"/>
                </c:ext>
              </c:extLst>
            </c:dLbl>
            <c:spPr>
              <a:noFill/>
              <a:ln>
                <a:noFill/>
              </a:ln>
              <a:effectLst/>
            </c:spPr>
            <c:txPr>
              <a:bodyPr rot="-2700000" vert="horz"/>
              <a:lstStyle/>
              <a:p>
                <a:pPr>
                  <a:defRPr sz="700">
                    <a:solidFill>
                      <a:srgbClr val="FF0000"/>
                    </a:solidFill>
                  </a:defRPr>
                </a:pPr>
                <a:endParaRPr lang="fr-F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EURCHF_2020!$D$6:$D$7</c:f>
              <c:strCache>
                <c:ptCount val="2"/>
                <c:pt idx="0">
                  <c:v> TOTAL </c:v>
                </c:pt>
                <c:pt idx="1">
                  <c:v> Settled </c:v>
                </c:pt>
              </c:strCache>
            </c:strRef>
          </c:cat>
          <c:val>
            <c:numRef>
              <c:f>EURCHF_2020!$K$6:$K$7</c:f>
              <c:numCache>
                <c:formatCode>_ * #\ ##0.0000_ ;_ * \-#\ ##0.0000_ ;_ * "-"??_ ;_ @_ </c:formatCode>
                <c:ptCount val="2"/>
                <c:pt idx="0">
                  <c:v>1.0794749148936</c:v>
                </c:pt>
                <c:pt idx="1">
                  <c:v>1.0794749148936</c:v>
                </c:pt>
              </c:numCache>
            </c:numRef>
          </c:val>
          <c:smooth val="0"/>
          <c:extLst>
            <c:ext xmlns:c16="http://schemas.microsoft.com/office/drawing/2014/chart" uri="{C3380CC4-5D6E-409C-BE32-E72D297353CC}">
              <c16:uniqueId val="{00000014-9A2E-4B66-A127-1DD38FBFF0D1}"/>
            </c:ext>
          </c:extLst>
        </c:ser>
        <c:dLbls>
          <c:dLblPos val="ctr"/>
          <c:showLegendKey val="0"/>
          <c:showVal val="1"/>
          <c:showCatName val="0"/>
          <c:showSerName val="0"/>
          <c:showPercent val="0"/>
          <c:showBubbleSize val="0"/>
        </c:dLbls>
        <c:marker val="1"/>
        <c:smooth val="0"/>
        <c:axId val="337224088"/>
        <c:axId val="337237808"/>
      </c:lineChart>
      <c:catAx>
        <c:axId val="337224480"/>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800" b="0" i="0" u="none" strike="noStrike" baseline="0">
                <a:solidFill>
                  <a:srgbClr val="000000"/>
                </a:solidFill>
                <a:latin typeface="Calibri"/>
                <a:ea typeface="Calibri"/>
                <a:cs typeface="Calibri"/>
              </a:defRPr>
            </a:pPr>
            <a:endParaRPr lang="fr-FR"/>
          </a:p>
        </c:txPr>
        <c:crossAx val="337223304"/>
        <c:crosses val="autoZero"/>
        <c:auto val="1"/>
        <c:lblAlgn val="ctr"/>
        <c:lblOffset val="100"/>
        <c:tickLblSkip val="1"/>
        <c:tickMarkSkip val="1"/>
        <c:noMultiLvlLbl val="0"/>
      </c:catAx>
      <c:valAx>
        <c:axId val="337223304"/>
        <c:scaling>
          <c:orientation val="minMax"/>
        </c:scaling>
        <c:delete val="0"/>
        <c:axPos val="l"/>
        <c:majorGridlines>
          <c:spPr>
            <a:ln w="3175">
              <a:solidFill>
                <a:srgbClr val="969696"/>
              </a:solidFill>
              <a:prstDash val="sysDash"/>
            </a:ln>
          </c:spPr>
        </c:majorGridlines>
        <c:numFmt formatCode="#,##0" sourceLinked="0"/>
        <c:majorTickMark val="out"/>
        <c:minorTickMark val="none"/>
        <c:tickLblPos val="nextTo"/>
        <c:spPr>
          <a:ln w="3175">
            <a:solidFill>
              <a:srgbClr val="666699"/>
            </a:solidFill>
            <a:prstDash val="solid"/>
          </a:ln>
        </c:spPr>
        <c:txPr>
          <a:bodyPr rot="0" vert="horz"/>
          <a:lstStyle/>
          <a:p>
            <a:pPr>
              <a:defRPr sz="800" b="0" i="0" u="none" strike="noStrike" baseline="0">
                <a:solidFill>
                  <a:srgbClr val="666699"/>
                </a:solidFill>
                <a:latin typeface="Calibri"/>
                <a:ea typeface="Calibri"/>
                <a:cs typeface="Calibri"/>
              </a:defRPr>
            </a:pPr>
            <a:endParaRPr lang="fr-FR"/>
          </a:p>
        </c:txPr>
        <c:crossAx val="337224480"/>
        <c:crosses val="autoZero"/>
        <c:crossBetween val="between"/>
      </c:valAx>
      <c:catAx>
        <c:axId val="337224088"/>
        <c:scaling>
          <c:orientation val="minMax"/>
        </c:scaling>
        <c:delete val="1"/>
        <c:axPos val="b"/>
        <c:numFmt formatCode="General" sourceLinked="1"/>
        <c:majorTickMark val="out"/>
        <c:minorTickMark val="none"/>
        <c:tickLblPos val="nextTo"/>
        <c:crossAx val="337237808"/>
        <c:crosses val="autoZero"/>
        <c:auto val="1"/>
        <c:lblAlgn val="ctr"/>
        <c:lblOffset val="100"/>
        <c:noMultiLvlLbl val="0"/>
      </c:catAx>
      <c:valAx>
        <c:axId val="337237808"/>
        <c:scaling>
          <c:orientation val="minMax"/>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800" b="0" i="0" u="none" strike="noStrike" baseline="0">
                <a:solidFill>
                  <a:srgbClr val="FF0000"/>
                </a:solidFill>
                <a:latin typeface="Calibri"/>
                <a:ea typeface="Calibri"/>
                <a:cs typeface="Calibri"/>
              </a:defRPr>
            </a:pPr>
            <a:endParaRPr lang="fr-FR"/>
          </a:p>
        </c:txPr>
        <c:crossAx val="337224088"/>
        <c:crosses val="max"/>
        <c:crossBetween val="between"/>
      </c:valAx>
      <c:spPr>
        <a:solidFill>
          <a:srgbClr val="FFFFFF"/>
        </a:solidFill>
        <a:ln w="12700">
          <a:solidFill>
            <a:srgbClr val="808080"/>
          </a:solidFill>
          <a:prstDash val="solid"/>
        </a:ln>
      </c:spPr>
    </c:plotArea>
    <c:legend>
      <c:legendPos val="b"/>
      <c:layout>
        <c:manualLayout>
          <c:xMode val="edge"/>
          <c:yMode val="edge"/>
          <c:x val="5.7117003367003365E-2"/>
          <c:y val="0.90910777777777774"/>
          <c:w val="0.91142239057239061"/>
          <c:h val="7.8720833333333337E-2"/>
        </c:manualLayout>
      </c:layout>
      <c:overlay val="0"/>
      <c:spPr>
        <a:solidFill>
          <a:srgbClr val="FFFFFF"/>
        </a:solidFill>
        <a:ln w="3175">
          <a:solidFill>
            <a:srgbClr val="969696"/>
          </a:solidFill>
          <a:prstDash val="solid"/>
        </a:ln>
      </c:spPr>
      <c:txPr>
        <a:bodyPr/>
        <a:lstStyle/>
        <a:p>
          <a:pPr>
            <a:defRPr sz="8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120009331467041"/>
          <c:y val="0.25812517361111109"/>
          <c:w val="0.78160701193094717"/>
          <c:h val="0.53955885416666671"/>
        </c:manualLayout>
      </c:layout>
      <c:barChart>
        <c:barDir val="col"/>
        <c:grouping val="stacked"/>
        <c:varyColors val="0"/>
        <c:ser>
          <c:idx val="0"/>
          <c:order val="0"/>
          <c:tx>
            <c:strRef>
              <c:f>'EURUSD_2024-Blend'!$L$5</c:f>
              <c:strCache>
                <c:ptCount val="1"/>
                <c:pt idx="0">
                  <c:v>Purchased Options</c:v>
                </c:pt>
              </c:strCache>
            </c:strRef>
          </c:tx>
          <c:spPr>
            <a:solidFill>
              <a:srgbClr val="FEFEDE"/>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0-C61B-4C77-8901-CE5A5EAE6A03}"/>
              </c:ext>
            </c:extLst>
          </c:dPt>
          <c:dPt>
            <c:idx val="1"/>
            <c:invertIfNegative val="0"/>
            <c:bubble3D val="0"/>
            <c:extLst>
              <c:ext xmlns:c16="http://schemas.microsoft.com/office/drawing/2014/chart" uri="{C3380CC4-5D6E-409C-BE32-E72D297353CC}">
                <c16:uniqueId val="{00000001-C61B-4C77-8901-CE5A5EAE6A03}"/>
              </c:ext>
            </c:extLst>
          </c:dPt>
          <c:dPt>
            <c:idx val="2"/>
            <c:invertIfNegative val="0"/>
            <c:bubble3D val="0"/>
            <c:extLst>
              <c:ext xmlns:c16="http://schemas.microsoft.com/office/drawing/2014/chart" uri="{C3380CC4-5D6E-409C-BE32-E72D297353CC}">
                <c16:uniqueId val="{00000002-C61B-4C77-8901-CE5A5EAE6A03}"/>
              </c:ext>
            </c:extLst>
          </c:dPt>
          <c:dLbls>
            <c:dLbl>
              <c:idx val="1"/>
              <c:delete val="1"/>
              <c:extLst>
                <c:ext xmlns:c15="http://schemas.microsoft.com/office/drawing/2012/chart" uri="{CE6537A1-D6FC-4f65-9D91-7224C49458BB}"/>
                <c:ext xmlns:c16="http://schemas.microsoft.com/office/drawing/2014/chart" uri="{C3380CC4-5D6E-409C-BE32-E72D297353CC}">
                  <c16:uniqueId val="{00000001-C61B-4C77-8901-CE5A5EAE6A03}"/>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'EURUSD_2024-Blend'!$D$6:$D$7</c:f>
              <c:strCache>
                <c:ptCount val="2"/>
                <c:pt idx="0">
                  <c:v> TOTAL </c:v>
                </c:pt>
                <c:pt idx="1">
                  <c:v> Settled </c:v>
                </c:pt>
              </c:strCache>
            </c:strRef>
          </c:cat>
          <c:val>
            <c:numRef>
              <c:f>'EURUSD_2024-Blend'!$L$6:$L$7</c:f>
              <c:numCache>
                <c:formatCode>_ * #\ ##0.00_ ;_ * \-#\ ##0.00_ ;_ * "-"??_ ;_ @_ </c:formatCode>
                <c:ptCount val="2"/>
                <c:pt idx="0">
                  <c:v>0</c:v>
                </c:pt>
                <c:pt idx="1">
                  <c:v>0</c:v>
                </c:pt>
              </c:numCache>
            </c:numRef>
          </c:val>
          <c:extLst>
            <c:ext xmlns:c16="http://schemas.microsoft.com/office/drawing/2014/chart" uri="{C3380CC4-5D6E-409C-BE32-E72D297353CC}">
              <c16:uniqueId val="{00000003-C61B-4C77-8901-CE5A5EAE6A03}"/>
            </c:ext>
          </c:extLst>
        </c:ser>
        <c:ser>
          <c:idx val="2"/>
          <c:order val="1"/>
          <c:tx>
            <c:strRef>
              <c:f>'EURUSD_2024-Blend'!$M$5</c:f>
              <c:strCache>
                <c:ptCount val="1"/>
                <c:pt idx="0">
                  <c:v>Option Strategies</c:v>
                </c:pt>
              </c:strCache>
            </c:strRef>
          </c:tx>
          <c:spPr>
            <a:solidFill>
              <a:srgbClr val="FFA037"/>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4-C61B-4C77-8901-CE5A5EAE6A03}"/>
              </c:ext>
            </c:extLst>
          </c:dPt>
          <c:dPt>
            <c:idx val="1"/>
            <c:invertIfNegative val="0"/>
            <c:bubble3D val="0"/>
            <c:extLst>
              <c:ext xmlns:c16="http://schemas.microsoft.com/office/drawing/2014/chart" uri="{C3380CC4-5D6E-409C-BE32-E72D297353CC}">
                <c16:uniqueId val="{00000005-C61B-4C77-8901-CE5A5EAE6A03}"/>
              </c:ext>
            </c:extLst>
          </c:dPt>
          <c:dLbls>
            <c:dLbl>
              <c:idx val="1"/>
              <c:delete val="1"/>
              <c:extLst>
                <c:ext xmlns:c15="http://schemas.microsoft.com/office/drawing/2012/chart" uri="{CE6537A1-D6FC-4f65-9D91-7224C49458BB}"/>
                <c:ext xmlns:c16="http://schemas.microsoft.com/office/drawing/2014/chart" uri="{C3380CC4-5D6E-409C-BE32-E72D297353CC}">
                  <c16:uniqueId val="{00000005-C61B-4C77-8901-CE5A5EAE6A03}"/>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'EURUSD_2024-Blend'!$D$6:$D$7</c:f>
              <c:strCache>
                <c:ptCount val="2"/>
                <c:pt idx="0">
                  <c:v> TOTAL </c:v>
                </c:pt>
                <c:pt idx="1">
                  <c:v> Settled </c:v>
                </c:pt>
              </c:strCache>
            </c:strRef>
          </c:cat>
          <c:val>
            <c:numRef>
              <c:f>'EURUSD_2024-Blend'!$M$6:$M$7</c:f>
              <c:numCache>
                <c:formatCode>_ * #\ ##0.00_ ;_ * \-#\ ##0.00_ ;_ * "-"??_ ;_ @_ </c:formatCode>
                <c:ptCount val="2"/>
                <c:pt idx="0">
                  <c:v>0</c:v>
                </c:pt>
                <c:pt idx="1">
                  <c:v>0</c:v>
                </c:pt>
              </c:numCache>
            </c:numRef>
          </c:val>
          <c:extLst>
            <c:ext xmlns:c16="http://schemas.microsoft.com/office/drawing/2014/chart" uri="{C3380CC4-5D6E-409C-BE32-E72D297353CC}">
              <c16:uniqueId val="{00000006-C61B-4C77-8901-CE5A5EAE6A03}"/>
            </c:ext>
          </c:extLst>
        </c:ser>
        <c:ser>
          <c:idx val="3"/>
          <c:order val="2"/>
          <c:tx>
            <c:strRef>
              <c:f>'EURUSD_2024-Blend'!$N$5</c:f>
              <c:strCache>
                <c:ptCount val="1"/>
                <c:pt idx="0">
                  <c:v>Forward/Spot</c:v>
                </c:pt>
              </c:strCache>
            </c:strRef>
          </c:tx>
          <c:spPr>
            <a:solidFill>
              <a:srgbClr val="8064A2">
                <a:lumMod val="40000"/>
                <a:lumOff val="60000"/>
              </a:srgbClr>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7-C61B-4C77-8901-CE5A5EAE6A03}"/>
              </c:ext>
            </c:extLst>
          </c:dPt>
          <c:dPt>
            <c:idx val="1"/>
            <c:invertIfNegative val="0"/>
            <c:bubble3D val="0"/>
            <c:extLst>
              <c:ext xmlns:c16="http://schemas.microsoft.com/office/drawing/2014/chart" uri="{C3380CC4-5D6E-409C-BE32-E72D297353CC}">
                <c16:uniqueId val="{00000008-C61B-4C77-8901-CE5A5EAE6A03}"/>
              </c:ext>
            </c:extLst>
          </c:dPt>
          <c:dLbls>
            <c:dLbl>
              <c:idx val="0"/>
              <c:layout>
                <c:manualLayout>
                  <c:x val="0"/>
                  <c:y val="-8.256979488758304E-3"/>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C61B-4C77-8901-CE5A5EAE6A03}"/>
                </c:ext>
              </c:extLst>
            </c:dLbl>
            <c:dLbl>
              <c:idx val="1"/>
              <c:layout>
                <c:manualLayout>
                  <c:x val="3.0234315948601664E-3"/>
                  <c:y val="-4.7153658068632568E-3"/>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C61B-4C77-8901-CE5A5EAE6A03}"/>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'EURUSD_2024-Blend'!$D$6:$D$7</c:f>
              <c:strCache>
                <c:ptCount val="2"/>
                <c:pt idx="0">
                  <c:v> TOTAL </c:v>
                </c:pt>
                <c:pt idx="1">
                  <c:v> Settled </c:v>
                </c:pt>
              </c:strCache>
            </c:strRef>
          </c:cat>
          <c:val>
            <c:numRef>
              <c:f>'EURUSD_2024-Blend'!$N$6:$N$7</c:f>
              <c:numCache>
                <c:formatCode>_ * #\ ##0.00_ ;_ * \-#\ ##0.00_ ;_ * "-"??_ ;_ @_ </c:formatCode>
                <c:ptCount val="2"/>
                <c:pt idx="0">
                  <c:v>-85527.73</c:v>
                </c:pt>
                <c:pt idx="1">
                  <c:v>-85527.73</c:v>
                </c:pt>
              </c:numCache>
            </c:numRef>
          </c:val>
          <c:extLst>
            <c:ext xmlns:c16="http://schemas.microsoft.com/office/drawing/2014/chart" uri="{C3380CC4-5D6E-409C-BE32-E72D297353CC}">
              <c16:uniqueId val="{00000009-C61B-4C77-8901-CE5A5EAE6A03}"/>
            </c:ext>
          </c:extLst>
        </c:ser>
        <c:dLbls>
          <c:showLegendKey val="0"/>
          <c:showVal val="0"/>
          <c:showCatName val="0"/>
          <c:showSerName val="0"/>
          <c:showPercent val="0"/>
          <c:showBubbleSize val="0"/>
        </c:dLbls>
        <c:gapWidth val="150"/>
        <c:overlap val="100"/>
        <c:axId val="405931264"/>
        <c:axId val="405938320"/>
      </c:barChart>
      <c:lineChart>
        <c:grouping val="standard"/>
        <c:varyColors val="0"/>
        <c:ser>
          <c:idx val="1"/>
          <c:order val="3"/>
          <c:tx>
            <c:strRef>
              <c:f>'EURUSD_2024-Blend'!$K$5</c:f>
              <c:strCache>
                <c:ptCount val="1"/>
                <c:pt idx="0">
                  <c:v>Hedge Rate</c:v>
                </c:pt>
              </c:strCache>
            </c:strRef>
          </c:tx>
          <c:spPr>
            <a:ln w="25400">
              <a:noFill/>
              <a:prstDash val="solid"/>
            </a:ln>
          </c:spPr>
          <c:marker>
            <c:symbol val="circle"/>
            <c:size val="4"/>
            <c:spPr>
              <a:solidFill>
                <a:srgbClr val="FF0000"/>
              </a:solidFill>
              <a:ln>
                <a:solidFill>
                  <a:srgbClr val="FF0000"/>
                </a:solidFill>
                <a:prstDash val="solid"/>
              </a:ln>
            </c:spPr>
          </c:marker>
          <c:dLbls>
            <c:dLbl>
              <c:idx val="0"/>
              <c:layout>
                <c:manualLayout>
                  <c:x val="-5.1708774498425793E-2"/>
                  <c:y val="4.286300703637767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C61B-4C77-8901-CE5A5EAE6A03}"/>
                </c:ext>
              </c:extLst>
            </c:dLbl>
            <c:dLbl>
              <c:idx val="1"/>
              <c:layout>
                <c:manualLayout>
                  <c:x val="-5.4732206093285961E-2"/>
                  <c:y val="4.286300703637767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C61B-4C77-8901-CE5A5EAE6A03}"/>
                </c:ext>
              </c:extLst>
            </c:dLbl>
            <c:numFmt formatCode="#,##0.0000" sourceLinked="0"/>
            <c:spPr>
              <a:noFill/>
              <a:ln w="25400">
                <a:noFill/>
              </a:ln>
            </c:spPr>
            <c:txPr>
              <a:bodyPr rot="-2700000" vert="horz"/>
              <a:lstStyle/>
              <a:p>
                <a:pPr>
                  <a:defRPr sz="700" b="0" i="0" u="none" strike="noStrike" baseline="0">
                    <a:solidFill>
                      <a:srgbClr val="FF0000"/>
                    </a:solidFill>
                    <a:latin typeface="Calibri"/>
                    <a:ea typeface="Calibri"/>
                    <a:cs typeface="Calibri"/>
                  </a:defRPr>
                </a:pPr>
                <a:endParaRPr lang="fr-F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'EURUSD_2024-Blend'!$D$6:$D$7</c:f>
              <c:strCache>
                <c:ptCount val="2"/>
                <c:pt idx="0">
                  <c:v> TOTAL </c:v>
                </c:pt>
                <c:pt idx="1">
                  <c:v> Settled </c:v>
                </c:pt>
              </c:strCache>
            </c:strRef>
          </c:cat>
          <c:val>
            <c:numRef>
              <c:f>'EURUSD_2024-Blend'!$K$6:$K$7</c:f>
              <c:numCache>
                <c:formatCode>_ * #\ ##0.0000_ ;_ * \-#\ ##0.0000_ ;_ * "-"??_ ;_ @_ </c:formatCode>
                <c:ptCount val="2"/>
                <c:pt idx="0">
                  <c:v>1.08724290160926</c:v>
                </c:pt>
                <c:pt idx="1">
                  <c:v>1.08724290160926</c:v>
                </c:pt>
              </c:numCache>
            </c:numRef>
          </c:val>
          <c:smooth val="0"/>
          <c:extLst>
            <c:ext xmlns:c16="http://schemas.microsoft.com/office/drawing/2014/chart" uri="{C3380CC4-5D6E-409C-BE32-E72D297353CC}">
              <c16:uniqueId val="{0000000C-C61B-4C77-8901-CE5A5EAE6A03}"/>
            </c:ext>
          </c:extLst>
        </c:ser>
        <c:dLbls>
          <c:showLegendKey val="0"/>
          <c:showVal val="0"/>
          <c:showCatName val="0"/>
          <c:showSerName val="0"/>
          <c:showPercent val="0"/>
          <c:showBubbleSize val="0"/>
        </c:dLbls>
        <c:marker val="1"/>
        <c:smooth val="0"/>
        <c:axId val="405937928"/>
        <c:axId val="405939496"/>
      </c:lineChart>
      <c:catAx>
        <c:axId val="405931264"/>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800" b="0" i="0" u="none" strike="noStrike" baseline="0">
                <a:solidFill>
                  <a:srgbClr val="000000"/>
                </a:solidFill>
                <a:latin typeface="Calibri"/>
                <a:ea typeface="Calibri"/>
                <a:cs typeface="Calibri"/>
              </a:defRPr>
            </a:pPr>
            <a:endParaRPr lang="fr-FR"/>
          </a:p>
        </c:txPr>
        <c:crossAx val="405938320"/>
        <c:crosses val="autoZero"/>
        <c:auto val="1"/>
        <c:lblAlgn val="ctr"/>
        <c:lblOffset val="100"/>
        <c:tickLblSkip val="1"/>
        <c:tickMarkSkip val="1"/>
        <c:noMultiLvlLbl val="0"/>
      </c:catAx>
      <c:valAx>
        <c:axId val="405938320"/>
        <c:scaling>
          <c:orientation val="minMax"/>
        </c:scaling>
        <c:delete val="0"/>
        <c:axPos val="l"/>
        <c:majorGridlines>
          <c:spPr>
            <a:ln w="3175">
              <a:solidFill>
                <a:srgbClr val="969696"/>
              </a:solidFill>
              <a:prstDash val="sysDash"/>
            </a:ln>
          </c:spPr>
        </c:majorGridlines>
        <c:numFmt formatCode="#,##0" sourceLinked="0"/>
        <c:majorTickMark val="out"/>
        <c:minorTickMark val="none"/>
        <c:tickLblPos val="nextTo"/>
        <c:spPr>
          <a:ln w="3175">
            <a:solidFill>
              <a:srgbClr val="666699"/>
            </a:solidFill>
            <a:prstDash val="solid"/>
          </a:ln>
        </c:spPr>
        <c:txPr>
          <a:bodyPr rot="0" vert="horz"/>
          <a:lstStyle/>
          <a:p>
            <a:pPr>
              <a:defRPr sz="800" b="0" i="0" u="none" strike="noStrike" baseline="0">
                <a:solidFill>
                  <a:srgbClr val="666699"/>
                </a:solidFill>
                <a:latin typeface="Calibri"/>
                <a:ea typeface="Calibri"/>
                <a:cs typeface="Calibri"/>
              </a:defRPr>
            </a:pPr>
            <a:endParaRPr lang="fr-FR"/>
          </a:p>
        </c:txPr>
        <c:crossAx val="405931264"/>
        <c:crosses val="autoZero"/>
        <c:crossBetween val="between"/>
      </c:valAx>
      <c:catAx>
        <c:axId val="405937928"/>
        <c:scaling>
          <c:orientation val="minMax"/>
        </c:scaling>
        <c:delete val="1"/>
        <c:axPos val="t"/>
        <c:numFmt formatCode="General" sourceLinked="1"/>
        <c:majorTickMark val="out"/>
        <c:minorTickMark val="none"/>
        <c:tickLblPos val="nextTo"/>
        <c:crossAx val="405939496"/>
        <c:crosses val="autoZero"/>
        <c:auto val="1"/>
        <c:lblAlgn val="ctr"/>
        <c:lblOffset val="100"/>
        <c:noMultiLvlLbl val="0"/>
      </c:catAx>
      <c:valAx>
        <c:axId val="405939496"/>
        <c:scaling>
          <c:orientation val="maxMin"/>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800" b="0" i="0" u="none" strike="noStrike" baseline="0">
                <a:solidFill>
                  <a:srgbClr val="FF0000"/>
                </a:solidFill>
                <a:latin typeface="Calibri"/>
                <a:ea typeface="Calibri"/>
                <a:cs typeface="Calibri"/>
              </a:defRPr>
            </a:pPr>
            <a:endParaRPr lang="fr-FR"/>
          </a:p>
        </c:txPr>
        <c:crossAx val="405937928"/>
        <c:crosses val="max"/>
        <c:crossBetween val="between"/>
      </c:valAx>
      <c:spPr>
        <a:solidFill>
          <a:srgbClr val="FFFFFF"/>
        </a:solidFill>
        <a:ln w="12700">
          <a:solidFill>
            <a:srgbClr val="808080"/>
          </a:solidFill>
          <a:prstDash val="solid"/>
        </a:ln>
      </c:spPr>
    </c:plotArea>
    <c:legend>
      <c:legendPos val="r"/>
      <c:layout>
        <c:manualLayout>
          <c:xMode val="edge"/>
          <c:yMode val="edge"/>
          <c:x val="6.6541787439613531E-2"/>
          <c:y val="0.9029652777777778"/>
          <c:w val="0.88853232323232323"/>
          <c:h val="8.8513333333333333E-2"/>
        </c:manualLayout>
      </c:layout>
      <c:overlay val="0"/>
      <c:spPr>
        <a:solidFill>
          <a:srgbClr val="FFFFFF"/>
        </a:solidFill>
        <a:ln w="3175">
          <a:solidFill>
            <a:srgbClr val="969696"/>
          </a:solidFill>
          <a:prstDash val="solid"/>
        </a:ln>
      </c:spPr>
      <c:txPr>
        <a:bodyPr/>
        <a:lstStyle/>
        <a:p>
          <a:pPr>
            <a:defRPr sz="8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120009331467041"/>
          <c:y val="0.25812517361111109"/>
          <c:w val="0.78160701193094717"/>
          <c:h val="0.53955885416666671"/>
        </c:manualLayout>
      </c:layout>
      <c:barChart>
        <c:barDir val="col"/>
        <c:grouping val="stacked"/>
        <c:varyColors val="0"/>
        <c:ser>
          <c:idx val="0"/>
          <c:order val="0"/>
          <c:tx>
            <c:strRef>
              <c:f>'EURCHF_2020-Blend'!$L$5</c:f>
              <c:strCache>
                <c:ptCount val="1"/>
                <c:pt idx="0">
                  <c:v>Purchased Options</c:v>
                </c:pt>
              </c:strCache>
            </c:strRef>
          </c:tx>
          <c:spPr>
            <a:solidFill>
              <a:srgbClr val="FEFEDE"/>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0-28DD-499B-9835-169B0DA4047C}"/>
              </c:ext>
            </c:extLst>
          </c:dPt>
          <c:dPt>
            <c:idx val="1"/>
            <c:invertIfNegative val="0"/>
            <c:bubble3D val="0"/>
            <c:extLst>
              <c:ext xmlns:c16="http://schemas.microsoft.com/office/drawing/2014/chart" uri="{C3380CC4-5D6E-409C-BE32-E72D297353CC}">
                <c16:uniqueId val="{00000001-28DD-499B-9835-169B0DA4047C}"/>
              </c:ext>
            </c:extLst>
          </c:dPt>
          <c:dPt>
            <c:idx val="2"/>
            <c:invertIfNegative val="0"/>
            <c:bubble3D val="0"/>
            <c:extLst>
              <c:ext xmlns:c16="http://schemas.microsoft.com/office/drawing/2014/chart" uri="{C3380CC4-5D6E-409C-BE32-E72D297353CC}">
                <c16:uniqueId val="{00000002-28DD-499B-9835-169B0DA4047C}"/>
              </c:ext>
            </c:extLst>
          </c:dPt>
          <c:dLbls>
            <c:dLbl>
              <c:idx val="1"/>
              <c:delete val="1"/>
              <c:extLst>
                <c:ext xmlns:c15="http://schemas.microsoft.com/office/drawing/2012/chart" uri="{CE6537A1-D6FC-4f65-9D91-7224C49458BB}"/>
                <c:ext xmlns:c16="http://schemas.microsoft.com/office/drawing/2014/chart" uri="{C3380CC4-5D6E-409C-BE32-E72D297353CC}">
                  <c16:uniqueId val="{00000001-28DD-499B-9835-169B0DA4047C}"/>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'EURCHF_2020-Blend'!$D$6:$D$7</c:f>
              <c:strCache>
                <c:ptCount val="2"/>
                <c:pt idx="0">
                  <c:v> TOTAL </c:v>
                </c:pt>
                <c:pt idx="1">
                  <c:v> Settled </c:v>
                </c:pt>
              </c:strCache>
            </c:strRef>
          </c:cat>
          <c:val>
            <c:numRef>
              <c:f>'EURCHF_2020-Blend'!$L$6:$L$7</c:f>
              <c:numCache>
                <c:formatCode>_ * #\ ##0.00_ ;_ * \-#\ ##0.00_ ;_ * "-"??_ ;_ @_ </c:formatCode>
                <c:ptCount val="2"/>
                <c:pt idx="0">
                  <c:v>0</c:v>
                </c:pt>
                <c:pt idx="1">
                  <c:v>0</c:v>
                </c:pt>
              </c:numCache>
            </c:numRef>
          </c:val>
          <c:extLst>
            <c:ext xmlns:c16="http://schemas.microsoft.com/office/drawing/2014/chart" uri="{C3380CC4-5D6E-409C-BE32-E72D297353CC}">
              <c16:uniqueId val="{00000003-28DD-499B-9835-169B0DA4047C}"/>
            </c:ext>
          </c:extLst>
        </c:ser>
        <c:ser>
          <c:idx val="2"/>
          <c:order val="1"/>
          <c:tx>
            <c:strRef>
              <c:f>'EURCHF_2020-Blend'!$M$5</c:f>
              <c:strCache>
                <c:ptCount val="1"/>
                <c:pt idx="0">
                  <c:v>Option Strategies</c:v>
                </c:pt>
              </c:strCache>
            </c:strRef>
          </c:tx>
          <c:spPr>
            <a:solidFill>
              <a:srgbClr val="FFA037"/>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4-28DD-499B-9835-169B0DA4047C}"/>
              </c:ext>
            </c:extLst>
          </c:dPt>
          <c:dPt>
            <c:idx val="1"/>
            <c:invertIfNegative val="0"/>
            <c:bubble3D val="0"/>
            <c:extLst>
              <c:ext xmlns:c16="http://schemas.microsoft.com/office/drawing/2014/chart" uri="{C3380CC4-5D6E-409C-BE32-E72D297353CC}">
                <c16:uniqueId val="{00000005-28DD-499B-9835-169B0DA4047C}"/>
              </c:ext>
            </c:extLst>
          </c:dPt>
          <c:dLbls>
            <c:dLbl>
              <c:idx val="1"/>
              <c:delete val="1"/>
              <c:extLst>
                <c:ext xmlns:c15="http://schemas.microsoft.com/office/drawing/2012/chart" uri="{CE6537A1-D6FC-4f65-9D91-7224C49458BB}"/>
                <c:ext xmlns:c16="http://schemas.microsoft.com/office/drawing/2014/chart" uri="{C3380CC4-5D6E-409C-BE32-E72D297353CC}">
                  <c16:uniqueId val="{00000005-28DD-499B-9835-169B0DA4047C}"/>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'EURCHF_2020-Blend'!$D$6:$D$7</c:f>
              <c:strCache>
                <c:ptCount val="2"/>
                <c:pt idx="0">
                  <c:v> TOTAL </c:v>
                </c:pt>
                <c:pt idx="1">
                  <c:v> Settled </c:v>
                </c:pt>
              </c:strCache>
            </c:strRef>
          </c:cat>
          <c:val>
            <c:numRef>
              <c:f>'EURCHF_2020-Blend'!$M$6:$M$7</c:f>
              <c:numCache>
                <c:formatCode>_ * #\ ##0.00_ ;_ * \-#\ ##0.00_ ;_ * "-"??_ ;_ @_ </c:formatCode>
                <c:ptCount val="2"/>
                <c:pt idx="0">
                  <c:v>0</c:v>
                </c:pt>
                <c:pt idx="1">
                  <c:v>0</c:v>
                </c:pt>
              </c:numCache>
            </c:numRef>
          </c:val>
          <c:extLst>
            <c:ext xmlns:c16="http://schemas.microsoft.com/office/drawing/2014/chart" uri="{C3380CC4-5D6E-409C-BE32-E72D297353CC}">
              <c16:uniqueId val="{00000006-28DD-499B-9835-169B0DA4047C}"/>
            </c:ext>
          </c:extLst>
        </c:ser>
        <c:ser>
          <c:idx val="3"/>
          <c:order val="2"/>
          <c:tx>
            <c:strRef>
              <c:f>'EURCHF_2020-Blend'!$N$5</c:f>
              <c:strCache>
                <c:ptCount val="1"/>
                <c:pt idx="0">
                  <c:v>Forward/Spot</c:v>
                </c:pt>
              </c:strCache>
            </c:strRef>
          </c:tx>
          <c:spPr>
            <a:solidFill>
              <a:srgbClr val="8064A2">
                <a:lumMod val="40000"/>
                <a:lumOff val="60000"/>
              </a:srgbClr>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7-28DD-499B-9835-169B0DA4047C}"/>
              </c:ext>
            </c:extLst>
          </c:dPt>
          <c:dPt>
            <c:idx val="1"/>
            <c:invertIfNegative val="0"/>
            <c:bubble3D val="0"/>
            <c:extLst>
              <c:ext xmlns:c16="http://schemas.microsoft.com/office/drawing/2014/chart" uri="{C3380CC4-5D6E-409C-BE32-E72D297353CC}">
                <c16:uniqueId val="{00000008-28DD-499B-9835-169B0DA4047C}"/>
              </c:ext>
            </c:extLst>
          </c:dPt>
          <c:dLbls>
            <c:dLbl>
              <c:idx val="0"/>
              <c:layout>
                <c:manualLayout>
                  <c:x val="-3.0296769982628819E-3"/>
                  <c:y val="-1.9379459336536002E-2"/>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28DD-499B-9835-169B0DA4047C}"/>
                </c:ext>
              </c:extLst>
            </c:dLbl>
            <c:dLbl>
              <c:idx val="1"/>
              <c:layout>
                <c:manualLayout>
                  <c:x val="0"/>
                  <c:y val="-1.9379459336536002E-2"/>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28DD-499B-9835-169B0DA4047C}"/>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'EURCHF_2020-Blend'!$D$6:$D$7</c:f>
              <c:strCache>
                <c:ptCount val="2"/>
                <c:pt idx="0">
                  <c:v> TOTAL </c:v>
                </c:pt>
                <c:pt idx="1">
                  <c:v> Settled </c:v>
                </c:pt>
              </c:strCache>
            </c:strRef>
          </c:cat>
          <c:val>
            <c:numRef>
              <c:f>'EURCHF_2020-Blend'!$N$6:$N$7</c:f>
              <c:numCache>
                <c:formatCode>_ * #\ ##0.00_ ;_ * \-#\ ##0.00_ ;_ * "-"??_ ;_ @_ </c:formatCode>
                <c:ptCount val="2"/>
                <c:pt idx="0">
                  <c:v>800000</c:v>
                </c:pt>
                <c:pt idx="1">
                  <c:v>800000</c:v>
                </c:pt>
              </c:numCache>
            </c:numRef>
          </c:val>
          <c:extLst>
            <c:ext xmlns:c16="http://schemas.microsoft.com/office/drawing/2014/chart" uri="{C3380CC4-5D6E-409C-BE32-E72D297353CC}">
              <c16:uniqueId val="{00000009-28DD-499B-9835-169B0DA4047C}"/>
            </c:ext>
          </c:extLst>
        </c:ser>
        <c:dLbls>
          <c:showLegendKey val="0"/>
          <c:showVal val="0"/>
          <c:showCatName val="0"/>
          <c:showSerName val="0"/>
          <c:showPercent val="0"/>
          <c:showBubbleSize val="0"/>
        </c:dLbls>
        <c:gapWidth val="150"/>
        <c:overlap val="100"/>
        <c:axId val="405931264"/>
        <c:axId val="405938320"/>
      </c:barChart>
      <c:lineChart>
        <c:grouping val="standard"/>
        <c:varyColors val="0"/>
        <c:ser>
          <c:idx val="1"/>
          <c:order val="3"/>
          <c:tx>
            <c:strRef>
              <c:f>'EURCHF_2020-Blend'!$K$5</c:f>
              <c:strCache>
                <c:ptCount val="1"/>
                <c:pt idx="0">
                  <c:v>Hedge Rate</c:v>
                </c:pt>
              </c:strCache>
            </c:strRef>
          </c:tx>
          <c:spPr>
            <a:ln w="25400">
              <a:noFill/>
              <a:prstDash val="solid"/>
            </a:ln>
          </c:spPr>
          <c:marker>
            <c:symbol val="circle"/>
            <c:size val="4"/>
            <c:spPr>
              <a:solidFill>
                <a:srgbClr val="FF0000"/>
              </a:solidFill>
              <a:ln>
                <a:solidFill>
                  <a:srgbClr val="FF0000"/>
                </a:solidFill>
                <a:prstDash val="solid"/>
              </a:ln>
            </c:spPr>
          </c:marker>
          <c:dLbls>
            <c:dLbl>
              <c:idx val="0"/>
              <c:layout>
                <c:manualLayout>
                  <c:x val="-5.4845264614851716E-2"/>
                  <c:y val="4.369197532618891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28DD-499B-9835-169B0DA4047C}"/>
                </c:ext>
              </c:extLst>
            </c:dLbl>
            <c:dLbl>
              <c:idx val="1"/>
              <c:layout>
                <c:manualLayout>
                  <c:x val="-5.1815587616588887E-2"/>
                  <c:y val="4.369197532618891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28DD-499B-9835-169B0DA4047C}"/>
                </c:ext>
              </c:extLst>
            </c:dLbl>
            <c:numFmt formatCode="#,##0.0000" sourceLinked="0"/>
            <c:spPr>
              <a:noFill/>
              <a:ln w="25400">
                <a:noFill/>
              </a:ln>
            </c:spPr>
            <c:txPr>
              <a:bodyPr rot="-2700000" vert="horz"/>
              <a:lstStyle/>
              <a:p>
                <a:pPr>
                  <a:defRPr sz="700" b="0" i="0" u="none" strike="noStrike" baseline="0">
                    <a:solidFill>
                      <a:srgbClr val="FF0000"/>
                    </a:solidFill>
                    <a:latin typeface="Calibri"/>
                    <a:ea typeface="Calibri"/>
                    <a:cs typeface="Calibri"/>
                  </a:defRPr>
                </a:pPr>
                <a:endParaRPr lang="fr-F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'EURCHF_2020-Blend'!$D$6:$D$7</c:f>
              <c:strCache>
                <c:ptCount val="2"/>
                <c:pt idx="0">
                  <c:v> TOTAL </c:v>
                </c:pt>
                <c:pt idx="1">
                  <c:v> Settled </c:v>
                </c:pt>
              </c:strCache>
            </c:strRef>
          </c:cat>
          <c:val>
            <c:numRef>
              <c:f>'EURCHF_2020-Blend'!$K$6:$K$7</c:f>
              <c:numCache>
                <c:formatCode>_ * #\ ##0.0000_ ;_ * \-#\ ##0.0000_ ;_ * "-"??_ ;_ @_ </c:formatCode>
                <c:ptCount val="2"/>
                <c:pt idx="0">
                  <c:v>1.0794749148936</c:v>
                </c:pt>
                <c:pt idx="1">
                  <c:v>1.0794749148936</c:v>
                </c:pt>
              </c:numCache>
            </c:numRef>
          </c:val>
          <c:smooth val="0"/>
          <c:extLst>
            <c:ext xmlns:c16="http://schemas.microsoft.com/office/drawing/2014/chart" uri="{C3380CC4-5D6E-409C-BE32-E72D297353CC}">
              <c16:uniqueId val="{0000000C-28DD-499B-9835-169B0DA4047C}"/>
            </c:ext>
          </c:extLst>
        </c:ser>
        <c:dLbls>
          <c:showLegendKey val="0"/>
          <c:showVal val="0"/>
          <c:showCatName val="0"/>
          <c:showSerName val="0"/>
          <c:showPercent val="0"/>
          <c:showBubbleSize val="0"/>
        </c:dLbls>
        <c:marker val="1"/>
        <c:smooth val="0"/>
        <c:axId val="405937928"/>
        <c:axId val="405939496"/>
      </c:lineChart>
      <c:catAx>
        <c:axId val="405931264"/>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800" b="0" i="0" u="none" strike="noStrike" baseline="0">
                <a:solidFill>
                  <a:srgbClr val="000000"/>
                </a:solidFill>
                <a:latin typeface="Calibri"/>
                <a:ea typeface="Calibri"/>
                <a:cs typeface="Calibri"/>
              </a:defRPr>
            </a:pPr>
            <a:endParaRPr lang="fr-FR"/>
          </a:p>
        </c:txPr>
        <c:crossAx val="405938320"/>
        <c:crosses val="autoZero"/>
        <c:auto val="1"/>
        <c:lblAlgn val="ctr"/>
        <c:lblOffset val="100"/>
        <c:tickLblSkip val="1"/>
        <c:tickMarkSkip val="1"/>
        <c:noMultiLvlLbl val="0"/>
      </c:catAx>
      <c:valAx>
        <c:axId val="405938320"/>
        <c:scaling>
          <c:orientation val="minMax"/>
        </c:scaling>
        <c:delete val="0"/>
        <c:axPos val="l"/>
        <c:majorGridlines>
          <c:spPr>
            <a:ln w="3175">
              <a:solidFill>
                <a:srgbClr val="969696"/>
              </a:solidFill>
              <a:prstDash val="sysDash"/>
            </a:ln>
          </c:spPr>
        </c:majorGridlines>
        <c:numFmt formatCode="#,##0" sourceLinked="0"/>
        <c:majorTickMark val="out"/>
        <c:minorTickMark val="none"/>
        <c:tickLblPos val="nextTo"/>
        <c:spPr>
          <a:ln w="3175">
            <a:solidFill>
              <a:srgbClr val="666699"/>
            </a:solidFill>
            <a:prstDash val="solid"/>
          </a:ln>
        </c:spPr>
        <c:txPr>
          <a:bodyPr rot="0" vert="horz"/>
          <a:lstStyle/>
          <a:p>
            <a:pPr>
              <a:defRPr sz="800" b="0" i="0" u="none" strike="noStrike" baseline="0">
                <a:solidFill>
                  <a:srgbClr val="666699"/>
                </a:solidFill>
                <a:latin typeface="Calibri"/>
                <a:ea typeface="Calibri"/>
                <a:cs typeface="Calibri"/>
              </a:defRPr>
            </a:pPr>
            <a:endParaRPr lang="fr-FR"/>
          </a:p>
        </c:txPr>
        <c:crossAx val="405931264"/>
        <c:crosses val="autoZero"/>
        <c:crossBetween val="between"/>
      </c:valAx>
      <c:catAx>
        <c:axId val="405937928"/>
        <c:scaling>
          <c:orientation val="minMax"/>
        </c:scaling>
        <c:delete val="1"/>
        <c:axPos val="b"/>
        <c:numFmt formatCode="General" sourceLinked="1"/>
        <c:majorTickMark val="out"/>
        <c:minorTickMark val="none"/>
        <c:tickLblPos val="nextTo"/>
        <c:crossAx val="405939496"/>
        <c:crosses val="autoZero"/>
        <c:auto val="1"/>
        <c:lblAlgn val="ctr"/>
        <c:lblOffset val="100"/>
        <c:noMultiLvlLbl val="0"/>
      </c:catAx>
      <c:valAx>
        <c:axId val="405939496"/>
        <c:scaling>
          <c:orientation val="minMax"/>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800" b="0" i="0" u="none" strike="noStrike" baseline="0">
                <a:solidFill>
                  <a:srgbClr val="FF0000"/>
                </a:solidFill>
                <a:latin typeface="Calibri"/>
                <a:ea typeface="Calibri"/>
                <a:cs typeface="Calibri"/>
              </a:defRPr>
            </a:pPr>
            <a:endParaRPr lang="fr-FR"/>
          </a:p>
        </c:txPr>
        <c:crossAx val="405937928"/>
        <c:crosses val="max"/>
        <c:crossBetween val="between"/>
      </c:valAx>
      <c:spPr>
        <a:solidFill>
          <a:srgbClr val="FFFFFF"/>
        </a:solidFill>
        <a:ln w="12700">
          <a:solidFill>
            <a:srgbClr val="808080"/>
          </a:solidFill>
          <a:prstDash val="solid"/>
        </a:ln>
      </c:spPr>
    </c:plotArea>
    <c:legend>
      <c:legendPos val="r"/>
      <c:layout>
        <c:manualLayout>
          <c:xMode val="edge"/>
          <c:yMode val="edge"/>
          <c:x val="6.6541787439613531E-2"/>
          <c:y val="0.9029652777777778"/>
          <c:w val="0.88853232323232323"/>
          <c:h val="8.8513333333333333E-2"/>
        </c:manualLayout>
      </c:layout>
      <c:overlay val="0"/>
      <c:spPr>
        <a:solidFill>
          <a:srgbClr val="FFFFFF"/>
        </a:solidFill>
        <a:ln w="3175">
          <a:solidFill>
            <a:srgbClr val="969696"/>
          </a:solidFill>
          <a:prstDash val="solid"/>
        </a:ln>
      </c:spPr>
      <c:txPr>
        <a:bodyPr/>
        <a:lstStyle/>
        <a:p>
          <a:pPr>
            <a:defRPr sz="8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331639192907915"/>
          <c:y val="0.25615572916666668"/>
          <c:w val="0.76890472024330292"/>
          <c:h val="0.53735399305555553"/>
        </c:manualLayout>
      </c:layout>
      <c:barChart>
        <c:barDir val="col"/>
        <c:grouping val="clustered"/>
        <c:varyColors val="0"/>
        <c:ser>
          <c:idx val="0"/>
          <c:order val="0"/>
          <c:tx>
            <c:strRef>
              <c:f>EURCHF_2021!$E$5</c:f>
              <c:strCache>
                <c:ptCount val="1"/>
                <c:pt idx="0">
                  <c:v>Total Notional</c:v>
                </c:pt>
              </c:strCache>
            </c:strRef>
          </c:tx>
          <c:spPr>
            <a:solidFill>
              <a:srgbClr val="99CCFF"/>
            </a:solidFill>
            <a:ln w="12700">
              <a:solidFill>
                <a:srgbClr val="969696"/>
              </a:solidFill>
              <a:prstDash val="solid"/>
            </a:ln>
          </c:spPr>
          <c:invertIfNegative val="0"/>
          <c:dPt>
            <c:idx val="1"/>
            <c:invertIfNegative val="0"/>
            <c:bubble3D val="0"/>
            <c:spPr>
              <a:solidFill>
                <a:srgbClr val="FFCC00"/>
              </a:solidFill>
              <a:ln w="12700">
                <a:solidFill>
                  <a:srgbClr val="969696"/>
                </a:solidFill>
                <a:prstDash val="solid"/>
              </a:ln>
            </c:spPr>
            <c:extLst>
              <c:ext xmlns:c16="http://schemas.microsoft.com/office/drawing/2014/chart" uri="{C3380CC4-5D6E-409C-BE32-E72D297353CC}">
                <c16:uniqueId val="{00000001-E5F8-43C9-A564-A315A6965A08}"/>
              </c:ext>
            </c:extLst>
          </c:dPt>
          <c:dPt>
            <c:idx val="2"/>
            <c:invertIfNegative val="0"/>
            <c:bubble3D val="0"/>
            <c:spPr>
              <a:solidFill>
                <a:srgbClr val="99CC00"/>
              </a:solidFill>
              <a:ln w="12700">
                <a:solidFill>
                  <a:srgbClr val="969696"/>
                </a:solidFill>
                <a:prstDash val="solid"/>
              </a:ln>
            </c:spPr>
            <c:extLst>
              <c:ext xmlns:c16="http://schemas.microsoft.com/office/drawing/2014/chart" uri="{C3380CC4-5D6E-409C-BE32-E72D297353CC}">
                <c16:uniqueId val="{00000003-E5F8-43C9-A564-A315A6965A08}"/>
              </c:ext>
            </c:extLst>
          </c:dPt>
          <c:dLbls>
            <c:dLbl>
              <c:idx val="1"/>
              <c:delete val="1"/>
              <c:extLst>
                <c:ext xmlns:c15="http://schemas.microsoft.com/office/drawing/2012/chart" uri="{CE6537A1-D6FC-4f65-9D91-7224C49458BB}"/>
                <c:ext xmlns:c16="http://schemas.microsoft.com/office/drawing/2014/chart" uri="{C3380CC4-5D6E-409C-BE32-E72D297353CC}">
                  <c16:uniqueId val="{00000001-E5F8-43C9-A564-A315A6965A08}"/>
                </c:ext>
              </c:extLst>
            </c:dLbl>
            <c:dLbl>
              <c:idx val="2"/>
              <c:delete val="1"/>
              <c:extLst>
                <c:ext xmlns:c15="http://schemas.microsoft.com/office/drawing/2012/chart" uri="{CE6537A1-D6FC-4f65-9D91-7224C49458BB}"/>
                <c:ext xmlns:c16="http://schemas.microsoft.com/office/drawing/2014/chart" uri="{C3380CC4-5D6E-409C-BE32-E72D297353CC}">
                  <c16:uniqueId val="{00000003-E5F8-43C9-A564-A315A6965A08}"/>
                </c:ext>
              </c:extLst>
            </c:dLbl>
            <c:dLbl>
              <c:idx val="3"/>
              <c:delete val="1"/>
              <c:extLst>
                <c:ext xmlns:c15="http://schemas.microsoft.com/office/drawing/2012/chart" uri="{CE6537A1-D6FC-4f65-9D91-7224C49458BB}"/>
                <c:ext xmlns:c16="http://schemas.microsoft.com/office/drawing/2014/chart" uri="{C3380CC4-5D6E-409C-BE32-E72D297353CC}">
                  <c16:uniqueId val="{00000004-E5F8-43C9-A564-A315A6965A08}"/>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EURCHF_2021!$D$6:$D$7</c:f>
              <c:strCache>
                <c:ptCount val="2"/>
                <c:pt idx="0">
                  <c:v> TOTAL </c:v>
                </c:pt>
                <c:pt idx="1">
                  <c:v> Settled </c:v>
                </c:pt>
              </c:strCache>
            </c:strRef>
          </c:cat>
          <c:val>
            <c:numRef>
              <c:f>EURCHF_2021!$E$6:$E$7</c:f>
              <c:numCache>
                <c:formatCode>_ * #\ ##0.00_ ;_ * \-#\ ##0.00_ ;_ * "-"??_ ;_ @_ </c:formatCode>
                <c:ptCount val="2"/>
                <c:pt idx="0">
                  <c:v>3700000</c:v>
                </c:pt>
                <c:pt idx="1">
                  <c:v>0</c:v>
                </c:pt>
              </c:numCache>
            </c:numRef>
          </c:val>
          <c:extLst>
            <c:ext xmlns:c16="http://schemas.microsoft.com/office/drawing/2014/chart" uri="{C3380CC4-5D6E-409C-BE32-E72D297353CC}">
              <c16:uniqueId val="{00000005-E5F8-43C9-A564-A315A6965A08}"/>
            </c:ext>
          </c:extLst>
        </c:ser>
        <c:ser>
          <c:idx val="2"/>
          <c:order val="1"/>
          <c:tx>
            <c:strRef>
              <c:f>EURCHF_2021!$F$5</c:f>
              <c:strCache>
                <c:ptCount val="1"/>
                <c:pt idx="0">
                  <c:v>Settled Notional</c:v>
                </c:pt>
              </c:strCache>
            </c:strRef>
          </c:tx>
          <c:spPr>
            <a:solidFill>
              <a:srgbClr val="FFCC00"/>
            </a:solidFill>
            <a:ln w="12700">
              <a:solidFill>
                <a:srgbClr val="969696"/>
              </a:solidFill>
              <a:prstDash val="solid"/>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6-E5F8-43C9-A564-A315A6965A08}"/>
                </c:ext>
              </c:extLst>
            </c:dLbl>
            <c:dLbl>
              <c:idx val="2"/>
              <c:delete val="1"/>
              <c:extLst>
                <c:ext xmlns:c15="http://schemas.microsoft.com/office/drawing/2012/chart" uri="{CE6537A1-D6FC-4f65-9D91-7224C49458BB}"/>
                <c:ext xmlns:c16="http://schemas.microsoft.com/office/drawing/2014/chart" uri="{C3380CC4-5D6E-409C-BE32-E72D297353CC}">
                  <c16:uniqueId val="{00000007-E5F8-43C9-A564-A315A6965A08}"/>
                </c:ext>
              </c:extLst>
            </c:dLbl>
            <c:dLbl>
              <c:idx val="3"/>
              <c:delete val="1"/>
              <c:extLst>
                <c:ext xmlns:c15="http://schemas.microsoft.com/office/drawing/2012/chart" uri="{CE6537A1-D6FC-4f65-9D91-7224C49458BB}"/>
                <c:ext xmlns:c16="http://schemas.microsoft.com/office/drawing/2014/chart" uri="{C3380CC4-5D6E-409C-BE32-E72D297353CC}">
                  <c16:uniqueId val="{00000008-E5F8-43C9-A564-A315A6965A08}"/>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EURCHF_2021!$D$6:$D$7</c:f>
              <c:strCache>
                <c:ptCount val="2"/>
                <c:pt idx="0">
                  <c:v> TOTAL </c:v>
                </c:pt>
                <c:pt idx="1">
                  <c:v> Settled </c:v>
                </c:pt>
              </c:strCache>
            </c:strRef>
          </c:cat>
          <c:val>
            <c:numRef>
              <c:f>EURCHF_2021!$F$6:$F$7</c:f>
              <c:numCache>
                <c:formatCode>_ * #\ ##0.00_ ;_ * \-#\ ##0.00_ ;_ * "-"??_ ;_ @_ </c:formatCode>
                <c:ptCount val="2"/>
                <c:pt idx="0">
                  <c:v>0</c:v>
                </c:pt>
                <c:pt idx="1">
                  <c:v>3700000</c:v>
                </c:pt>
              </c:numCache>
            </c:numRef>
          </c:val>
          <c:extLst>
            <c:ext xmlns:c16="http://schemas.microsoft.com/office/drawing/2014/chart" uri="{C3380CC4-5D6E-409C-BE32-E72D297353CC}">
              <c16:uniqueId val="{00000009-E5F8-43C9-A564-A315A6965A08}"/>
            </c:ext>
          </c:extLst>
        </c:ser>
        <c:ser>
          <c:idx val="3"/>
          <c:order val="2"/>
          <c:tx>
            <c:strRef>
              <c:f>EURCHF_2021!$H$5</c:f>
              <c:strCache>
                <c:ptCount val="1"/>
                <c:pt idx="0">
                  <c:v>Total Outstanding</c:v>
                </c:pt>
              </c:strCache>
            </c:strRef>
          </c:tx>
          <c:spPr>
            <a:solidFill>
              <a:srgbClr val="99CC00"/>
            </a:solidFill>
            <a:ln w="12700">
              <a:solidFill>
                <a:srgbClr val="969696"/>
              </a:solidFill>
              <a:prstDash val="solid"/>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A-E5F8-43C9-A564-A315A6965A08}"/>
                </c:ext>
              </c:extLst>
            </c:dLbl>
            <c:dLbl>
              <c:idx val="1"/>
              <c:delete val="1"/>
              <c:extLst>
                <c:ext xmlns:c15="http://schemas.microsoft.com/office/drawing/2012/chart" uri="{CE6537A1-D6FC-4f65-9D91-7224C49458BB}"/>
                <c:ext xmlns:c16="http://schemas.microsoft.com/office/drawing/2014/chart" uri="{C3380CC4-5D6E-409C-BE32-E72D297353CC}">
                  <c16:uniqueId val="{0000000B-E5F8-43C9-A564-A315A6965A08}"/>
                </c:ext>
              </c:extLst>
            </c:dLbl>
            <c:dLbl>
              <c:idx val="3"/>
              <c:delete val="1"/>
              <c:extLst>
                <c:ext xmlns:c15="http://schemas.microsoft.com/office/drawing/2012/chart" uri="{CE6537A1-D6FC-4f65-9D91-7224C49458BB}"/>
                <c:ext xmlns:c16="http://schemas.microsoft.com/office/drawing/2014/chart" uri="{C3380CC4-5D6E-409C-BE32-E72D297353CC}">
                  <c16:uniqueId val="{0000000C-E5F8-43C9-A564-A315A6965A08}"/>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EURCHF_2021!$D$6:$D$7</c:f>
              <c:strCache>
                <c:ptCount val="2"/>
                <c:pt idx="0">
                  <c:v> TOTAL </c:v>
                </c:pt>
                <c:pt idx="1">
                  <c:v> Settled </c:v>
                </c:pt>
              </c:strCache>
            </c:strRef>
          </c:cat>
          <c:val>
            <c:numRef>
              <c:f>EURCHF_2021!$H$6:$H$7</c:f>
              <c:numCache>
                <c:formatCode>_ * #\ ##0.00_ ;_ * \-#\ ##0.00_ ;_ * "-"??_ ;_ @_ </c:formatCode>
                <c:ptCount val="2"/>
                <c:pt idx="0">
                  <c:v>0</c:v>
                </c:pt>
                <c:pt idx="1">
                  <c:v>0</c:v>
                </c:pt>
              </c:numCache>
            </c:numRef>
          </c:val>
          <c:extLst>
            <c:ext xmlns:c16="http://schemas.microsoft.com/office/drawing/2014/chart" uri="{C3380CC4-5D6E-409C-BE32-E72D297353CC}">
              <c16:uniqueId val="{0000000D-E5F8-43C9-A564-A315A6965A08}"/>
            </c:ext>
          </c:extLst>
        </c:ser>
        <c:ser>
          <c:idx val="4"/>
          <c:order val="3"/>
          <c:tx>
            <c:strRef>
              <c:f>EURCHF_2021!$G$5</c:f>
              <c:strCache>
                <c:ptCount val="1"/>
                <c:pt idx="0">
                  <c:v>Outstanding Notional</c:v>
                </c:pt>
              </c:strCache>
            </c:strRef>
          </c:tx>
          <c:spPr>
            <a:pattFill prst="wdUpDiag">
              <a:fgClr>
                <a:srgbClr val="92D050"/>
              </a:fgClr>
              <a:bgClr>
                <a:sysClr val="window" lastClr="FFFFFF"/>
              </a:bgClr>
            </a:pattFill>
            <a:ln w="28575">
              <a:noFill/>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E-E5F8-43C9-A564-A315A6965A08}"/>
                </c:ext>
              </c:extLst>
            </c:dLbl>
            <c:dLbl>
              <c:idx val="1"/>
              <c:delete val="1"/>
              <c:extLst>
                <c:ext xmlns:c15="http://schemas.microsoft.com/office/drawing/2012/chart" uri="{CE6537A1-D6FC-4f65-9D91-7224C49458BB}"/>
                <c:ext xmlns:c16="http://schemas.microsoft.com/office/drawing/2014/chart" uri="{C3380CC4-5D6E-409C-BE32-E72D297353CC}">
                  <c16:uniqueId val="{0000000F-E5F8-43C9-A564-A315A6965A08}"/>
                </c:ext>
              </c:extLst>
            </c:dLbl>
            <c:dLbl>
              <c:idx val="2"/>
              <c:delete val="1"/>
              <c:extLst>
                <c:ext xmlns:c15="http://schemas.microsoft.com/office/drawing/2012/chart" uri="{CE6537A1-D6FC-4f65-9D91-7224C49458BB}"/>
                <c:ext xmlns:c16="http://schemas.microsoft.com/office/drawing/2014/chart" uri="{C3380CC4-5D6E-409C-BE32-E72D297353CC}">
                  <c16:uniqueId val="{00000010-E5F8-43C9-A564-A315A6965A08}"/>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EURCHF_2021!$D$6:$D$7</c:f>
              <c:strCache>
                <c:ptCount val="2"/>
                <c:pt idx="0">
                  <c:v> TOTAL </c:v>
                </c:pt>
                <c:pt idx="1">
                  <c:v> Settled </c:v>
                </c:pt>
              </c:strCache>
            </c:strRef>
          </c:cat>
          <c:val>
            <c:numRef>
              <c:f>EURCHF_2021!$G$6:$G$7</c:f>
              <c:numCache>
                <c:formatCode>_ * #\ ##0.00_ ;_ * \-#\ ##0.00_ ;_ * "-"??_ ;_ @_ </c:formatCode>
                <c:ptCount val="2"/>
                <c:pt idx="0">
                  <c:v>0</c:v>
                </c:pt>
                <c:pt idx="1">
                  <c:v>0</c:v>
                </c:pt>
              </c:numCache>
            </c:numRef>
          </c:val>
          <c:extLst>
            <c:ext xmlns:c16="http://schemas.microsoft.com/office/drawing/2014/chart" uri="{C3380CC4-5D6E-409C-BE32-E72D297353CC}">
              <c16:uniqueId val="{00000011-E5F8-43C9-A564-A315A6965A08}"/>
            </c:ext>
          </c:extLst>
        </c:ser>
        <c:dLbls>
          <c:dLblPos val="ctr"/>
          <c:showLegendKey val="0"/>
          <c:showVal val="1"/>
          <c:showCatName val="0"/>
          <c:showSerName val="0"/>
          <c:showPercent val="0"/>
          <c:showBubbleSize val="0"/>
        </c:dLbls>
        <c:gapWidth val="150"/>
        <c:overlap val="100"/>
        <c:axId val="337224480"/>
        <c:axId val="337223304"/>
      </c:barChart>
      <c:lineChart>
        <c:grouping val="standard"/>
        <c:varyColors val="0"/>
        <c:ser>
          <c:idx val="1"/>
          <c:order val="4"/>
          <c:tx>
            <c:strRef>
              <c:f>EURCHF_2021!$K$5</c:f>
              <c:strCache>
                <c:ptCount val="1"/>
                <c:pt idx="0">
                  <c:v>Hedge Rate</c:v>
                </c:pt>
              </c:strCache>
            </c:strRef>
          </c:tx>
          <c:spPr>
            <a:ln w="25400">
              <a:noFill/>
              <a:prstDash val="solid"/>
            </a:ln>
          </c:spPr>
          <c:marker>
            <c:symbol val="circle"/>
            <c:size val="4"/>
            <c:spPr>
              <a:solidFill>
                <a:srgbClr val="FF0000"/>
              </a:solidFill>
              <a:ln>
                <a:solidFill>
                  <a:srgbClr val="FF0000"/>
                </a:solidFill>
                <a:prstDash val="solid"/>
              </a:ln>
            </c:spPr>
          </c:marker>
          <c:dLbls>
            <c:dLbl>
              <c:idx val="0"/>
              <c:layout>
                <c:manualLayout>
                  <c:x val="-5.8129908337617199E-2"/>
                  <c:y val="4.307044872472478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E5F8-43C9-A564-A315A6965A08}"/>
                </c:ext>
              </c:extLst>
            </c:dLbl>
            <c:dLbl>
              <c:idx val="1"/>
              <c:layout>
                <c:manualLayout>
                  <c:x val="-5.8129908337617199E-2"/>
                  <c:y val="4.307044872472478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E5F8-43C9-A564-A315A6965A08}"/>
                </c:ext>
              </c:extLst>
            </c:dLbl>
            <c:spPr>
              <a:noFill/>
              <a:ln>
                <a:noFill/>
              </a:ln>
              <a:effectLst/>
            </c:spPr>
            <c:txPr>
              <a:bodyPr rot="-2700000" vert="horz"/>
              <a:lstStyle/>
              <a:p>
                <a:pPr>
                  <a:defRPr sz="700">
                    <a:solidFill>
                      <a:srgbClr val="FF0000"/>
                    </a:solidFill>
                  </a:defRPr>
                </a:pPr>
                <a:endParaRPr lang="fr-F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EURCHF_2021!$D$6:$D$7</c:f>
              <c:strCache>
                <c:ptCount val="2"/>
                <c:pt idx="0">
                  <c:v> TOTAL </c:v>
                </c:pt>
                <c:pt idx="1">
                  <c:v> Settled </c:v>
                </c:pt>
              </c:strCache>
            </c:strRef>
          </c:cat>
          <c:val>
            <c:numRef>
              <c:f>EURCHF_2021!$K$6:$K$7</c:f>
              <c:numCache>
                <c:formatCode>_ * #\ ##0.0000_ ;_ * \-#\ ##0.0000_ ;_ * "-"??_ ;_ @_ </c:formatCode>
                <c:ptCount val="2"/>
                <c:pt idx="0">
                  <c:v>1.0885046273299901</c:v>
                </c:pt>
                <c:pt idx="1">
                  <c:v>1.0885046273299901</c:v>
                </c:pt>
              </c:numCache>
            </c:numRef>
          </c:val>
          <c:smooth val="0"/>
          <c:extLst>
            <c:ext xmlns:c16="http://schemas.microsoft.com/office/drawing/2014/chart" uri="{C3380CC4-5D6E-409C-BE32-E72D297353CC}">
              <c16:uniqueId val="{00000014-E5F8-43C9-A564-A315A6965A08}"/>
            </c:ext>
          </c:extLst>
        </c:ser>
        <c:dLbls>
          <c:dLblPos val="ctr"/>
          <c:showLegendKey val="0"/>
          <c:showVal val="1"/>
          <c:showCatName val="0"/>
          <c:showSerName val="0"/>
          <c:showPercent val="0"/>
          <c:showBubbleSize val="0"/>
        </c:dLbls>
        <c:marker val="1"/>
        <c:smooth val="0"/>
        <c:axId val="337224088"/>
        <c:axId val="337237808"/>
      </c:lineChart>
      <c:catAx>
        <c:axId val="337224480"/>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800" b="0" i="0" u="none" strike="noStrike" baseline="0">
                <a:solidFill>
                  <a:srgbClr val="000000"/>
                </a:solidFill>
                <a:latin typeface="Calibri"/>
                <a:ea typeface="Calibri"/>
                <a:cs typeface="Calibri"/>
              </a:defRPr>
            </a:pPr>
            <a:endParaRPr lang="fr-FR"/>
          </a:p>
        </c:txPr>
        <c:crossAx val="337223304"/>
        <c:crosses val="autoZero"/>
        <c:auto val="1"/>
        <c:lblAlgn val="ctr"/>
        <c:lblOffset val="100"/>
        <c:tickLblSkip val="1"/>
        <c:tickMarkSkip val="1"/>
        <c:noMultiLvlLbl val="0"/>
      </c:catAx>
      <c:valAx>
        <c:axId val="337223304"/>
        <c:scaling>
          <c:orientation val="minMax"/>
        </c:scaling>
        <c:delete val="0"/>
        <c:axPos val="l"/>
        <c:majorGridlines>
          <c:spPr>
            <a:ln w="3175">
              <a:solidFill>
                <a:srgbClr val="969696"/>
              </a:solidFill>
              <a:prstDash val="sysDash"/>
            </a:ln>
          </c:spPr>
        </c:majorGridlines>
        <c:numFmt formatCode="#,##0" sourceLinked="0"/>
        <c:majorTickMark val="out"/>
        <c:minorTickMark val="none"/>
        <c:tickLblPos val="nextTo"/>
        <c:spPr>
          <a:ln w="3175">
            <a:solidFill>
              <a:srgbClr val="666699"/>
            </a:solidFill>
            <a:prstDash val="solid"/>
          </a:ln>
        </c:spPr>
        <c:txPr>
          <a:bodyPr rot="0" vert="horz"/>
          <a:lstStyle/>
          <a:p>
            <a:pPr>
              <a:defRPr sz="800" b="0" i="0" u="none" strike="noStrike" baseline="0">
                <a:solidFill>
                  <a:srgbClr val="666699"/>
                </a:solidFill>
                <a:latin typeface="Calibri"/>
                <a:ea typeface="Calibri"/>
                <a:cs typeface="Calibri"/>
              </a:defRPr>
            </a:pPr>
            <a:endParaRPr lang="fr-FR"/>
          </a:p>
        </c:txPr>
        <c:crossAx val="337224480"/>
        <c:crosses val="autoZero"/>
        <c:crossBetween val="between"/>
      </c:valAx>
      <c:catAx>
        <c:axId val="337224088"/>
        <c:scaling>
          <c:orientation val="minMax"/>
        </c:scaling>
        <c:delete val="1"/>
        <c:axPos val="b"/>
        <c:numFmt formatCode="General" sourceLinked="1"/>
        <c:majorTickMark val="out"/>
        <c:minorTickMark val="none"/>
        <c:tickLblPos val="nextTo"/>
        <c:crossAx val="337237808"/>
        <c:crosses val="autoZero"/>
        <c:auto val="1"/>
        <c:lblAlgn val="ctr"/>
        <c:lblOffset val="100"/>
        <c:noMultiLvlLbl val="0"/>
      </c:catAx>
      <c:valAx>
        <c:axId val="337237808"/>
        <c:scaling>
          <c:orientation val="minMax"/>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800" b="0" i="0" u="none" strike="noStrike" baseline="0">
                <a:solidFill>
                  <a:srgbClr val="FF0000"/>
                </a:solidFill>
                <a:latin typeface="Calibri"/>
                <a:ea typeface="Calibri"/>
                <a:cs typeface="Calibri"/>
              </a:defRPr>
            </a:pPr>
            <a:endParaRPr lang="fr-FR"/>
          </a:p>
        </c:txPr>
        <c:crossAx val="337224088"/>
        <c:crosses val="max"/>
        <c:crossBetween val="between"/>
      </c:valAx>
      <c:spPr>
        <a:solidFill>
          <a:srgbClr val="FFFFFF"/>
        </a:solidFill>
        <a:ln w="12700">
          <a:solidFill>
            <a:srgbClr val="808080"/>
          </a:solidFill>
          <a:prstDash val="solid"/>
        </a:ln>
      </c:spPr>
    </c:plotArea>
    <c:legend>
      <c:legendPos val="b"/>
      <c:layout>
        <c:manualLayout>
          <c:xMode val="edge"/>
          <c:yMode val="edge"/>
          <c:x val="5.7117003367003365E-2"/>
          <c:y val="0.90910777777777774"/>
          <c:w val="0.91142239057239061"/>
          <c:h val="7.8720833333333337E-2"/>
        </c:manualLayout>
      </c:layout>
      <c:overlay val="0"/>
      <c:spPr>
        <a:solidFill>
          <a:srgbClr val="FFFFFF"/>
        </a:solidFill>
        <a:ln w="3175">
          <a:solidFill>
            <a:srgbClr val="969696"/>
          </a:solidFill>
          <a:prstDash val="solid"/>
        </a:ln>
      </c:spPr>
      <c:txPr>
        <a:bodyPr/>
        <a:lstStyle/>
        <a:p>
          <a:pPr>
            <a:defRPr sz="8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120009331467041"/>
          <c:y val="0.25812517361111109"/>
          <c:w val="0.78160701193094717"/>
          <c:h val="0.53955885416666671"/>
        </c:manualLayout>
      </c:layout>
      <c:barChart>
        <c:barDir val="col"/>
        <c:grouping val="stacked"/>
        <c:varyColors val="0"/>
        <c:ser>
          <c:idx val="0"/>
          <c:order val="0"/>
          <c:tx>
            <c:strRef>
              <c:f>'EURCHF_2021-Blend'!$L$5</c:f>
              <c:strCache>
                <c:ptCount val="1"/>
                <c:pt idx="0">
                  <c:v>Purchased Options</c:v>
                </c:pt>
              </c:strCache>
            </c:strRef>
          </c:tx>
          <c:spPr>
            <a:solidFill>
              <a:srgbClr val="FEFEDE"/>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0-752B-4E05-8196-171743C48A9C}"/>
              </c:ext>
            </c:extLst>
          </c:dPt>
          <c:dPt>
            <c:idx val="1"/>
            <c:invertIfNegative val="0"/>
            <c:bubble3D val="0"/>
            <c:extLst>
              <c:ext xmlns:c16="http://schemas.microsoft.com/office/drawing/2014/chart" uri="{C3380CC4-5D6E-409C-BE32-E72D297353CC}">
                <c16:uniqueId val="{00000001-752B-4E05-8196-171743C48A9C}"/>
              </c:ext>
            </c:extLst>
          </c:dPt>
          <c:dPt>
            <c:idx val="2"/>
            <c:invertIfNegative val="0"/>
            <c:bubble3D val="0"/>
            <c:extLst>
              <c:ext xmlns:c16="http://schemas.microsoft.com/office/drawing/2014/chart" uri="{C3380CC4-5D6E-409C-BE32-E72D297353CC}">
                <c16:uniqueId val="{00000002-752B-4E05-8196-171743C48A9C}"/>
              </c:ext>
            </c:extLst>
          </c:dPt>
          <c:dLbls>
            <c:dLbl>
              <c:idx val="1"/>
              <c:delete val="1"/>
              <c:extLst>
                <c:ext xmlns:c15="http://schemas.microsoft.com/office/drawing/2012/chart" uri="{CE6537A1-D6FC-4f65-9D91-7224C49458BB}"/>
                <c:ext xmlns:c16="http://schemas.microsoft.com/office/drawing/2014/chart" uri="{C3380CC4-5D6E-409C-BE32-E72D297353CC}">
                  <c16:uniqueId val="{00000001-752B-4E05-8196-171743C48A9C}"/>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'EURCHF_2021-Blend'!$D$6:$D$7</c:f>
              <c:strCache>
                <c:ptCount val="2"/>
                <c:pt idx="0">
                  <c:v> TOTAL </c:v>
                </c:pt>
                <c:pt idx="1">
                  <c:v> Settled </c:v>
                </c:pt>
              </c:strCache>
            </c:strRef>
          </c:cat>
          <c:val>
            <c:numRef>
              <c:f>'EURCHF_2021-Blend'!$L$6:$L$7</c:f>
              <c:numCache>
                <c:formatCode>_ * #\ ##0.00_ ;_ * \-#\ ##0.00_ ;_ * "-"??_ ;_ @_ </c:formatCode>
                <c:ptCount val="2"/>
                <c:pt idx="0">
                  <c:v>0</c:v>
                </c:pt>
                <c:pt idx="1">
                  <c:v>0</c:v>
                </c:pt>
              </c:numCache>
            </c:numRef>
          </c:val>
          <c:extLst>
            <c:ext xmlns:c16="http://schemas.microsoft.com/office/drawing/2014/chart" uri="{C3380CC4-5D6E-409C-BE32-E72D297353CC}">
              <c16:uniqueId val="{00000003-752B-4E05-8196-171743C48A9C}"/>
            </c:ext>
          </c:extLst>
        </c:ser>
        <c:ser>
          <c:idx val="2"/>
          <c:order val="1"/>
          <c:tx>
            <c:strRef>
              <c:f>'EURCHF_2021-Blend'!$M$5</c:f>
              <c:strCache>
                <c:ptCount val="1"/>
                <c:pt idx="0">
                  <c:v>Option Strategies</c:v>
                </c:pt>
              </c:strCache>
            </c:strRef>
          </c:tx>
          <c:spPr>
            <a:solidFill>
              <a:srgbClr val="FFA037"/>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4-752B-4E05-8196-171743C48A9C}"/>
              </c:ext>
            </c:extLst>
          </c:dPt>
          <c:dPt>
            <c:idx val="1"/>
            <c:invertIfNegative val="0"/>
            <c:bubble3D val="0"/>
            <c:extLst>
              <c:ext xmlns:c16="http://schemas.microsoft.com/office/drawing/2014/chart" uri="{C3380CC4-5D6E-409C-BE32-E72D297353CC}">
                <c16:uniqueId val="{00000005-752B-4E05-8196-171743C48A9C}"/>
              </c:ext>
            </c:extLst>
          </c:dPt>
          <c:dLbls>
            <c:dLbl>
              <c:idx val="1"/>
              <c:delete val="1"/>
              <c:extLst>
                <c:ext xmlns:c15="http://schemas.microsoft.com/office/drawing/2012/chart" uri="{CE6537A1-D6FC-4f65-9D91-7224C49458BB}"/>
                <c:ext xmlns:c16="http://schemas.microsoft.com/office/drawing/2014/chart" uri="{C3380CC4-5D6E-409C-BE32-E72D297353CC}">
                  <c16:uniqueId val="{00000005-752B-4E05-8196-171743C48A9C}"/>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'EURCHF_2021-Blend'!$D$6:$D$7</c:f>
              <c:strCache>
                <c:ptCount val="2"/>
                <c:pt idx="0">
                  <c:v> TOTAL </c:v>
                </c:pt>
                <c:pt idx="1">
                  <c:v> Settled </c:v>
                </c:pt>
              </c:strCache>
            </c:strRef>
          </c:cat>
          <c:val>
            <c:numRef>
              <c:f>'EURCHF_2021-Blend'!$M$6:$M$7</c:f>
              <c:numCache>
                <c:formatCode>_ * #\ ##0.00_ ;_ * \-#\ ##0.00_ ;_ * "-"??_ ;_ @_ </c:formatCode>
                <c:ptCount val="2"/>
                <c:pt idx="0">
                  <c:v>0</c:v>
                </c:pt>
                <c:pt idx="1">
                  <c:v>0</c:v>
                </c:pt>
              </c:numCache>
            </c:numRef>
          </c:val>
          <c:extLst>
            <c:ext xmlns:c16="http://schemas.microsoft.com/office/drawing/2014/chart" uri="{C3380CC4-5D6E-409C-BE32-E72D297353CC}">
              <c16:uniqueId val="{00000006-752B-4E05-8196-171743C48A9C}"/>
            </c:ext>
          </c:extLst>
        </c:ser>
        <c:ser>
          <c:idx val="3"/>
          <c:order val="2"/>
          <c:tx>
            <c:strRef>
              <c:f>'EURCHF_2021-Blend'!$N$5</c:f>
              <c:strCache>
                <c:ptCount val="1"/>
                <c:pt idx="0">
                  <c:v>Forward/Spot</c:v>
                </c:pt>
              </c:strCache>
            </c:strRef>
          </c:tx>
          <c:spPr>
            <a:solidFill>
              <a:srgbClr val="8064A2">
                <a:lumMod val="40000"/>
                <a:lumOff val="60000"/>
              </a:srgbClr>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7-752B-4E05-8196-171743C48A9C}"/>
              </c:ext>
            </c:extLst>
          </c:dPt>
          <c:dPt>
            <c:idx val="1"/>
            <c:invertIfNegative val="0"/>
            <c:bubble3D val="0"/>
            <c:extLst>
              <c:ext xmlns:c16="http://schemas.microsoft.com/office/drawing/2014/chart" uri="{C3380CC4-5D6E-409C-BE32-E72D297353CC}">
                <c16:uniqueId val="{00000008-752B-4E05-8196-171743C48A9C}"/>
              </c:ext>
            </c:extLst>
          </c:dPt>
          <c:dLbls>
            <c:dLbl>
              <c:idx val="0"/>
              <c:layout>
                <c:manualLayout>
                  <c:x val="0"/>
                  <c:y val="-5.2148558426942368E-2"/>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752B-4E05-8196-171743C48A9C}"/>
                </c:ext>
              </c:extLst>
            </c:dLbl>
            <c:dLbl>
              <c:idx val="1"/>
              <c:layout>
                <c:manualLayout>
                  <c:x val="-1.1117298739936461E-16"/>
                  <c:y val="-5.5050885218370295E-2"/>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752B-4E05-8196-171743C48A9C}"/>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'EURCHF_2021-Blend'!$D$6:$D$7</c:f>
              <c:strCache>
                <c:ptCount val="2"/>
                <c:pt idx="0">
                  <c:v> TOTAL </c:v>
                </c:pt>
                <c:pt idx="1">
                  <c:v> Settled </c:v>
                </c:pt>
              </c:strCache>
            </c:strRef>
          </c:cat>
          <c:val>
            <c:numRef>
              <c:f>'EURCHF_2021-Blend'!$N$6:$N$7</c:f>
              <c:numCache>
                <c:formatCode>_ * #\ ##0.00_ ;_ * \-#\ ##0.00_ ;_ * "-"??_ ;_ @_ </c:formatCode>
                <c:ptCount val="2"/>
                <c:pt idx="0">
                  <c:v>3700000</c:v>
                </c:pt>
                <c:pt idx="1">
                  <c:v>3700000</c:v>
                </c:pt>
              </c:numCache>
            </c:numRef>
          </c:val>
          <c:extLst>
            <c:ext xmlns:c16="http://schemas.microsoft.com/office/drawing/2014/chart" uri="{C3380CC4-5D6E-409C-BE32-E72D297353CC}">
              <c16:uniqueId val="{00000009-752B-4E05-8196-171743C48A9C}"/>
            </c:ext>
          </c:extLst>
        </c:ser>
        <c:dLbls>
          <c:showLegendKey val="0"/>
          <c:showVal val="0"/>
          <c:showCatName val="0"/>
          <c:showSerName val="0"/>
          <c:showPercent val="0"/>
          <c:showBubbleSize val="0"/>
        </c:dLbls>
        <c:gapWidth val="150"/>
        <c:overlap val="100"/>
        <c:axId val="405931264"/>
        <c:axId val="405938320"/>
      </c:barChart>
      <c:lineChart>
        <c:grouping val="standard"/>
        <c:varyColors val="0"/>
        <c:ser>
          <c:idx val="1"/>
          <c:order val="3"/>
          <c:tx>
            <c:strRef>
              <c:f>'EURCHF_2021-Blend'!$K$5</c:f>
              <c:strCache>
                <c:ptCount val="1"/>
                <c:pt idx="0">
                  <c:v>Hedge Rate</c:v>
                </c:pt>
              </c:strCache>
            </c:strRef>
          </c:tx>
          <c:spPr>
            <a:ln w="25400">
              <a:noFill/>
              <a:prstDash val="solid"/>
            </a:ln>
          </c:spPr>
          <c:marker>
            <c:symbol val="circle"/>
            <c:size val="4"/>
            <c:spPr>
              <a:solidFill>
                <a:srgbClr val="FF0000"/>
              </a:solidFill>
              <a:ln>
                <a:solidFill>
                  <a:srgbClr val="FF0000"/>
                </a:solidFill>
                <a:prstDash val="solid"/>
              </a:ln>
            </c:spPr>
          </c:marker>
          <c:dLbls>
            <c:dLbl>
              <c:idx val="0"/>
              <c:layout>
                <c:manualLayout>
                  <c:x val="-5.1855754844257793E-2"/>
                  <c:y val="4.354459039828523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752B-4E05-8196-171743C48A9C}"/>
                </c:ext>
              </c:extLst>
            </c:dLbl>
            <c:dLbl>
              <c:idx val="1"/>
              <c:layout>
                <c:manualLayout>
                  <c:x val="-5.4887780435508696E-2"/>
                  <c:y val="4.714252082337646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752B-4E05-8196-171743C48A9C}"/>
                </c:ext>
              </c:extLst>
            </c:dLbl>
            <c:numFmt formatCode="#,##0.0000" sourceLinked="0"/>
            <c:spPr>
              <a:noFill/>
              <a:ln w="25400">
                <a:noFill/>
              </a:ln>
            </c:spPr>
            <c:txPr>
              <a:bodyPr rot="-2700000" vert="horz"/>
              <a:lstStyle/>
              <a:p>
                <a:pPr>
                  <a:defRPr sz="700" b="0" i="0" u="none" strike="noStrike" baseline="0">
                    <a:solidFill>
                      <a:srgbClr val="FF0000"/>
                    </a:solidFill>
                    <a:latin typeface="Calibri"/>
                    <a:ea typeface="Calibri"/>
                    <a:cs typeface="Calibri"/>
                  </a:defRPr>
                </a:pPr>
                <a:endParaRPr lang="fr-F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'EURCHF_2021-Blend'!$D$6:$D$7</c:f>
              <c:strCache>
                <c:ptCount val="2"/>
                <c:pt idx="0">
                  <c:v> TOTAL </c:v>
                </c:pt>
                <c:pt idx="1">
                  <c:v> Settled </c:v>
                </c:pt>
              </c:strCache>
            </c:strRef>
          </c:cat>
          <c:val>
            <c:numRef>
              <c:f>'EURCHF_2021-Blend'!$K$6:$K$7</c:f>
              <c:numCache>
                <c:formatCode>_ * #\ ##0.0000_ ;_ * \-#\ ##0.0000_ ;_ * "-"??_ ;_ @_ </c:formatCode>
                <c:ptCount val="2"/>
                <c:pt idx="0">
                  <c:v>1.0885046273299901</c:v>
                </c:pt>
                <c:pt idx="1">
                  <c:v>1.0885046273299901</c:v>
                </c:pt>
              </c:numCache>
            </c:numRef>
          </c:val>
          <c:smooth val="0"/>
          <c:extLst>
            <c:ext xmlns:c16="http://schemas.microsoft.com/office/drawing/2014/chart" uri="{C3380CC4-5D6E-409C-BE32-E72D297353CC}">
              <c16:uniqueId val="{0000000C-752B-4E05-8196-171743C48A9C}"/>
            </c:ext>
          </c:extLst>
        </c:ser>
        <c:dLbls>
          <c:showLegendKey val="0"/>
          <c:showVal val="0"/>
          <c:showCatName val="0"/>
          <c:showSerName val="0"/>
          <c:showPercent val="0"/>
          <c:showBubbleSize val="0"/>
        </c:dLbls>
        <c:marker val="1"/>
        <c:smooth val="0"/>
        <c:axId val="405937928"/>
        <c:axId val="405939496"/>
      </c:lineChart>
      <c:catAx>
        <c:axId val="405931264"/>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800" b="0" i="0" u="none" strike="noStrike" baseline="0">
                <a:solidFill>
                  <a:srgbClr val="000000"/>
                </a:solidFill>
                <a:latin typeface="Calibri"/>
                <a:ea typeface="Calibri"/>
                <a:cs typeface="Calibri"/>
              </a:defRPr>
            </a:pPr>
            <a:endParaRPr lang="fr-FR"/>
          </a:p>
        </c:txPr>
        <c:crossAx val="405938320"/>
        <c:crosses val="autoZero"/>
        <c:auto val="1"/>
        <c:lblAlgn val="ctr"/>
        <c:lblOffset val="100"/>
        <c:tickLblSkip val="1"/>
        <c:tickMarkSkip val="1"/>
        <c:noMultiLvlLbl val="0"/>
      </c:catAx>
      <c:valAx>
        <c:axId val="405938320"/>
        <c:scaling>
          <c:orientation val="minMax"/>
        </c:scaling>
        <c:delete val="0"/>
        <c:axPos val="l"/>
        <c:majorGridlines>
          <c:spPr>
            <a:ln w="3175">
              <a:solidFill>
                <a:srgbClr val="969696"/>
              </a:solidFill>
              <a:prstDash val="sysDash"/>
            </a:ln>
          </c:spPr>
        </c:majorGridlines>
        <c:numFmt formatCode="#,##0" sourceLinked="0"/>
        <c:majorTickMark val="out"/>
        <c:minorTickMark val="none"/>
        <c:tickLblPos val="nextTo"/>
        <c:spPr>
          <a:ln w="3175">
            <a:solidFill>
              <a:srgbClr val="666699"/>
            </a:solidFill>
            <a:prstDash val="solid"/>
          </a:ln>
        </c:spPr>
        <c:txPr>
          <a:bodyPr rot="0" vert="horz"/>
          <a:lstStyle/>
          <a:p>
            <a:pPr>
              <a:defRPr sz="800" b="0" i="0" u="none" strike="noStrike" baseline="0">
                <a:solidFill>
                  <a:srgbClr val="666699"/>
                </a:solidFill>
                <a:latin typeface="Calibri"/>
                <a:ea typeface="Calibri"/>
                <a:cs typeface="Calibri"/>
              </a:defRPr>
            </a:pPr>
            <a:endParaRPr lang="fr-FR"/>
          </a:p>
        </c:txPr>
        <c:crossAx val="405931264"/>
        <c:crosses val="autoZero"/>
        <c:crossBetween val="between"/>
      </c:valAx>
      <c:catAx>
        <c:axId val="405937928"/>
        <c:scaling>
          <c:orientation val="minMax"/>
        </c:scaling>
        <c:delete val="1"/>
        <c:axPos val="b"/>
        <c:numFmt formatCode="General" sourceLinked="1"/>
        <c:majorTickMark val="out"/>
        <c:minorTickMark val="none"/>
        <c:tickLblPos val="nextTo"/>
        <c:crossAx val="405939496"/>
        <c:crosses val="autoZero"/>
        <c:auto val="1"/>
        <c:lblAlgn val="ctr"/>
        <c:lblOffset val="100"/>
        <c:noMultiLvlLbl val="0"/>
      </c:catAx>
      <c:valAx>
        <c:axId val="405939496"/>
        <c:scaling>
          <c:orientation val="minMax"/>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800" b="0" i="0" u="none" strike="noStrike" baseline="0">
                <a:solidFill>
                  <a:srgbClr val="FF0000"/>
                </a:solidFill>
                <a:latin typeface="Calibri"/>
                <a:ea typeface="Calibri"/>
                <a:cs typeface="Calibri"/>
              </a:defRPr>
            </a:pPr>
            <a:endParaRPr lang="fr-FR"/>
          </a:p>
        </c:txPr>
        <c:crossAx val="405937928"/>
        <c:crosses val="max"/>
        <c:crossBetween val="between"/>
      </c:valAx>
      <c:spPr>
        <a:solidFill>
          <a:srgbClr val="FFFFFF"/>
        </a:solidFill>
        <a:ln w="12700">
          <a:solidFill>
            <a:srgbClr val="808080"/>
          </a:solidFill>
          <a:prstDash val="solid"/>
        </a:ln>
      </c:spPr>
    </c:plotArea>
    <c:legend>
      <c:legendPos val="r"/>
      <c:layout>
        <c:manualLayout>
          <c:xMode val="edge"/>
          <c:yMode val="edge"/>
          <c:x val="6.6541787439613531E-2"/>
          <c:y val="0.9029652777777778"/>
          <c:w val="0.88853232323232323"/>
          <c:h val="8.8513333333333333E-2"/>
        </c:manualLayout>
      </c:layout>
      <c:overlay val="0"/>
      <c:spPr>
        <a:solidFill>
          <a:srgbClr val="FFFFFF"/>
        </a:solidFill>
        <a:ln w="3175">
          <a:solidFill>
            <a:srgbClr val="969696"/>
          </a:solidFill>
          <a:prstDash val="solid"/>
        </a:ln>
      </c:spPr>
      <c:txPr>
        <a:bodyPr/>
        <a:lstStyle/>
        <a:p>
          <a:pPr>
            <a:defRPr sz="8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331639192907915"/>
          <c:y val="0.25615572916666668"/>
          <c:w val="0.76890472024330292"/>
          <c:h val="0.53735399305555553"/>
        </c:manualLayout>
      </c:layout>
      <c:barChart>
        <c:barDir val="col"/>
        <c:grouping val="clustered"/>
        <c:varyColors val="0"/>
        <c:ser>
          <c:idx val="0"/>
          <c:order val="0"/>
          <c:tx>
            <c:strRef>
              <c:f>EURCHF_2023!$E$5</c:f>
              <c:strCache>
                <c:ptCount val="1"/>
                <c:pt idx="0">
                  <c:v>Total Notional</c:v>
                </c:pt>
              </c:strCache>
            </c:strRef>
          </c:tx>
          <c:spPr>
            <a:solidFill>
              <a:srgbClr val="99CCFF"/>
            </a:solidFill>
            <a:ln w="12700">
              <a:solidFill>
                <a:srgbClr val="969696"/>
              </a:solidFill>
              <a:prstDash val="solid"/>
            </a:ln>
          </c:spPr>
          <c:invertIfNegative val="0"/>
          <c:dPt>
            <c:idx val="1"/>
            <c:invertIfNegative val="0"/>
            <c:bubble3D val="0"/>
            <c:spPr>
              <a:solidFill>
                <a:srgbClr val="FFCC00"/>
              </a:solidFill>
              <a:ln w="12700">
                <a:solidFill>
                  <a:srgbClr val="969696"/>
                </a:solidFill>
                <a:prstDash val="solid"/>
              </a:ln>
            </c:spPr>
            <c:extLst>
              <c:ext xmlns:c16="http://schemas.microsoft.com/office/drawing/2014/chart" uri="{C3380CC4-5D6E-409C-BE32-E72D297353CC}">
                <c16:uniqueId val="{00000001-CBAF-4267-98D9-A7CF0848B102}"/>
              </c:ext>
            </c:extLst>
          </c:dPt>
          <c:dPt>
            <c:idx val="2"/>
            <c:invertIfNegative val="0"/>
            <c:bubble3D val="0"/>
            <c:spPr>
              <a:solidFill>
                <a:srgbClr val="99CC00"/>
              </a:solidFill>
              <a:ln w="12700">
                <a:solidFill>
                  <a:srgbClr val="969696"/>
                </a:solidFill>
                <a:prstDash val="solid"/>
              </a:ln>
            </c:spPr>
            <c:extLst>
              <c:ext xmlns:c16="http://schemas.microsoft.com/office/drawing/2014/chart" uri="{C3380CC4-5D6E-409C-BE32-E72D297353CC}">
                <c16:uniqueId val="{00000003-CBAF-4267-98D9-A7CF0848B102}"/>
              </c:ext>
            </c:extLst>
          </c:dPt>
          <c:dLbls>
            <c:dLbl>
              <c:idx val="1"/>
              <c:delete val="1"/>
              <c:extLst>
                <c:ext xmlns:c15="http://schemas.microsoft.com/office/drawing/2012/chart" uri="{CE6537A1-D6FC-4f65-9D91-7224C49458BB}"/>
                <c:ext xmlns:c16="http://schemas.microsoft.com/office/drawing/2014/chart" uri="{C3380CC4-5D6E-409C-BE32-E72D297353CC}">
                  <c16:uniqueId val="{00000001-CBAF-4267-98D9-A7CF0848B102}"/>
                </c:ext>
              </c:extLst>
            </c:dLbl>
            <c:dLbl>
              <c:idx val="2"/>
              <c:delete val="1"/>
              <c:extLst>
                <c:ext xmlns:c15="http://schemas.microsoft.com/office/drawing/2012/chart" uri="{CE6537A1-D6FC-4f65-9D91-7224C49458BB}"/>
                <c:ext xmlns:c16="http://schemas.microsoft.com/office/drawing/2014/chart" uri="{C3380CC4-5D6E-409C-BE32-E72D297353CC}">
                  <c16:uniqueId val="{00000003-CBAF-4267-98D9-A7CF0848B102}"/>
                </c:ext>
              </c:extLst>
            </c:dLbl>
            <c:dLbl>
              <c:idx val="3"/>
              <c:delete val="1"/>
              <c:extLst>
                <c:ext xmlns:c15="http://schemas.microsoft.com/office/drawing/2012/chart" uri="{CE6537A1-D6FC-4f65-9D91-7224C49458BB}"/>
                <c:ext xmlns:c16="http://schemas.microsoft.com/office/drawing/2014/chart" uri="{C3380CC4-5D6E-409C-BE32-E72D297353CC}">
                  <c16:uniqueId val="{00000004-CBAF-4267-98D9-A7CF0848B102}"/>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EURCHF_2023!$D$6:$D$7</c:f>
              <c:strCache>
                <c:ptCount val="2"/>
                <c:pt idx="0">
                  <c:v> TOTAL </c:v>
                </c:pt>
                <c:pt idx="1">
                  <c:v> Settled </c:v>
                </c:pt>
              </c:strCache>
            </c:strRef>
          </c:cat>
          <c:val>
            <c:numRef>
              <c:f>EURCHF_2023!$E$6:$E$7</c:f>
              <c:numCache>
                <c:formatCode>_ * #\ ##0.00_ ;_ * \-#\ ##0.00_ ;_ * "-"??_ ;_ @_ </c:formatCode>
                <c:ptCount val="2"/>
                <c:pt idx="0">
                  <c:v>7323167.1100000003</c:v>
                </c:pt>
                <c:pt idx="1">
                  <c:v>0</c:v>
                </c:pt>
              </c:numCache>
            </c:numRef>
          </c:val>
          <c:extLst>
            <c:ext xmlns:c16="http://schemas.microsoft.com/office/drawing/2014/chart" uri="{C3380CC4-5D6E-409C-BE32-E72D297353CC}">
              <c16:uniqueId val="{00000005-CBAF-4267-98D9-A7CF0848B102}"/>
            </c:ext>
          </c:extLst>
        </c:ser>
        <c:ser>
          <c:idx val="2"/>
          <c:order val="1"/>
          <c:tx>
            <c:strRef>
              <c:f>EURCHF_2023!$F$5</c:f>
              <c:strCache>
                <c:ptCount val="1"/>
                <c:pt idx="0">
                  <c:v>Settled Notional</c:v>
                </c:pt>
              </c:strCache>
            </c:strRef>
          </c:tx>
          <c:spPr>
            <a:solidFill>
              <a:srgbClr val="FFCC00"/>
            </a:solidFill>
            <a:ln w="12700">
              <a:solidFill>
                <a:srgbClr val="969696"/>
              </a:solidFill>
              <a:prstDash val="solid"/>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6-CBAF-4267-98D9-A7CF0848B102}"/>
                </c:ext>
              </c:extLst>
            </c:dLbl>
            <c:dLbl>
              <c:idx val="2"/>
              <c:delete val="1"/>
              <c:extLst>
                <c:ext xmlns:c15="http://schemas.microsoft.com/office/drawing/2012/chart" uri="{CE6537A1-D6FC-4f65-9D91-7224C49458BB}"/>
                <c:ext xmlns:c16="http://schemas.microsoft.com/office/drawing/2014/chart" uri="{C3380CC4-5D6E-409C-BE32-E72D297353CC}">
                  <c16:uniqueId val="{00000007-CBAF-4267-98D9-A7CF0848B102}"/>
                </c:ext>
              </c:extLst>
            </c:dLbl>
            <c:dLbl>
              <c:idx val="3"/>
              <c:delete val="1"/>
              <c:extLst>
                <c:ext xmlns:c15="http://schemas.microsoft.com/office/drawing/2012/chart" uri="{CE6537A1-D6FC-4f65-9D91-7224C49458BB}"/>
                <c:ext xmlns:c16="http://schemas.microsoft.com/office/drawing/2014/chart" uri="{C3380CC4-5D6E-409C-BE32-E72D297353CC}">
                  <c16:uniqueId val="{00000008-CBAF-4267-98D9-A7CF0848B102}"/>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EURCHF_2023!$D$6:$D$7</c:f>
              <c:strCache>
                <c:ptCount val="2"/>
                <c:pt idx="0">
                  <c:v> TOTAL </c:v>
                </c:pt>
                <c:pt idx="1">
                  <c:v> Settled </c:v>
                </c:pt>
              </c:strCache>
            </c:strRef>
          </c:cat>
          <c:val>
            <c:numRef>
              <c:f>EURCHF_2023!$F$6:$F$7</c:f>
              <c:numCache>
                <c:formatCode>_ * #\ ##0.00_ ;_ * \-#\ ##0.00_ ;_ * "-"??_ ;_ @_ </c:formatCode>
                <c:ptCount val="2"/>
                <c:pt idx="0">
                  <c:v>0</c:v>
                </c:pt>
                <c:pt idx="1">
                  <c:v>7323167.1100000003</c:v>
                </c:pt>
              </c:numCache>
            </c:numRef>
          </c:val>
          <c:extLst>
            <c:ext xmlns:c16="http://schemas.microsoft.com/office/drawing/2014/chart" uri="{C3380CC4-5D6E-409C-BE32-E72D297353CC}">
              <c16:uniqueId val="{00000009-CBAF-4267-98D9-A7CF0848B102}"/>
            </c:ext>
          </c:extLst>
        </c:ser>
        <c:ser>
          <c:idx val="3"/>
          <c:order val="2"/>
          <c:tx>
            <c:strRef>
              <c:f>EURCHF_2023!$H$5</c:f>
              <c:strCache>
                <c:ptCount val="1"/>
                <c:pt idx="0">
                  <c:v>Total Outstanding</c:v>
                </c:pt>
              </c:strCache>
            </c:strRef>
          </c:tx>
          <c:spPr>
            <a:solidFill>
              <a:srgbClr val="99CC00"/>
            </a:solidFill>
            <a:ln w="12700">
              <a:solidFill>
                <a:srgbClr val="969696"/>
              </a:solidFill>
              <a:prstDash val="solid"/>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A-CBAF-4267-98D9-A7CF0848B102}"/>
                </c:ext>
              </c:extLst>
            </c:dLbl>
            <c:dLbl>
              <c:idx val="1"/>
              <c:delete val="1"/>
              <c:extLst>
                <c:ext xmlns:c15="http://schemas.microsoft.com/office/drawing/2012/chart" uri="{CE6537A1-D6FC-4f65-9D91-7224C49458BB}"/>
                <c:ext xmlns:c16="http://schemas.microsoft.com/office/drawing/2014/chart" uri="{C3380CC4-5D6E-409C-BE32-E72D297353CC}">
                  <c16:uniqueId val="{0000000B-CBAF-4267-98D9-A7CF0848B102}"/>
                </c:ext>
              </c:extLst>
            </c:dLbl>
            <c:dLbl>
              <c:idx val="3"/>
              <c:delete val="1"/>
              <c:extLst>
                <c:ext xmlns:c15="http://schemas.microsoft.com/office/drawing/2012/chart" uri="{CE6537A1-D6FC-4f65-9D91-7224C49458BB}"/>
                <c:ext xmlns:c16="http://schemas.microsoft.com/office/drawing/2014/chart" uri="{C3380CC4-5D6E-409C-BE32-E72D297353CC}">
                  <c16:uniqueId val="{0000000C-CBAF-4267-98D9-A7CF0848B102}"/>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EURCHF_2023!$D$6:$D$7</c:f>
              <c:strCache>
                <c:ptCount val="2"/>
                <c:pt idx="0">
                  <c:v> TOTAL </c:v>
                </c:pt>
                <c:pt idx="1">
                  <c:v> Settled </c:v>
                </c:pt>
              </c:strCache>
            </c:strRef>
          </c:cat>
          <c:val>
            <c:numRef>
              <c:f>EURCHF_2023!$H$6:$H$7</c:f>
              <c:numCache>
                <c:formatCode>_ * #\ ##0.00_ ;_ * \-#\ ##0.00_ ;_ * "-"??_ ;_ @_ </c:formatCode>
                <c:ptCount val="2"/>
                <c:pt idx="0">
                  <c:v>0</c:v>
                </c:pt>
                <c:pt idx="1">
                  <c:v>0</c:v>
                </c:pt>
              </c:numCache>
            </c:numRef>
          </c:val>
          <c:extLst>
            <c:ext xmlns:c16="http://schemas.microsoft.com/office/drawing/2014/chart" uri="{C3380CC4-5D6E-409C-BE32-E72D297353CC}">
              <c16:uniqueId val="{0000000D-CBAF-4267-98D9-A7CF0848B102}"/>
            </c:ext>
          </c:extLst>
        </c:ser>
        <c:ser>
          <c:idx val="4"/>
          <c:order val="3"/>
          <c:tx>
            <c:strRef>
              <c:f>EURCHF_2023!$G$5</c:f>
              <c:strCache>
                <c:ptCount val="1"/>
                <c:pt idx="0">
                  <c:v>Outstanding Notional</c:v>
                </c:pt>
              </c:strCache>
            </c:strRef>
          </c:tx>
          <c:spPr>
            <a:pattFill prst="wdUpDiag">
              <a:fgClr>
                <a:srgbClr val="92D050"/>
              </a:fgClr>
              <a:bgClr>
                <a:sysClr val="window" lastClr="FFFFFF"/>
              </a:bgClr>
            </a:pattFill>
            <a:ln w="28575">
              <a:noFill/>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E-CBAF-4267-98D9-A7CF0848B102}"/>
                </c:ext>
              </c:extLst>
            </c:dLbl>
            <c:dLbl>
              <c:idx val="1"/>
              <c:delete val="1"/>
              <c:extLst>
                <c:ext xmlns:c15="http://schemas.microsoft.com/office/drawing/2012/chart" uri="{CE6537A1-D6FC-4f65-9D91-7224C49458BB}"/>
                <c:ext xmlns:c16="http://schemas.microsoft.com/office/drawing/2014/chart" uri="{C3380CC4-5D6E-409C-BE32-E72D297353CC}">
                  <c16:uniqueId val="{0000000F-CBAF-4267-98D9-A7CF0848B102}"/>
                </c:ext>
              </c:extLst>
            </c:dLbl>
            <c:dLbl>
              <c:idx val="2"/>
              <c:delete val="1"/>
              <c:extLst>
                <c:ext xmlns:c15="http://schemas.microsoft.com/office/drawing/2012/chart" uri="{CE6537A1-D6FC-4f65-9D91-7224C49458BB}"/>
                <c:ext xmlns:c16="http://schemas.microsoft.com/office/drawing/2014/chart" uri="{C3380CC4-5D6E-409C-BE32-E72D297353CC}">
                  <c16:uniqueId val="{00000010-CBAF-4267-98D9-A7CF0848B102}"/>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EURCHF_2023!$D$6:$D$7</c:f>
              <c:strCache>
                <c:ptCount val="2"/>
                <c:pt idx="0">
                  <c:v> TOTAL </c:v>
                </c:pt>
                <c:pt idx="1">
                  <c:v> Settled </c:v>
                </c:pt>
              </c:strCache>
            </c:strRef>
          </c:cat>
          <c:val>
            <c:numRef>
              <c:f>EURCHF_2023!$G$6:$G$7</c:f>
              <c:numCache>
                <c:formatCode>_ * #\ ##0.00_ ;_ * \-#\ ##0.00_ ;_ * "-"??_ ;_ @_ </c:formatCode>
                <c:ptCount val="2"/>
                <c:pt idx="0">
                  <c:v>0</c:v>
                </c:pt>
                <c:pt idx="1">
                  <c:v>0</c:v>
                </c:pt>
              </c:numCache>
            </c:numRef>
          </c:val>
          <c:extLst>
            <c:ext xmlns:c16="http://schemas.microsoft.com/office/drawing/2014/chart" uri="{C3380CC4-5D6E-409C-BE32-E72D297353CC}">
              <c16:uniqueId val="{00000011-CBAF-4267-98D9-A7CF0848B102}"/>
            </c:ext>
          </c:extLst>
        </c:ser>
        <c:dLbls>
          <c:dLblPos val="ctr"/>
          <c:showLegendKey val="0"/>
          <c:showVal val="1"/>
          <c:showCatName val="0"/>
          <c:showSerName val="0"/>
          <c:showPercent val="0"/>
          <c:showBubbleSize val="0"/>
        </c:dLbls>
        <c:gapWidth val="150"/>
        <c:overlap val="100"/>
        <c:axId val="337224480"/>
        <c:axId val="337223304"/>
      </c:barChart>
      <c:lineChart>
        <c:grouping val="standard"/>
        <c:varyColors val="0"/>
        <c:ser>
          <c:idx val="1"/>
          <c:order val="4"/>
          <c:tx>
            <c:strRef>
              <c:f>EURCHF_2023!$K$5</c:f>
              <c:strCache>
                <c:ptCount val="1"/>
                <c:pt idx="0">
                  <c:v>Hedge Rate</c:v>
                </c:pt>
              </c:strCache>
            </c:strRef>
          </c:tx>
          <c:spPr>
            <a:ln w="25400">
              <a:noFill/>
              <a:prstDash val="solid"/>
            </a:ln>
          </c:spPr>
          <c:marker>
            <c:symbol val="circle"/>
            <c:size val="4"/>
            <c:spPr>
              <a:solidFill>
                <a:srgbClr val="FF0000"/>
              </a:solidFill>
              <a:ln>
                <a:solidFill>
                  <a:srgbClr val="FF0000"/>
                </a:solidFill>
                <a:prstDash val="solid"/>
              </a:ln>
            </c:spPr>
          </c:marker>
          <c:dLbls>
            <c:dLbl>
              <c:idx val="0"/>
              <c:layout>
                <c:manualLayout>
                  <c:x val="-5.8129908337617199E-2"/>
                  <c:y val="5.011762401433177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CBAF-4267-98D9-A7CF0848B102}"/>
                </c:ext>
              </c:extLst>
            </c:dLbl>
            <c:dLbl>
              <c:idx val="1"/>
              <c:layout>
                <c:manualLayout>
                  <c:x val="-5.8129908337617199E-2"/>
                  <c:y val="4.659403636952834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CBAF-4267-98D9-A7CF0848B102}"/>
                </c:ext>
              </c:extLst>
            </c:dLbl>
            <c:spPr>
              <a:noFill/>
              <a:ln>
                <a:noFill/>
              </a:ln>
              <a:effectLst/>
            </c:spPr>
            <c:txPr>
              <a:bodyPr rot="-2700000" vert="horz"/>
              <a:lstStyle/>
              <a:p>
                <a:pPr>
                  <a:defRPr sz="700">
                    <a:solidFill>
                      <a:srgbClr val="FF0000"/>
                    </a:solidFill>
                  </a:defRPr>
                </a:pPr>
                <a:endParaRPr lang="fr-F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EURCHF_2023!$D$6:$D$7</c:f>
              <c:strCache>
                <c:ptCount val="2"/>
                <c:pt idx="0">
                  <c:v> TOTAL </c:v>
                </c:pt>
                <c:pt idx="1">
                  <c:v> Settled </c:v>
                </c:pt>
              </c:strCache>
            </c:strRef>
          </c:cat>
          <c:val>
            <c:numRef>
              <c:f>EURCHF_2023!$K$6:$K$7</c:f>
              <c:numCache>
                <c:formatCode>_ * #\ ##0.0000_ ;_ * \-#\ ##0.0000_ ;_ * "-"??_ ;_ @_ </c:formatCode>
                <c:ptCount val="2"/>
                <c:pt idx="0">
                  <c:v>0.97116057832352898</c:v>
                </c:pt>
                <c:pt idx="1">
                  <c:v>0.97116057832352898</c:v>
                </c:pt>
              </c:numCache>
            </c:numRef>
          </c:val>
          <c:smooth val="0"/>
          <c:extLst>
            <c:ext xmlns:c16="http://schemas.microsoft.com/office/drawing/2014/chart" uri="{C3380CC4-5D6E-409C-BE32-E72D297353CC}">
              <c16:uniqueId val="{00000014-CBAF-4267-98D9-A7CF0848B102}"/>
            </c:ext>
          </c:extLst>
        </c:ser>
        <c:dLbls>
          <c:dLblPos val="ctr"/>
          <c:showLegendKey val="0"/>
          <c:showVal val="1"/>
          <c:showCatName val="0"/>
          <c:showSerName val="0"/>
          <c:showPercent val="0"/>
          <c:showBubbleSize val="0"/>
        </c:dLbls>
        <c:marker val="1"/>
        <c:smooth val="0"/>
        <c:axId val="337224088"/>
        <c:axId val="337237808"/>
      </c:lineChart>
      <c:catAx>
        <c:axId val="337224480"/>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800" b="0" i="0" u="none" strike="noStrike" baseline="0">
                <a:solidFill>
                  <a:srgbClr val="000000"/>
                </a:solidFill>
                <a:latin typeface="Calibri"/>
                <a:ea typeface="Calibri"/>
                <a:cs typeface="Calibri"/>
              </a:defRPr>
            </a:pPr>
            <a:endParaRPr lang="fr-FR"/>
          </a:p>
        </c:txPr>
        <c:crossAx val="337223304"/>
        <c:crosses val="autoZero"/>
        <c:auto val="1"/>
        <c:lblAlgn val="ctr"/>
        <c:lblOffset val="100"/>
        <c:tickLblSkip val="1"/>
        <c:tickMarkSkip val="1"/>
        <c:noMultiLvlLbl val="0"/>
      </c:catAx>
      <c:valAx>
        <c:axId val="337223304"/>
        <c:scaling>
          <c:orientation val="minMax"/>
        </c:scaling>
        <c:delete val="0"/>
        <c:axPos val="l"/>
        <c:majorGridlines>
          <c:spPr>
            <a:ln w="3175">
              <a:solidFill>
                <a:srgbClr val="969696"/>
              </a:solidFill>
              <a:prstDash val="sysDash"/>
            </a:ln>
          </c:spPr>
        </c:majorGridlines>
        <c:numFmt formatCode="#,##0" sourceLinked="0"/>
        <c:majorTickMark val="out"/>
        <c:minorTickMark val="none"/>
        <c:tickLblPos val="nextTo"/>
        <c:spPr>
          <a:ln w="3175">
            <a:solidFill>
              <a:srgbClr val="666699"/>
            </a:solidFill>
            <a:prstDash val="solid"/>
          </a:ln>
        </c:spPr>
        <c:txPr>
          <a:bodyPr rot="0" vert="horz"/>
          <a:lstStyle/>
          <a:p>
            <a:pPr>
              <a:defRPr sz="800" b="0" i="0" u="none" strike="noStrike" baseline="0">
                <a:solidFill>
                  <a:srgbClr val="666699"/>
                </a:solidFill>
                <a:latin typeface="Calibri"/>
                <a:ea typeface="Calibri"/>
                <a:cs typeface="Calibri"/>
              </a:defRPr>
            </a:pPr>
            <a:endParaRPr lang="fr-FR"/>
          </a:p>
        </c:txPr>
        <c:crossAx val="337224480"/>
        <c:crosses val="autoZero"/>
        <c:crossBetween val="between"/>
      </c:valAx>
      <c:catAx>
        <c:axId val="337224088"/>
        <c:scaling>
          <c:orientation val="minMax"/>
        </c:scaling>
        <c:delete val="1"/>
        <c:axPos val="b"/>
        <c:numFmt formatCode="General" sourceLinked="1"/>
        <c:majorTickMark val="out"/>
        <c:minorTickMark val="none"/>
        <c:tickLblPos val="nextTo"/>
        <c:crossAx val="337237808"/>
        <c:crosses val="autoZero"/>
        <c:auto val="1"/>
        <c:lblAlgn val="ctr"/>
        <c:lblOffset val="100"/>
        <c:noMultiLvlLbl val="0"/>
      </c:catAx>
      <c:valAx>
        <c:axId val="337237808"/>
        <c:scaling>
          <c:orientation val="minMax"/>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800" b="0" i="0" u="none" strike="noStrike" baseline="0">
                <a:solidFill>
                  <a:srgbClr val="FF0000"/>
                </a:solidFill>
                <a:latin typeface="Calibri"/>
                <a:ea typeface="Calibri"/>
                <a:cs typeface="Calibri"/>
              </a:defRPr>
            </a:pPr>
            <a:endParaRPr lang="fr-FR"/>
          </a:p>
        </c:txPr>
        <c:crossAx val="337224088"/>
        <c:crosses val="max"/>
        <c:crossBetween val="between"/>
      </c:valAx>
      <c:spPr>
        <a:solidFill>
          <a:srgbClr val="FFFFFF"/>
        </a:solidFill>
        <a:ln w="12700">
          <a:solidFill>
            <a:srgbClr val="808080"/>
          </a:solidFill>
          <a:prstDash val="solid"/>
        </a:ln>
      </c:spPr>
    </c:plotArea>
    <c:legend>
      <c:legendPos val="b"/>
      <c:layout>
        <c:manualLayout>
          <c:xMode val="edge"/>
          <c:yMode val="edge"/>
          <c:x val="5.7117003367003365E-2"/>
          <c:y val="0.90910777777777774"/>
          <c:w val="0.91142239057239061"/>
          <c:h val="7.8720833333333337E-2"/>
        </c:manualLayout>
      </c:layout>
      <c:overlay val="0"/>
      <c:spPr>
        <a:solidFill>
          <a:srgbClr val="FFFFFF"/>
        </a:solidFill>
        <a:ln w="3175">
          <a:solidFill>
            <a:srgbClr val="969696"/>
          </a:solidFill>
          <a:prstDash val="solid"/>
        </a:ln>
      </c:spPr>
      <c:txPr>
        <a:bodyPr/>
        <a:lstStyle/>
        <a:p>
          <a:pPr>
            <a:defRPr sz="8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120009331467041"/>
          <c:y val="0.25812517361111109"/>
          <c:w val="0.78160701193094717"/>
          <c:h val="0.53955885416666671"/>
        </c:manualLayout>
      </c:layout>
      <c:barChart>
        <c:barDir val="col"/>
        <c:grouping val="stacked"/>
        <c:varyColors val="0"/>
        <c:ser>
          <c:idx val="0"/>
          <c:order val="0"/>
          <c:tx>
            <c:strRef>
              <c:f>'EURCHF_2023-Blend'!$L$5</c:f>
              <c:strCache>
                <c:ptCount val="1"/>
                <c:pt idx="0">
                  <c:v>Purchased Options</c:v>
                </c:pt>
              </c:strCache>
            </c:strRef>
          </c:tx>
          <c:spPr>
            <a:solidFill>
              <a:srgbClr val="FEFEDE"/>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0-9F5C-4AC9-9904-8F2379D650E9}"/>
              </c:ext>
            </c:extLst>
          </c:dPt>
          <c:dPt>
            <c:idx val="1"/>
            <c:invertIfNegative val="0"/>
            <c:bubble3D val="0"/>
            <c:extLst>
              <c:ext xmlns:c16="http://schemas.microsoft.com/office/drawing/2014/chart" uri="{C3380CC4-5D6E-409C-BE32-E72D297353CC}">
                <c16:uniqueId val="{00000001-9F5C-4AC9-9904-8F2379D650E9}"/>
              </c:ext>
            </c:extLst>
          </c:dPt>
          <c:dPt>
            <c:idx val="2"/>
            <c:invertIfNegative val="0"/>
            <c:bubble3D val="0"/>
            <c:extLst>
              <c:ext xmlns:c16="http://schemas.microsoft.com/office/drawing/2014/chart" uri="{C3380CC4-5D6E-409C-BE32-E72D297353CC}">
                <c16:uniqueId val="{00000002-9F5C-4AC9-9904-8F2379D650E9}"/>
              </c:ext>
            </c:extLst>
          </c:dPt>
          <c:dLbls>
            <c:dLbl>
              <c:idx val="1"/>
              <c:delete val="1"/>
              <c:extLst>
                <c:ext xmlns:c15="http://schemas.microsoft.com/office/drawing/2012/chart" uri="{CE6537A1-D6FC-4f65-9D91-7224C49458BB}"/>
                <c:ext xmlns:c16="http://schemas.microsoft.com/office/drawing/2014/chart" uri="{C3380CC4-5D6E-409C-BE32-E72D297353CC}">
                  <c16:uniqueId val="{00000001-9F5C-4AC9-9904-8F2379D650E9}"/>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'EURCHF_2023-Blend'!$D$6:$D$7</c:f>
              <c:strCache>
                <c:ptCount val="2"/>
                <c:pt idx="0">
                  <c:v> TOTAL </c:v>
                </c:pt>
                <c:pt idx="1">
                  <c:v> Settled </c:v>
                </c:pt>
              </c:strCache>
            </c:strRef>
          </c:cat>
          <c:val>
            <c:numRef>
              <c:f>'EURCHF_2023-Blend'!$L$6:$L$7</c:f>
              <c:numCache>
                <c:formatCode>_ * #\ ##0.00_ ;_ * \-#\ ##0.00_ ;_ * "-"??_ ;_ @_ </c:formatCode>
                <c:ptCount val="2"/>
                <c:pt idx="0">
                  <c:v>0</c:v>
                </c:pt>
                <c:pt idx="1">
                  <c:v>0</c:v>
                </c:pt>
              </c:numCache>
            </c:numRef>
          </c:val>
          <c:extLst>
            <c:ext xmlns:c16="http://schemas.microsoft.com/office/drawing/2014/chart" uri="{C3380CC4-5D6E-409C-BE32-E72D297353CC}">
              <c16:uniqueId val="{00000003-9F5C-4AC9-9904-8F2379D650E9}"/>
            </c:ext>
          </c:extLst>
        </c:ser>
        <c:ser>
          <c:idx val="2"/>
          <c:order val="1"/>
          <c:tx>
            <c:strRef>
              <c:f>'EURCHF_2023-Blend'!$M$5</c:f>
              <c:strCache>
                <c:ptCount val="1"/>
                <c:pt idx="0">
                  <c:v>Option Strategies</c:v>
                </c:pt>
              </c:strCache>
            </c:strRef>
          </c:tx>
          <c:spPr>
            <a:solidFill>
              <a:srgbClr val="FFA037"/>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4-9F5C-4AC9-9904-8F2379D650E9}"/>
              </c:ext>
            </c:extLst>
          </c:dPt>
          <c:dPt>
            <c:idx val="1"/>
            <c:invertIfNegative val="0"/>
            <c:bubble3D val="0"/>
            <c:extLst>
              <c:ext xmlns:c16="http://schemas.microsoft.com/office/drawing/2014/chart" uri="{C3380CC4-5D6E-409C-BE32-E72D297353CC}">
                <c16:uniqueId val="{00000005-9F5C-4AC9-9904-8F2379D650E9}"/>
              </c:ext>
            </c:extLst>
          </c:dPt>
          <c:dLbls>
            <c:dLbl>
              <c:idx val="1"/>
              <c:delete val="1"/>
              <c:extLst>
                <c:ext xmlns:c15="http://schemas.microsoft.com/office/drawing/2012/chart" uri="{CE6537A1-D6FC-4f65-9D91-7224C49458BB}"/>
                <c:ext xmlns:c16="http://schemas.microsoft.com/office/drawing/2014/chart" uri="{C3380CC4-5D6E-409C-BE32-E72D297353CC}">
                  <c16:uniqueId val="{00000005-9F5C-4AC9-9904-8F2379D650E9}"/>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'EURCHF_2023-Blend'!$D$6:$D$7</c:f>
              <c:strCache>
                <c:ptCount val="2"/>
                <c:pt idx="0">
                  <c:v> TOTAL </c:v>
                </c:pt>
                <c:pt idx="1">
                  <c:v> Settled </c:v>
                </c:pt>
              </c:strCache>
            </c:strRef>
          </c:cat>
          <c:val>
            <c:numRef>
              <c:f>'EURCHF_2023-Blend'!$M$6:$M$7</c:f>
              <c:numCache>
                <c:formatCode>_ * #\ ##0.00_ ;_ * \-#\ ##0.00_ ;_ * "-"??_ ;_ @_ </c:formatCode>
                <c:ptCount val="2"/>
                <c:pt idx="0">
                  <c:v>0</c:v>
                </c:pt>
                <c:pt idx="1">
                  <c:v>0</c:v>
                </c:pt>
              </c:numCache>
            </c:numRef>
          </c:val>
          <c:extLst>
            <c:ext xmlns:c16="http://schemas.microsoft.com/office/drawing/2014/chart" uri="{C3380CC4-5D6E-409C-BE32-E72D297353CC}">
              <c16:uniqueId val="{00000006-9F5C-4AC9-9904-8F2379D650E9}"/>
            </c:ext>
          </c:extLst>
        </c:ser>
        <c:ser>
          <c:idx val="3"/>
          <c:order val="2"/>
          <c:tx>
            <c:strRef>
              <c:f>'EURCHF_2023-Blend'!$N$5</c:f>
              <c:strCache>
                <c:ptCount val="1"/>
                <c:pt idx="0">
                  <c:v>Forward/Spot</c:v>
                </c:pt>
              </c:strCache>
            </c:strRef>
          </c:tx>
          <c:spPr>
            <a:solidFill>
              <a:srgbClr val="8064A2">
                <a:lumMod val="40000"/>
                <a:lumOff val="60000"/>
              </a:srgbClr>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7-9F5C-4AC9-9904-8F2379D650E9}"/>
              </c:ext>
            </c:extLst>
          </c:dPt>
          <c:dPt>
            <c:idx val="1"/>
            <c:invertIfNegative val="0"/>
            <c:bubble3D val="0"/>
            <c:extLst>
              <c:ext xmlns:c16="http://schemas.microsoft.com/office/drawing/2014/chart" uri="{C3380CC4-5D6E-409C-BE32-E72D297353CC}">
                <c16:uniqueId val="{00000008-9F5C-4AC9-9904-8F2379D650E9}"/>
              </c:ext>
            </c:extLst>
          </c:dPt>
          <c:dLbls>
            <c:dLbl>
              <c:idx val="0"/>
              <c:layout>
                <c:manualLayout>
                  <c:x val="0"/>
                  <c:y val="-3.8662610031978482E-2"/>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9F5C-4AC9-9904-8F2379D650E9}"/>
                </c:ext>
              </c:extLst>
            </c:dLbl>
            <c:dLbl>
              <c:idx val="1"/>
              <c:layout>
                <c:manualLayout>
                  <c:x val="0"/>
                  <c:y val="-4.2250302270133454E-2"/>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9F5C-4AC9-9904-8F2379D650E9}"/>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'EURCHF_2023-Blend'!$D$6:$D$7</c:f>
              <c:strCache>
                <c:ptCount val="2"/>
                <c:pt idx="0">
                  <c:v> TOTAL </c:v>
                </c:pt>
                <c:pt idx="1">
                  <c:v> Settled </c:v>
                </c:pt>
              </c:strCache>
            </c:strRef>
          </c:cat>
          <c:val>
            <c:numRef>
              <c:f>'EURCHF_2023-Blend'!$N$6:$N$7</c:f>
              <c:numCache>
                <c:formatCode>_ * #\ ##0.00_ ;_ * \-#\ ##0.00_ ;_ * "-"??_ ;_ @_ </c:formatCode>
                <c:ptCount val="2"/>
                <c:pt idx="0">
                  <c:v>7323167.1100000003</c:v>
                </c:pt>
                <c:pt idx="1">
                  <c:v>7323167.1100000003</c:v>
                </c:pt>
              </c:numCache>
            </c:numRef>
          </c:val>
          <c:extLst>
            <c:ext xmlns:c16="http://schemas.microsoft.com/office/drawing/2014/chart" uri="{C3380CC4-5D6E-409C-BE32-E72D297353CC}">
              <c16:uniqueId val="{00000009-9F5C-4AC9-9904-8F2379D650E9}"/>
            </c:ext>
          </c:extLst>
        </c:ser>
        <c:dLbls>
          <c:showLegendKey val="0"/>
          <c:showVal val="0"/>
          <c:showCatName val="0"/>
          <c:showSerName val="0"/>
          <c:showPercent val="0"/>
          <c:showBubbleSize val="0"/>
        </c:dLbls>
        <c:gapWidth val="150"/>
        <c:overlap val="100"/>
        <c:axId val="405931264"/>
        <c:axId val="405938320"/>
      </c:barChart>
      <c:lineChart>
        <c:grouping val="standard"/>
        <c:varyColors val="0"/>
        <c:ser>
          <c:idx val="1"/>
          <c:order val="3"/>
          <c:tx>
            <c:strRef>
              <c:f>'EURCHF_2023-Blend'!$K$5</c:f>
              <c:strCache>
                <c:ptCount val="1"/>
                <c:pt idx="0">
                  <c:v>Hedge Rate</c:v>
                </c:pt>
              </c:strCache>
            </c:strRef>
          </c:tx>
          <c:spPr>
            <a:ln w="25400">
              <a:noFill/>
              <a:prstDash val="solid"/>
            </a:ln>
          </c:spPr>
          <c:marker>
            <c:symbol val="circle"/>
            <c:size val="4"/>
            <c:spPr>
              <a:solidFill>
                <a:srgbClr val="FF0000"/>
              </a:solidFill>
              <a:ln>
                <a:solidFill>
                  <a:srgbClr val="FF0000"/>
                </a:solidFill>
                <a:prstDash val="solid"/>
              </a:ln>
            </c:spPr>
          </c:marker>
          <c:dLbls>
            <c:dLbl>
              <c:idx val="0"/>
              <c:layout>
                <c:manualLayout>
                  <c:x val="-5.4827842615588387E-2"/>
                  <c:y val="4.700837316519197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F5C-4AC9-9904-8F2379D650E9}"/>
                </c:ext>
              </c:extLst>
            </c:dLbl>
            <c:dLbl>
              <c:idx val="1"/>
              <c:layout>
                <c:manualLayout>
                  <c:x val="-5.179912801637318E-2"/>
                  <c:y val="4.342068092703707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F5C-4AC9-9904-8F2379D650E9}"/>
                </c:ext>
              </c:extLst>
            </c:dLbl>
            <c:numFmt formatCode="#,##0.0000" sourceLinked="0"/>
            <c:spPr>
              <a:noFill/>
              <a:ln w="25400">
                <a:noFill/>
              </a:ln>
            </c:spPr>
            <c:txPr>
              <a:bodyPr rot="-2700000" vert="horz"/>
              <a:lstStyle/>
              <a:p>
                <a:pPr>
                  <a:defRPr sz="700" b="0" i="0" u="none" strike="noStrike" baseline="0">
                    <a:solidFill>
                      <a:srgbClr val="FF0000"/>
                    </a:solidFill>
                    <a:latin typeface="Calibri"/>
                    <a:ea typeface="Calibri"/>
                    <a:cs typeface="Calibri"/>
                  </a:defRPr>
                </a:pPr>
                <a:endParaRPr lang="fr-F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'EURCHF_2023-Blend'!$D$6:$D$7</c:f>
              <c:strCache>
                <c:ptCount val="2"/>
                <c:pt idx="0">
                  <c:v> TOTAL </c:v>
                </c:pt>
                <c:pt idx="1">
                  <c:v> Settled </c:v>
                </c:pt>
              </c:strCache>
            </c:strRef>
          </c:cat>
          <c:val>
            <c:numRef>
              <c:f>'EURCHF_2023-Blend'!$K$6:$K$7</c:f>
              <c:numCache>
                <c:formatCode>_ * #\ ##0.0000_ ;_ * \-#\ ##0.0000_ ;_ * "-"??_ ;_ @_ </c:formatCode>
                <c:ptCount val="2"/>
                <c:pt idx="0">
                  <c:v>0.97116057832352898</c:v>
                </c:pt>
                <c:pt idx="1">
                  <c:v>0.97116057832352898</c:v>
                </c:pt>
              </c:numCache>
            </c:numRef>
          </c:val>
          <c:smooth val="0"/>
          <c:extLst>
            <c:ext xmlns:c16="http://schemas.microsoft.com/office/drawing/2014/chart" uri="{C3380CC4-5D6E-409C-BE32-E72D297353CC}">
              <c16:uniqueId val="{0000000C-9F5C-4AC9-9904-8F2379D650E9}"/>
            </c:ext>
          </c:extLst>
        </c:ser>
        <c:dLbls>
          <c:showLegendKey val="0"/>
          <c:showVal val="0"/>
          <c:showCatName val="0"/>
          <c:showSerName val="0"/>
          <c:showPercent val="0"/>
          <c:showBubbleSize val="0"/>
        </c:dLbls>
        <c:marker val="1"/>
        <c:smooth val="0"/>
        <c:axId val="405937928"/>
        <c:axId val="405939496"/>
      </c:lineChart>
      <c:catAx>
        <c:axId val="405931264"/>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800" b="0" i="0" u="none" strike="noStrike" baseline="0">
                <a:solidFill>
                  <a:srgbClr val="000000"/>
                </a:solidFill>
                <a:latin typeface="Calibri"/>
                <a:ea typeface="Calibri"/>
                <a:cs typeface="Calibri"/>
              </a:defRPr>
            </a:pPr>
            <a:endParaRPr lang="fr-FR"/>
          </a:p>
        </c:txPr>
        <c:crossAx val="405938320"/>
        <c:crosses val="autoZero"/>
        <c:auto val="1"/>
        <c:lblAlgn val="ctr"/>
        <c:lblOffset val="100"/>
        <c:tickLblSkip val="1"/>
        <c:tickMarkSkip val="1"/>
        <c:noMultiLvlLbl val="0"/>
      </c:catAx>
      <c:valAx>
        <c:axId val="405938320"/>
        <c:scaling>
          <c:orientation val="minMax"/>
        </c:scaling>
        <c:delete val="0"/>
        <c:axPos val="l"/>
        <c:majorGridlines>
          <c:spPr>
            <a:ln w="3175">
              <a:solidFill>
                <a:srgbClr val="969696"/>
              </a:solidFill>
              <a:prstDash val="sysDash"/>
            </a:ln>
          </c:spPr>
        </c:majorGridlines>
        <c:numFmt formatCode="#,##0" sourceLinked="0"/>
        <c:majorTickMark val="out"/>
        <c:minorTickMark val="none"/>
        <c:tickLblPos val="nextTo"/>
        <c:spPr>
          <a:ln w="3175">
            <a:solidFill>
              <a:srgbClr val="666699"/>
            </a:solidFill>
            <a:prstDash val="solid"/>
          </a:ln>
        </c:spPr>
        <c:txPr>
          <a:bodyPr rot="0" vert="horz"/>
          <a:lstStyle/>
          <a:p>
            <a:pPr>
              <a:defRPr sz="800" b="0" i="0" u="none" strike="noStrike" baseline="0">
                <a:solidFill>
                  <a:srgbClr val="666699"/>
                </a:solidFill>
                <a:latin typeface="Calibri"/>
                <a:ea typeface="Calibri"/>
                <a:cs typeface="Calibri"/>
              </a:defRPr>
            </a:pPr>
            <a:endParaRPr lang="fr-FR"/>
          </a:p>
        </c:txPr>
        <c:crossAx val="405931264"/>
        <c:crosses val="autoZero"/>
        <c:crossBetween val="between"/>
      </c:valAx>
      <c:catAx>
        <c:axId val="405937928"/>
        <c:scaling>
          <c:orientation val="minMax"/>
        </c:scaling>
        <c:delete val="1"/>
        <c:axPos val="b"/>
        <c:numFmt formatCode="General" sourceLinked="1"/>
        <c:majorTickMark val="out"/>
        <c:minorTickMark val="none"/>
        <c:tickLblPos val="nextTo"/>
        <c:crossAx val="405939496"/>
        <c:crosses val="autoZero"/>
        <c:auto val="1"/>
        <c:lblAlgn val="ctr"/>
        <c:lblOffset val="100"/>
        <c:noMultiLvlLbl val="0"/>
      </c:catAx>
      <c:valAx>
        <c:axId val="405939496"/>
        <c:scaling>
          <c:orientation val="minMax"/>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800" b="0" i="0" u="none" strike="noStrike" baseline="0">
                <a:solidFill>
                  <a:srgbClr val="FF0000"/>
                </a:solidFill>
                <a:latin typeface="Calibri"/>
                <a:ea typeface="Calibri"/>
                <a:cs typeface="Calibri"/>
              </a:defRPr>
            </a:pPr>
            <a:endParaRPr lang="fr-FR"/>
          </a:p>
        </c:txPr>
        <c:crossAx val="405937928"/>
        <c:crosses val="max"/>
        <c:crossBetween val="between"/>
      </c:valAx>
      <c:spPr>
        <a:solidFill>
          <a:srgbClr val="FFFFFF"/>
        </a:solidFill>
        <a:ln w="12700">
          <a:solidFill>
            <a:srgbClr val="808080"/>
          </a:solidFill>
          <a:prstDash val="solid"/>
        </a:ln>
      </c:spPr>
    </c:plotArea>
    <c:legend>
      <c:legendPos val="r"/>
      <c:layout>
        <c:manualLayout>
          <c:xMode val="edge"/>
          <c:yMode val="edge"/>
          <c:x val="6.6541787439613531E-2"/>
          <c:y val="0.9029652777777778"/>
          <c:w val="0.88853232323232323"/>
          <c:h val="8.8513333333333333E-2"/>
        </c:manualLayout>
      </c:layout>
      <c:overlay val="0"/>
      <c:spPr>
        <a:solidFill>
          <a:srgbClr val="FFFFFF"/>
        </a:solidFill>
        <a:ln w="3175">
          <a:solidFill>
            <a:srgbClr val="969696"/>
          </a:solidFill>
          <a:prstDash val="solid"/>
        </a:ln>
      </c:spPr>
      <c:txPr>
        <a:bodyPr/>
        <a:lstStyle/>
        <a:p>
          <a:pPr>
            <a:defRPr sz="8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331639192907915"/>
          <c:y val="0.25615572916666668"/>
          <c:w val="0.76890472024330292"/>
          <c:h val="0.53735399305555553"/>
        </c:manualLayout>
      </c:layout>
      <c:barChart>
        <c:barDir val="col"/>
        <c:grouping val="clustered"/>
        <c:varyColors val="0"/>
        <c:ser>
          <c:idx val="0"/>
          <c:order val="0"/>
          <c:tx>
            <c:strRef>
              <c:f>EURCHF_2024!$E$5</c:f>
              <c:strCache>
                <c:ptCount val="1"/>
                <c:pt idx="0">
                  <c:v>Total Notional</c:v>
                </c:pt>
              </c:strCache>
            </c:strRef>
          </c:tx>
          <c:spPr>
            <a:solidFill>
              <a:srgbClr val="99CCFF"/>
            </a:solidFill>
            <a:ln w="12700">
              <a:solidFill>
                <a:srgbClr val="969696"/>
              </a:solidFill>
              <a:prstDash val="solid"/>
            </a:ln>
          </c:spPr>
          <c:invertIfNegative val="0"/>
          <c:dPt>
            <c:idx val="1"/>
            <c:invertIfNegative val="0"/>
            <c:bubble3D val="0"/>
            <c:spPr>
              <a:solidFill>
                <a:srgbClr val="FFCC00"/>
              </a:solidFill>
              <a:ln w="12700">
                <a:solidFill>
                  <a:srgbClr val="969696"/>
                </a:solidFill>
                <a:prstDash val="solid"/>
              </a:ln>
            </c:spPr>
            <c:extLst>
              <c:ext xmlns:c16="http://schemas.microsoft.com/office/drawing/2014/chart" uri="{C3380CC4-5D6E-409C-BE32-E72D297353CC}">
                <c16:uniqueId val="{00000001-2CC2-4605-BA41-3ED54F688503}"/>
              </c:ext>
            </c:extLst>
          </c:dPt>
          <c:dPt>
            <c:idx val="2"/>
            <c:invertIfNegative val="0"/>
            <c:bubble3D val="0"/>
            <c:spPr>
              <a:solidFill>
                <a:srgbClr val="99CC00"/>
              </a:solidFill>
              <a:ln w="12700">
                <a:solidFill>
                  <a:srgbClr val="969696"/>
                </a:solidFill>
                <a:prstDash val="solid"/>
              </a:ln>
            </c:spPr>
            <c:extLst>
              <c:ext xmlns:c16="http://schemas.microsoft.com/office/drawing/2014/chart" uri="{C3380CC4-5D6E-409C-BE32-E72D297353CC}">
                <c16:uniqueId val="{00000003-2CC2-4605-BA41-3ED54F688503}"/>
              </c:ext>
            </c:extLst>
          </c:dPt>
          <c:dLbls>
            <c:dLbl>
              <c:idx val="1"/>
              <c:delete val="1"/>
              <c:extLst>
                <c:ext xmlns:c15="http://schemas.microsoft.com/office/drawing/2012/chart" uri="{CE6537A1-D6FC-4f65-9D91-7224C49458BB}"/>
                <c:ext xmlns:c16="http://schemas.microsoft.com/office/drawing/2014/chart" uri="{C3380CC4-5D6E-409C-BE32-E72D297353CC}">
                  <c16:uniqueId val="{00000001-2CC2-4605-BA41-3ED54F688503}"/>
                </c:ext>
              </c:extLst>
            </c:dLbl>
            <c:dLbl>
              <c:idx val="2"/>
              <c:delete val="1"/>
              <c:extLst>
                <c:ext xmlns:c15="http://schemas.microsoft.com/office/drawing/2012/chart" uri="{CE6537A1-D6FC-4f65-9D91-7224C49458BB}"/>
                <c:ext xmlns:c16="http://schemas.microsoft.com/office/drawing/2014/chart" uri="{C3380CC4-5D6E-409C-BE32-E72D297353CC}">
                  <c16:uniqueId val="{00000003-2CC2-4605-BA41-3ED54F688503}"/>
                </c:ext>
              </c:extLst>
            </c:dLbl>
            <c:dLbl>
              <c:idx val="3"/>
              <c:delete val="1"/>
              <c:extLst>
                <c:ext xmlns:c15="http://schemas.microsoft.com/office/drawing/2012/chart" uri="{CE6537A1-D6FC-4f65-9D91-7224C49458BB}"/>
                <c:ext xmlns:c16="http://schemas.microsoft.com/office/drawing/2014/chart" uri="{C3380CC4-5D6E-409C-BE32-E72D297353CC}">
                  <c16:uniqueId val="{00000004-2CC2-4605-BA41-3ED54F688503}"/>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EURCHF_2024!$D$6:$D$7</c:f>
              <c:strCache>
                <c:ptCount val="2"/>
                <c:pt idx="0">
                  <c:v> TOTAL </c:v>
                </c:pt>
                <c:pt idx="1">
                  <c:v> Settled </c:v>
                </c:pt>
              </c:strCache>
            </c:strRef>
          </c:cat>
          <c:val>
            <c:numRef>
              <c:f>EURCHF_2024!$E$6:$E$7</c:f>
              <c:numCache>
                <c:formatCode>_ * #\ ##0.00_ ;_ * \-#\ ##0.00_ ;_ * "-"??_ ;_ @_ </c:formatCode>
                <c:ptCount val="2"/>
                <c:pt idx="0">
                  <c:v>365000</c:v>
                </c:pt>
                <c:pt idx="1">
                  <c:v>0</c:v>
                </c:pt>
              </c:numCache>
            </c:numRef>
          </c:val>
          <c:extLst>
            <c:ext xmlns:c16="http://schemas.microsoft.com/office/drawing/2014/chart" uri="{C3380CC4-5D6E-409C-BE32-E72D297353CC}">
              <c16:uniqueId val="{00000005-2CC2-4605-BA41-3ED54F688503}"/>
            </c:ext>
          </c:extLst>
        </c:ser>
        <c:ser>
          <c:idx val="2"/>
          <c:order val="1"/>
          <c:tx>
            <c:strRef>
              <c:f>EURCHF_2024!$F$5</c:f>
              <c:strCache>
                <c:ptCount val="1"/>
                <c:pt idx="0">
                  <c:v>Settled Notional</c:v>
                </c:pt>
              </c:strCache>
            </c:strRef>
          </c:tx>
          <c:spPr>
            <a:solidFill>
              <a:srgbClr val="FFCC00"/>
            </a:solidFill>
            <a:ln w="12700">
              <a:solidFill>
                <a:srgbClr val="969696"/>
              </a:solidFill>
              <a:prstDash val="solid"/>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6-2CC2-4605-BA41-3ED54F688503}"/>
                </c:ext>
              </c:extLst>
            </c:dLbl>
            <c:dLbl>
              <c:idx val="2"/>
              <c:delete val="1"/>
              <c:extLst>
                <c:ext xmlns:c15="http://schemas.microsoft.com/office/drawing/2012/chart" uri="{CE6537A1-D6FC-4f65-9D91-7224C49458BB}"/>
                <c:ext xmlns:c16="http://schemas.microsoft.com/office/drawing/2014/chart" uri="{C3380CC4-5D6E-409C-BE32-E72D297353CC}">
                  <c16:uniqueId val="{00000007-2CC2-4605-BA41-3ED54F688503}"/>
                </c:ext>
              </c:extLst>
            </c:dLbl>
            <c:dLbl>
              <c:idx val="3"/>
              <c:delete val="1"/>
              <c:extLst>
                <c:ext xmlns:c15="http://schemas.microsoft.com/office/drawing/2012/chart" uri="{CE6537A1-D6FC-4f65-9D91-7224C49458BB}"/>
                <c:ext xmlns:c16="http://schemas.microsoft.com/office/drawing/2014/chart" uri="{C3380CC4-5D6E-409C-BE32-E72D297353CC}">
                  <c16:uniqueId val="{00000008-2CC2-4605-BA41-3ED54F688503}"/>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EURCHF_2024!$D$6:$D$7</c:f>
              <c:strCache>
                <c:ptCount val="2"/>
                <c:pt idx="0">
                  <c:v> TOTAL </c:v>
                </c:pt>
                <c:pt idx="1">
                  <c:v> Settled </c:v>
                </c:pt>
              </c:strCache>
            </c:strRef>
          </c:cat>
          <c:val>
            <c:numRef>
              <c:f>EURCHF_2024!$F$6:$F$7</c:f>
              <c:numCache>
                <c:formatCode>_ * #\ ##0.00_ ;_ * \-#\ ##0.00_ ;_ * "-"??_ ;_ @_ </c:formatCode>
                <c:ptCount val="2"/>
                <c:pt idx="0">
                  <c:v>0</c:v>
                </c:pt>
                <c:pt idx="1">
                  <c:v>365000</c:v>
                </c:pt>
              </c:numCache>
            </c:numRef>
          </c:val>
          <c:extLst>
            <c:ext xmlns:c16="http://schemas.microsoft.com/office/drawing/2014/chart" uri="{C3380CC4-5D6E-409C-BE32-E72D297353CC}">
              <c16:uniqueId val="{00000009-2CC2-4605-BA41-3ED54F688503}"/>
            </c:ext>
          </c:extLst>
        </c:ser>
        <c:ser>
          <c:idx val="3"/>
          <c:order val="2"/>
          <c:tx>
            <c:strRef>
              <c:f>EURCHF_2024!$H$5</c:f>
              <c:strCache>
                <c:ptCount val="1"/>
                <c:pt idx="0">
                  <c:v>Total Outstanding</c:v>
                </c:pt>
              </c:strCache>
            </c:strRef>
          </c:tx>
          <c:spPr>
            <a:solidFill>
              <a:srgbClr val="99CC00"/>
            </a:solidFill>
            <a:ln w="12700">
              <a:solidFill>
                <a:srgbClr val="969696"/>
              </a:solidFill>
              <a:prstDash val="solid"/>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A-2CC2-4605-BA41-3ED54F688503}"/>
                </c:ext>
              </c:extLst>
            </c:dLbl>
            <c:dLbl>
              <c:idx val="1"/>
              <c:delete val="1"/>
              <c:extLst>
                <c:ext xmlns:c15="http://schemas.microsoft.com/office/drawing/2012/chart" uri="{CE6537A1-D6FC-4f65-9D91-7224C49458BB}"/>
                <c:ext xmlns:c16="http://schemas.microsoft.com/office/drawing/2014/chart" uri="{C3380CC4-5D6E-409C-BE32-E72D297353CC}">
                  <c16:uniqueId val="{0000000B-2CC2-4605-BA41-3ED54F688503}"/>
                </c:ext>
              </c:extLst>
            </c:dLbl>
            <c:dLbl>
              <c:idx val="3"/>
              <c:delete val="1"/>
              <c:extLst>
                <c:ext xmlns:c15="http://schemas.microsoft.com/office/drawing/2012/chart" uri="{CE6537A1-D6FC-4f65-9D91-7224C49458BB}"/>
                <c:ext xmlns:c16="http://schemas.microsoft.com/office/drawing/2014/chart" uri="{C3380CC4-5D6E-409C-BE32-E72D297353CC}">
                  <c16:uniqueId val="{0000000C-2CC2-4605-BA41-3ED54F688503}"/>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EURCHF_2024!$D$6:$D$7</c:f>
              <c:strCache>
                <c:ptCount val="2"/>
                <c:pt idx="0">
                  <c:v> TOTAL </c:v>
                </c:pt>
                <c:pt idx="1">
                  <c:v> Settled </c:v>
                </c:pt>
              </c:strCache>
            </c:strRef>
          </c:cat>
          <c:val>
            <c:numRef>
              <c:f>EURCHF_2024!$H$6:$H$7</c:f>
              <c:numCache>
                <c:formatCode>_ * #\ ##0.00_ ;_ * \-#\ ##0.00_ ;_ * "-"??_ ;_ @_ </c:formatCode>
                <c:ptCount val="2"/>
                <c:pt idx="0">
                  <c:v>0</c:v>
                </c:pt>
                <c:pt idx="1">
                  <c:v>0</c:v>
                </c:pt>
              </c:numCache>
            </c:numRef>
          </c:val>
          <c:extLst>
            <c:ext xmlns:c16="http://schemas.microsoft.com/office/drawing/2014/chart" uri="{C3380CC4-5D6E-409C-BE32-E72D297353CC}">
              <c16:uniqueId val="{0000000D-2CC2-4605-BA41-3ED54F688503}"/>
            </c:ext>
          </c:extLst>
        </c:ser>
        <c:ser>
          <c:idx val="4"/>
          <c:order val="3"/>
          <c:tx>
            <c:strRef>
              <c:f>EURCHF_2024!$G$5</c:f>
              <c:strCache>
                <c:ptCount val="1"/>
                <c:pt idx="0">
                  <c:v>Outstanding Notional</c:v>
                </c:pt>
              </c:strCache>
            </c:strRef>
          </c:tx>
          <c:spPr>
            <a:pattFill prst="wdUpDiag">
              <a:fgClr>
                <a:srgbClr val="92D050"/>
              </a:fgClr>
              <a:bgClr>
                <a:sysClr val="window" lastClr="FFFFFF"/>
              </a:bgClr>
            </a:pattFill>
            <a:ln w="28575">
              <a:noFill/>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E-2CC2-4605-BA41-3ED54F688503}"/>
                </c:ext>
              </c:extLst>
            </c:dLbl>
            <c:dLbl>
              <c:idx val="1"/>
              <c:delete val="1"/>
              <c:extLst>
                <c:ext xmlns:c15="http://schemas.microsoft.com/office/drawing/2012/chart" uri="{CE6537A1-D6FC-4f65-9D91-7224C49458BB}"/>
                <c:ext xmlns:c16="http://schemas.microsoft.com/office/drawing/2014/chart" uri="{C3380CC4-5D6E-409C-BE32-E72D297353CC}">
                  <c16:uniqueId val="{0000000F-2CC2-4605-BA41-3ED54F688503}"/>
                </c:ext>
              </c:extLst>
            </c:dLbl>
            <c:dLbl>
              <c:idx val="2"/>
              <c:delete val="1"/>
              <c:extLst>
                <c:ext xmlns:c15="http://schemas.microsoft.com/office/drawing/2012/chart" uri="{CE6537A1-D6FC-4f65-9D91-7224C49458BB}"/>
                <c:ext xmlns:c16="http://schemas.microsoft.com/office/drawing/2014/chart" uri="{C3380CC4-5D6E-409C-BE32-E72D297353CC}">
                  <c16:uniqueId val="{00000010-2CC2-4605-BA41-3ED54F688503}"/>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EURCHF_2024!$D$6:$D$7</c:f>
              <c:strCache>
                <c:ptCount val="2"/>
                <c:pt idx="0">
                  <c:v> TOTAL </c:v>
                </c:pt>
                <c:pt idx="1">
                  <c:v> Settled </c:v>
                </c:pt>
              </c:strCache>
            </c:strRef>
          </c:cat>
          <c:val>
            <c:numRef>
              <c:f>EURCHF_2024!$G$6:$G$7</c:f>
              <c:numCache>
                <c:formatCode>_ * #\ ##0.00_ ;_ * \-#\ ##0.00_ ;_ * "-"??_ ;_ @_ </c:formatCode>
                <c:ptCount val="2"/>
                <c:pt idx="0">
                  <c:v>0</c:v>
                </c:pt>
                <c:pt idx="1">
                  <c:v>0</c:v>
                </c:pt>
              </c:numCache>
            </c:numRef>
          </c:val>
          <c:extLst>
            <c:ext xmlns:c16="http://schemas.microsoft.com/office/drawing/2014/chart" uri="{C3380CC4-5D6E-409C-BE32-E72D297353CC}">
              <c16:uniqueId val="{00000011-2CC2-4605-BA41-3ED54F688503}"/>
            </c:ext>
          </c:extLst>
        </c:ser>
        <c:dLbls>
          <c:dLblPos val="ctr"/>
          <c:showLegendKey val="0"/>
          <c:showVal val="1"/>
          <c:showCatName val="0"/>
          <c:showSerName val="0"/>
          <c:showPercent val="0"/>
          <c:showBubbleSize val="0"/>
        </c:dLbls>
        <c:gapWidth val="150"/>
        <c:overlap val="100"/>
        <c:axId val="337224480"/>
        <c:axId val="337223304"/>
      </c:barChart>
      <c:lineChart>
        <c:grouping val="standard"/>
        <c:varyColors val="0"/>
        <c:ser>
          <c:idx val="1"/>
          <c:order val="4"/>
          <c:tx>
            <c:strRef>
              <c:f>EURCHF_2024!$K$5</c:f>
              <c:strCache>
                <c:ptCount val="1"/>
                <c:pt idx="0">
                  <c:v>Hedge Rate</c:v>
                </c:pt>
              </c:strCache>
            </c:strRef>
          </c:tx>
          <c:spPr>
            <a:ln w="25400">
              <a:noFill/>
              <a:prstDash val="solid"/>
            </a:ln>
          </c:spPr>
          <c:marker>
            <c:symbol val="circle"/>
            <c:size val="4"/>
            <c:spPr>
              <a:solidFill>
                <a:srgbClr val="FF0000"/>
              </a:solidFill>
              <a:ln>
                <a:solidFill>
                  <a:srgbClr val="FF0000"/>
                </a:solidFill>
                <a:prstDash val="solid"/>
              </a:ln>
            </c:spPr>
          </c:marker>
          <c:dLbls>
            <c:dLbl>
              <c:idx val="0"/>
              <c:layout>
                <c:manualLayout>
                  <c:x val="-5.5106004496806922E-2"/>
                  <c:y val="4.659403636952834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2CC2-4605-BA41-3ED54F688503}"/>
                </c:ext>
              </c:extLst>
            </c:dLbl>
            <c:dLbl>
              <c:idx val="1"/>
              <c:layout>
                <c:manualLayout>
                  <c:x val="-5.812990833761731E-2"/>
                  <c:y val="4.659403636952834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2CC2-4605-BA41-3ED54F688503}"/>
                </c:ext>
              </c:extLst>
            </c:dLbl>
            <c:spPr>
              <a:noFill/>
              <a:ln>
                <a:noFill/>
              </a:ln>
              <a:effectLst/>
            </c:spPr>
            <c:txPr>
              <a:bodyPr rot="-2700000" vert="horz"/>
              <a:lstStyle/>
              <a:p>
                <a:pPr>
                  <a:defRPr sz="700">
                    <a:solidFill>
                      <a:srgbClr val="FF0000"/>
                    </a:solidFill>
                  </a:defRPr>
                </a:pPr>
                <a:endParaRPr lang="fr-F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EURCHF_2024!$D$6:$D$7</c:f>
              <c:strCache>
                <c:ptCount val="2"/>
                <c:pt idx="0">
                  <c:v> TOTAL </c:v>
                </c:pt>
                <c:pt idx="1">
                  <c:v> Settled </c:v>
                </c:pt>
              </c:strCache>
            </c:strRef>
          </c:cat>
          <c:val>
            <c:numRef>
              <c:f>EURCHF_2024!$K$6:$K$7</c:f>
              <c:numCache>
                <c:formatCode>_ * #\ ##0.0000_ ;_ * \-#\ ##0.0000_ ;_ * "-"??_ ;_ @_ </c:formatCode>
                <c:ptCount val="2"/>
                <c:pt idx="0">
                  <c:v>0.93396269625051098</c:v>
                </c:pt>
                <c:pt idx="1">
                  <c:v>0.93396269625051098</c:v>
                </c:pt>
              </c:numCache>
            </c:numRef>
          </c:val>
          <c:smooth val="0"/>
          <c:extLst>
            <c:ext xmlns:c16="http://schemas.microsoft.com/office/drawing/2014/chart" uri="{C3380CC4-5D6E-409C-BE32-E72D297353CC}">
              <c16:uniqueId val="{00000014-2CC2-4605-BA41-3ED54F688503}"/>
            </c:ext>
          </c:extLst>
        </c:ser>
        <c:dLbls>
          <c:dLblPos val="ctr"/>
          <c:showLegendKey val="0"/>
          <c:showVal val="1"/>
          <c:showCatName val="0"/>
          <c:showSerName val="0"/>
          <c:showPercent val="0"/>
          <c:showBubbleSize val="0"/>
        </c:dLbls>
        <c:marker val="1"/>
        <c:smooth val="0"/>
        <c:axId val="337224088"/>
        <c:axId val="337237808"/>
      </c:lineChart>
      <c:catAx>
        <c:axId val="337224480"/>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800" b="0" i="0" u="none" strike="noStrike" baseline="0">
                <a:solidFill>
                  <a:srgbClr val="000000"/>
                </a:solidFill>
                <a:latin typeface="Calibri"/>
                <a:ea typeface="Calibri"/>
                <a:cs typeface="Calibri"/>
              </a:defRPr>
            </a:pPr>
            <a:endParaRPr lang="fr-FR"/>
          </a:p>
        </c:txPr>
        <c:crossAx val="337223304"/>
        <c:crosses val="autoZero"/>
        <c:auto val="1"/>
        <c:lblAlgn val="ctr"/>
        <c:lblOffset val="100"/>
        <c:tickLblSkip val="1"/>
        <c:tickMarkSkip val="1"/>
        <c:noMultiLvlLbl val="0"/>
      </c:catAx>
      <c:valAx>
        <c:axId val="337223304"/>
        <c:scaling>
          <c:orientation val="minMax"/>
        </c:scaling>
        <c:delete val="0"/>
        <c:axPos val="l"/>
        <c:majorGridlines>
          <c:spPr>
            <a:ln w="3175">
              <a:solidFill>
                <a:srgbClr val="969696"/>
              </a:solidFill>
              <a:prstDash val="sysDash"/>
            </a:ln>
          </c:spPr>
        </c:majorGridlines>
        <c:numFmt formatCode="#,##0" sourceLinked="0"/>
        <c:majorTickMark val="out"/>
        <c:minorTickMark val="none"/>
        <c:tickLblPos val="nextTo"/>
        <c:spPr>
          <a:ln w="3175">
            <a:solidFill>
              <a:srgbClr val="666699"/>
            </a:solidFill>
            <a:prstDash val="solid"/>
          </a:ln>
        </c:spPr>
        <c:txPr>
          <a:bodyPr rot="0" vert="horz"/>
          <a:lstStyle/>
          <a:p>
            <a:pPr>
              <a:defRPr sz="800" b="0" i="0" u="none" strike="noStrike" baseline="0">
                <a:solidFill>
                  <a:srgbClr val="666699"/>
                </a:solidFill>
                <a:latin typeface="Calibri"/>
                <a:ea typeface="Calibri"/>
                <a:cs typeface="Calibri"/>
              </a:defRPr>
            </a:pPr>
            <a:endParaRPr lang="fr-FR"/>
          </a:p>
        </c:txPr>
        <c:crossAx val="337224480"/>
        <c:crosses val="autoZero"/>
        <c:crossBetween val="between"/>
      </c:valAx>
      <c:catAx>
        <c:axId val="337224088"/>
        <c:scaling>
          <c:orientation val="minMax"/>
        </c:scaling>
        <c:delete val="1"/>
        <c:axPos val="b"/>
        <c:numFmt formatCode="General" sourceLinked="1"/>
        <c:majorTickMark val="out"/>
        <c:minorTickMark val="none"/>
        <c:tickLblPos val="nextTo"/>
        <c:crossAx val="337237808"/>
        <c:crosses val="autoZero"/>
        <c:auto val="1"/>
        <c:lblAlgn val="ctr"/>
        <c:lblOffset val="100"/>
        <c:noMultiLvlLbl val="0"/>
      </c:catAx>
      <c:valAx>
        <c:axId val="337237808"/>
        <c:scaling>
          <c:orientation val="minMax"/>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800" b="0" i="0" u="none" strike="noStrike" baseline="0">
                <a:solidFill>
                  <a:srgbClr val="FF0000"/>
                </a:solidFill>
                <a:latin typeface="Calibri"/>
                <a:ea typeface="Calibri"/>
                <a:cs typeface="Calibri"/>
              </a:defRPr>
            </a:pPr>
            <a:endParaRPr lang="fr-FR"/>
          </a:p>
        </c:txPr>
        <c:crossAx val="337224088"/>
        <c:crosses val="max"/>
        <c:crossBetween val="between"/>
      </c:valAx>
      <c:spPr>
        <a:solidFill>
          <a:srgbClr val="FFFFFF"/>
        </a:solidFill>
        <a:ln w="12700">
          <a:solidFill>
            <a:srgbClr val="808080"/>
          </a:solidFill>
          <a:prstDash val="solid"/>
        </a:ln>
      </c:spPr>
    </c:plotArea>
    <c:legend>
      <c:legendPos val="b"/>
      <c:layout>
        <c:manualLayout>
          <c:xMode val="edge"/>
          <c:yMode val="edge"/>
          <c:x val="5.7117003367003365E-2"/>
          <c:y val="0.90910777777777774"/>
          <c:w val="0.91142239057239061"/>
          <c:h val="7.8720833333333337E-2"/>
        </c:manualLayout>
      </c:layout>
      <c:overlay val="0"/>
      <c:spPr>
        <a:solidFill>
          <a:srgbClr val="FFFFFF"/>
        </a:solidFill>
        <a:ln w="3175">
          <a:solidFill>
            <a:srgbClr val="969696"/>
          </a:solidFill>
          <a:prstDash val="solid"/>
        </a:ln>
      </c:spPr>
      <c:txPr>
        <a:bodyPr/>
        <a:lstStyle/>
        <a:p>
          <a:pPr>
            <a:defRPr sz="8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120009331467041"/>
          <c:y val="0.25812517361111109"/>
          <c:w val="0.78160701193094717"/>
          <c:h val="0.53955885416666671"/>
        </c:manualLayout>
      </c:layout>
      <c:barChart>
        <c:barDir val="col"/>
        <c:grouping val="stacked"/>
        <c:varyColors val="0"/>
        <c:ser>
          <c:idx val="0"/>
          <c:order val="0"/>
          <c:tx>
            <c:strRef>
              <c:f>'EURCHF_2024-Blend'!$L$5</c:f>
              <c:strCache>
                <c:ptCount val="1"/>
                <c:pt idx="0">
                  <c:v>Purchased Options</c:v>
                </c:pt>
              </c:strCache>
            </c:strRef>
          </c:tx>
          <c:spPr>
            <a:solidFill>
              <a:srgbClr val="FEFEDE"/>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0-61A6-4447-A494-83802F821ED1}"/>
              </c:ext>
            </c:extLst>
          </c:dPt>
          <c:dPt>
            <c:idx val="1"/>
            <c:invertIfNegative val="0"/>
            <c:bubble3D val="0"/>
            <c:extLst>
              <c:ext xmlns:c16="http://schemas.microsoft.com/office/drawing/2014/chart" uri="{C3380CC4-5D6E-409C-BE32-E72D297353CC}">
                <c16:uniqueId val="{00000001-61A6-4447-A494-83802F821ED1}"/>
              </c:ext>
            </c:extLst>
          </c:dPt>
          <c:dPt>
            <c:idx val="2"/>
            <c:invertIfNegative val="0"/>
            <c:bubble3D val="0"/>
            <c:extLst>
              <c:ext xmlns:c16="http://schemas.microsoft.com/office/drawing/2014/chart" uri="{C3380CC4-5D6E-409C-BE32-E72D297353CC}">
                <c16:uniqueId val="{00000002-61A6-4447-A494-83802F821ED1}"/>
              </c:ext>
            </c:extLst>
          </c:dPt>
          <c:dLbls>
            <c:dLbl>
              <c:idx val="1"/>
              <c:delete val="1"/>
              <c:extLst>
                <c:ext xmlns:c15="http://schemas.microsoft.com/office/drawing/2012/chart" uri="{CE6537A1-D6FC-4f65-9D91-7224C49458BB}"/>
                <c:ext xmlns:c16="http://schemas.microsoft.com/office/drawing/2014/chart" uri="{C3380CC4-5D6E-409C-BE32-E72D297353CC}">
                  <c16:uniqueId val="{00000001-61A6-4447-A494-83802F821ED1}"/>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'EURCHF_2024-Blend'!$D$6:$D$7</c:f>
              <c:strCache>
                <c:ptCount val="2"/>
                <c:pt idx="0">
                  <c:v> TOTAL </c:v>
                </c:pt>
                <c:pt idx="1">
                  <c:v> Settled </c:v>
                </c:pt>
              </c:strCache>
            </c:strRef>
          </c:cat>
          <c:val>
            <c:numRef>
              <c:f>'EURCHF_2024-Blend'!$L$6:$L$7</c:f>
              <c:numCache>
                <c:formatCode>_ * #\ ##0.00_ ;_ * \-#\ ##0.00_ ;_ * "-"??_ ;_ @_ </c:formatCode>
                <c:ptCount val="2"/>
                <c:pt idx="0">
                  <c:v>0</c:v>
                </c:pt>
                <c:pt idx="1">
                  <c:v>0</c:v>
                </c:pt>
              </c:numCache>
            </c:numRef>
          </c:val>
          <c:extLst>
            <c:ext xmlns:c16="http://schemas.microsoft.com/office/drawing/2014/chart" uri="{C3380CC4-5D6E-409C-BE32-E72D297353CC}">
              <c16:uniqueId val="{00000003-61A6-4447-A494-83802F821ED1}"/>
            </c:ext>
          </c:extLst>
        </c:ser>
        <c:ser>
          <c:idx val="2"/>
          <c:order val="1"/>
          <c:tx>
            <c:strRef>
              <c:f>'EURCHF_2024-Blend'!$M$5</c:f>
              <c:strCache>
                <c:ptCount val="1"/>
                <c:pt idx="0">
                  <c:v>Option Strategies</c:v>
                </c:pt>
              </c:strCache>
            </c:strRef>
          </c:tx>
          <c:spPr>
            <a:solidFill>
              <a:srgbClr val="FFA037"/>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4-61A6-4447-A494-83802F821ED1}"/>
              </c:ext>
            </c:extLst>
          </c:dPt>
          <c:dPt>
            <c:idx val="1"/>
            <c:invertIfNegative val="0"/>
            <c:bubble3D val="0"/>
            <c:extLst>
              <c:ext xmlns:c16="http://schemas.microsoft.com/office/drawing/2014/chart" uri="{C3380CC4-5D6E-409C-BE32-E72D297353CC}">
                <c16:uniqueId val="{00000005-61A6-4447-A494-83802F821ED1}"/>
              </c:ext>
            </c:extLst>
          </c:dPt>
          <c:dLbls>
            <c:dLbl>
              <c:idx val="1"/>
              <c:delete val="1"/>
              <c:extLst>
                <c:ext xmlns:c15="http://schemas.microsoft.com/office/drawing/2012/chart" uri="{CE6537A1-D6FC-4f65-9D91-7224C49458BB}"/>
                <c:ext xmlns:c16="http://schemas.microsoft.com/office/drawing/2014/chart" uri="{C3380CC4-5D6E-409C-BE32-E72D297353CC}">
                  <c16:uniqueId val="{00000005-61A6-4447-A494-83802F821ED1}"/>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'EURCHF_2024-Blend'!$D$6:$D$7</c:f>
              <c:strCache>
                <c:ptCount val="2"/>
                <c:pt idx="0">
                  <c:v> TOTAL </c:v>
                </c:pt>
                <c:pt idx="1">
                  <c:v> Settled </c:v>
                </c:pt>
              </c:strCache>
            </c:strRef>
          </c:cat>
          <c:val>
            <c:numRef>
              <c:f>'EURCHF_2024-Blend'!$M$6:$M$7</c:f>
              <c:numCache>
                <c:formatCode>_ * #\ ##0.00_ ;_ * \-#\ ##0.00_ ;_ * "-"??_ ;_ @_ </c:formatCode>
                <c:ptCount val="2"/>
                <c:pt idx="0">
                  <c:v>0</c:v>
                </c:pt>
                <c:pt idx="1">
                  <c:v>0</c:v>
                </c:pt>
              </c:numCache>
            </c:numRef>
          </c:val>
          <c:extLst>
            <c:ext xmlns:c16="http://schemas.microsoft.com/office/drawing/2014/chart" uri="{C3380CC4-5D6E-409C-BE32-E72D297353CC}">
              <c16:uniqueId val="{00000006-61A6-4447-A494-83802F821ED1}"/>
            </c:ext>
          </c:extLst>
        </c:ser>
        <c:ser>
          <c:idx val="3"/>
          <c:order val="2"/>
          <c:tx>
            <c:strRef>
              <c:f>'EURCHF_2024-Blend'!$N$5</c:f>
              <c:strCache>
                <c:ptCount val="1"/>
                <c:pt idx="0">
                  <c:v>Forward/Spot</c:v>
                </c:pt>
              </c:strCache>
            </c:strRef>
          </c:tx>
          <c:spPr>
            <a:solidFill>
              <a:srgbClr val="8064A2">
                <a:lumMod val="40000"/>
                <a:lumOff val="60000"/>
              </a:srgbClr>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7-61A6-4447-A494-83802F821ED1}"/>
              </c:ext>
            </c:extLst>
          </c:dPt>
          <c:dPt>
            <c:idx val="1"/>
            <c:invertIfNegative val="0"/>
            <c:bubble3D val="0"/>
            <c:extLst>
              <c:ext xmlns:c16="http://schemas.microsoft.com/office/drawing/2014/chart" uri="{C3380CC4-5D6E-409C-BE32-E72D297353CC}">
                <c16:uniqueId val="{00000008-61A6-4447-A494-83802F821ED1}"/>
              </c:ext>
            </c:extLst>
          </c:dPt>
          <c:dLbls>
            <c:dLbl>
              <c:idx val="0"/>
              <c:layout>
                <c:manualLayout>
                  <c:x val="-5.5428938919270718E-17"/>
                  <c:y val="-5.229745290622892E-2"/>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61A6-4447-A494-83802F821ED1}"/>
                </c:ext>
              </c:extLst>
            </c:dLbl>
            <c:dLbl>
              <c:idx val="1"/>
              <c:layout>
                <c:manualLayout>
                  <c:x val="3.0234315948601664E-3"/>
                  <c:y val="-5.229745290622892E-2"/>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61A6-4447-A494-83802F821ED1}"/>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'EURCHF_2024-Blend'!$D$6:$D$7</c:f>
              <c:strCache>
                <c:ptCount val="2"/>
                <c:pt idx="0">
                  <c:v> TOTAL </c:v>
                </c:pt>
                <c:pt idx="1">
                  <c:v> Settled </c:v>
                </c:pt>
              </c:strCache>
            </c:strRef>
          </c:cat>
          <c:val>
            <c:numRef>
              <c:f>'EURCHF_2024-Blend'!$N$6:$N$7</c:f>
              <c:numCache>
                <c:formatCode>_ * #\ ##0.00_ ;_ * \-#\ ##0.00_ ;_ * "-"??_ ;_ @_ </c:formatCode>
                <c:ptCount val="2"/>
                <c:pt idx="0">
                  <c:v>365000</c:v>
                </c:pt>
                <c:pt idx="1">
                  <c:v>365000</c:v>
                </c:pt>
              </c:numCache>
            </c:numRef>
          </c:val>
          <c:extLst>
            <c:ext xmlns:c16="http://schemas.microsoft.com/office/drawing/2014/chart" uri="{C3380CC4-5D6E-409C-BE32-E72D297353CC}">
              <c16:uniqueId val="{00000009-61A6-4447-A494-83802F821ED1}"/>
            </c:ext>
          </c:extLst>
        </c:ser>
        <c:dLbls>
          <c:showLegendKey val="0"/>
          <c:showVal val="0"/>
          <c:showCatName val="0"/>
          <c:showSerName val="0"/>
          <c:showPercent val="0"/>
          <c:showBubbleSize val="0"/>
        </c:dLbls>
        <c:gapWidth val="150"/>
        <c:overlap val="100"/>
        <c:axId val="405931264"/>
        <c:axId val="405938320"/>
      </c:barChart>
      <c:lineChart>
        <c:grouping val="standard"/>
        <c:varyColors val="0"/>
        <c:ser>
          <c:idx val="1"/>
          <c:order val="3"/>
          <c:tx>
            <c:strRef>
              <c:f>'EURCHF_2024-Blend'!$K$5</c:f>
              <c:strCache>
                <c:ptCount val="1"/>
                <c:pt idx="0">
                  <c:v>Hedge Rate</c:v>
                </c:pt>
              </c:strCache>
            </c:strRef>
          </c:tx>
          <c:spPr>
            <a:ln w="25400">
              <a:noFill/>
              <a:prstDash val="solid"/>
            </a:ln>
          </c:spPr>
          <c:marker>
            <c:symbol val="circle"/>
            <c:size val="4"/>
            <c:spPr>
              <a:solidFill>
                <a:srgbClr val="FF0000"/>
              </a:solidFill>
              <a:ln>
                <a:solidFill>
                  <a:srgbClr val="FF0000"/>
                </a:solidFill>
                <a:prstDash val="solid"/>
              </a:ln>
            </c:spPr>
          </c:marker>
          <c:dLbls>
            <c:dLbl>
              <c:idx val="0"/>
              <c:layout>
                <c:manualLayout>
                  <c:x val="-5.1708774498425793E-2"/>
                  <c:y val="4.26176481271320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61A6-4447-A494-83802F821ED1}"/>
                </c:ext>
              </c:extLst>
            </c:dLbl>
            <c:dLbl>
              <c:idx val="1"/>
              <c:layout>
                <c:manualLayout>
                  <c:x val="-4.8685342903565736E-2"/>
                  <c:y val="4.26176481271320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61A6-4447-A494-83802F821ED1}"/>
                </c:ext>
              </c:extLst>
            </c:dLbl>
            <c:numFmt formatCode="#,##0.0000" sourceLinked="0"/>
            <c:spPr>
              <a:noFill/>
              <a:ln w="25400">
                <a:noFill/>
              </a:ln>
            </c:spPr>
            <c:txPr>
              <a:bodyPr rot="-2700000" vert="horz"/>
              <a:lstStyle/>
              <a:p>
                <a:pPr>
                  <a:defRPr sz="700" b="0" i="0" u="none" strike="noStrike" baseline="0">
                    <a:solidFill>
                      <a:srgbClr val="FF0000"/>
                    </a:solidFill>
                    <a:latin typeface="Calibri"/>
                    <a:ea typeface="Calibri"/>
                    <a:cs typeface="Calibri"/>
                  </a:defRPr>
                </a:pPr>
                <a:endParaRPr lang="fr-F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'EURCHF_2024-Blend'!$D$6:$D$7</c:f>
              <c:strCache>
                <c:ptCount val="2"/>
                <c:pt idx="0">
                  <c:v> TOTAL </c:v>
                </c:pt>
                <c:pt idx="1">
                  <c:v> Settled </c:v>
                </c:pt>
              </c:strCache>
            </c:strRef>
          </c:cat>
          <c:val>
            <c:numRef>
              <c:f>'EURCHF_2024-Blend'!$K$6:$K$7</c:f>
              <c:numCache>
                <c:formatCode>_ * #\ ##0.0000_ ;_ * \-#\ ##0.0000_ ;_ * "-"??_ ;_ @_ </c:formatCode>
                <c:ptCount val="2"/>
                <c:pt idx="0">
                  <c:v>0.93396269625051098</c:v>
                </c:pt>
                <c:pt idx="1">
                  <c:v>0.93396269625051098</c:v>
                </c:pt>
              </c:numCache>
            </c:numRef>
          </c:val>
          <c:smooth val="0"/>
          <c:extLst>
            <c:ext xmlns:c16="http://schemas.microsoft.com/office/drawing/2014/chart" uri="{C3380CC4-5D6E-409C-BE32-E72D297353CC}">
              <c16:uniqueId val="{0000000C-61A6-4447-A494-83802F821ED1}"/>
            </c:ext>
          </c:extLst>
        </c:ser>
        <c:dLbls>
          <c:showLegendKey val="0"/>
          <c:showVal val="0"/>
          <c:showCatName val="0"/>
          <c:showSerName val="0"/>
          <c:showPercent val="0"/>
          <c:showBubbleSize val="0"/>
        </c:dLbls>
        <c:marker val="1"/>
        <c:smooth val="0"/>
        <c:axId val="405937928"/>
        <c:axId val="405939496"/>
      </c:lineChart>
      <c:catAx>
        <c:axId val="405931264"/>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800" b="0" i="0" u="none" strike="noStrike" baseline="0">
                <a:solidFill>
                  <a:srgbClr val="000000"/>
                </a:solidFill>
                <a:latin typeface="Calibri"/>
                <a:ea typeface="Calibri"/>
                <a:cs typeface="Calibri"/>
              </a:defRPr>
            </a:pPr>
            <a:endParaRPr lang="fr-FR"/>
          </a:p>
        </c:txPr>
        <c:crossAx val="405938320"/>
        <c:crosses val="autoZero"/>
        <c:auto val="1"/>
        <c:lblAlgn val="ctr"/>
        <c:lblOffset val="100"/>
        <c:tickLblSkip val="1"/>
        <c:tickMarkSkip val="1"/>
        <c:noMultiLvlLbl val="0"/>
      </c:catAx>
      <c:valAx>
        <c:axId val="405938320"/>
        <c:scaling>
          <c:orientation val="minMax"/>
        </c:scaling>
        <c:delete val="0"/>
        <c:axPos val="l"/>
        <c:majorGridlines>
          <c:spPr>
            <a:ln w="3175">
              <a:solidFill>
                <a:srgbClr val="969696"/>
              </a:solidFill>
              <a:prstDash val="sysDash"/>
            </a:ln>
          </c:spPr>
        </c:majorGridlines>
        <c:numFmt formatCode="#,##0" sourceLinked="0"/>
        <c:majorTickMark val="out"/>
        <c:minorTickMark val="none"/>
        <c:tickLblPos val="nextTo"/>
        <c:spPr>
          <a:ln w="3175">
            <a:solidFill>
              <a:srgbClr val="666699"/>
            </a:solidFill>
            <a:prstDash val="solid"/>
          </a:ln>
        </c:spPr>
        <c:txPr>
          <a:bodyPr rot="0" vert="horz"/>
          <a:lstStyle/>
          <a:p>
            <a:pPr>
              <a:defRPr sz="800" b="0" i="0" u="none" strike="noStrike" baseline="0">
                <a:solidFill>
                  <a:srgbClr val="666699"/>
                </a:solidFill>
                <a:latin typeface="Calibri"/>
                <a:ea typeface="Calibri"/>
                <a:cs typeface="Calibri"/>
              </a:defRPr>
            </a:pPr>
            <a:endParaRPr lang="fr-FR"/>
          </a:p>
        </c:txPr>
        <c:crossAx val="405931264"/>
        <c:crosses val="autoZero"/>
        <c:crossBetween val="between"/>
      </c:valAx>
      <c:catAx>
        <c:axId val="405937928"/>
        <c:scaling>
          <c:orientation val="minMax"/>
        </c:scaling>
        <c:delete val="1"/>
        <c:axPos val="b"/>
        <c:numFmt formatCode="General" sourceLinked="1"/>
        <c:majorTickMark val="out"/>
        <c:minorTickMark val="none"/>
        <c:tickLblPos val="nextTo"/>
        <c:crossAx val="405939496"/>
        <c:crosses val="autoZero"/>
        <c:auto val="1"/>
        <c:lblAlgn val="ctr"/>
        <c:lblOffset val="100"/>
        <c:noMultiLvlLbl val="0"/>
      </c:catAx>
      <c:valAx>
        <c:axId val="405939496"/>
        <c:scaling>
          <c:orientation val="minMax"/>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800" b="0" i="0" u="none" strike="noStrike" baseline="0">
                <a:solidFill>
                  <a:srgbClr val="FF0000"/>
                </a:solidFill>
                <a:latin typeface="Calibri"/>
                <a:ea typeface="Calibri"/>
                <a:cs typeface="Calibri"/>
              </a:defRPr>
            </a:pPr>
            <a:endParaRPr lang="fr-FR"/>
          </a:p>
        </c:txPr>
        <c:crossAx val="405937928"/>
        <c:crosses val="max"/>
        <c:crossBetween val="between"/>
      </c:valAx>
      <c:spPr>
        <a:solidFill>
          <a:srgbClr val="FFFFFF"/>
        </a:solidFill>
        <a:ln w="12700">
          <a:solidFill>
            <a:srgbClr val="808080"/>
          </a:solidFill>
          <a:prstDash val="solid"/>
        </a:ln>
      </c:spPr>
    </c:plotArea>
    <c:legend>
      <c:legendPos val="r"/>
      <c:layout>
        <c:manualLayout>
          <c:xMode val="edge"/>
          <c:yMode val="edge"/>
          <c:x val="6.6541787439613531E-2"/>
          <c:y val="0.9029652777777778"/>
          <c:w val="0.88853232323232323"/>
          <c:h val="8.8513333333333333E-2"/>
        </c:manualLayout>
      </c:layout>
      <c:overlay val="0"/>
      <c:spPr>
        <a:solidFill>
          <a:srgbClr val="FFFFFF"/>
        </a:solidFill>
        <a:ln w="3175">
          <a:solidFill>
            <a:srgbClr val="969696"/>
          </a:solidFill>
          <a:prstDash val="solid"/>
        </a:ln>
      </c:spPr>
      <c:txPr>
        <a:bodyPr/>
        <a:lstStyle/>
        <a:p>
          <a:pPr>
            <a:defRPr sz="8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0.81342</cdr:x>
      <cdr:y>0.02457</cdr:y>
    </cdr:from>
    <cdr:to>
      <cdr:x>0.98734</cdr:x>
      <cdr:y>0.096</cdr:y>
    </cdr:to>
    <cdr:sp macro="" textlink="">
      <cdr:nvSpPr>
        <cdr:cNvPr id="5" name="CurrentCross"/>
        <cdr:cNvSpPr/>
      </cdr:nvSpPr>
      <cdr:spPr>
        <a:xfrm xmlns:a="http://schemas.openxmlformats.org/drawingml/2006/main">
          <a:off x="6735130" y="123832"/>
          <a:ext cx="1440057" cy="360007"/>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1000" b="0">
              <a:solidFill>
                <a:srgbClr val="000000"/>
              </a:solidFill>
              <a:latin typeface="+mn-lt"/>
              <a:ea typeface="+mn-ea"/>
              <a:cs typeface="+mn-cs"/>
            </a:rPr>
            <a:t>EURCHF</a:t>
          </a:r>
        </a:p>
      </cdr:txBody>
    </cdr:sp>
  </cdr:relSizeAnchor>
  <cdr:relSizeAnchor xmlns:cdr="http://schemas.openxmlformats.org/drawingml/2006/chartDrawing">
    <cdr:from>
      <cdr:x>0.2878</cdr:x>
      <cdr:y>0.02268</cdr:y>
    </cdr:from>
    <cdr:to>
      <cdr:x>0.76606</cdr:x>
      <cdr:y>0.09411</cdr:y>
    </cdr:to>
    <cdr:sp macro="" textlink="">
      <cdr:nvSpPr>
        <cdr:cNvPr id="6" name="TitleSummary"/>
        <cdr:cNvSpPr/>
      </cdr:nvSpPr>
      <cdr:spPr>
        <a:xfrm xmlns:a="http://schemas.openxmlformats.org/drawingml/2006/main">
          <a:off x="2382975" y="114307"/>
          <a:ext cx="3959993" cy="360007"/>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1200" b="1">
              <a:solidFill>
                <a:srgbClr val="000000"/>
              </a:solidFill>
              <a:latin typeface="+mn-lt"/>
              <a:ea typeface="+mn-ea"/>
              <a:cs typeface="+mn-cs"/>
            </a:rPr>
            <a:t>Global Hedge Position: Synthesis EURCHF</a:t>
          </a:r>
        </a:p>
      </cdr:txBody>
    </cdr:sp>
  </cdr:relSizeAnchor>
  <cdr:relSizeAnchor xmlns:cdr="http://schemas.openxmlformats.org/drawingml/2006/chartDrawing">
    <cdr:from>
      <cdr:x>0.01831</cdr:x>
      <cdr:y>0.02646</cdr:y>
    </cdr:from>
    <cdr:to>
      <cdr:x>0.14874</cdr:x>
      <cdr:y>0.09789</cdr:y>
    </cdr:to>
    <cdr:sp macro="" textlink="">
      <cdr:nvSpPr>
        <cdr:cNvPr id="7" name="ForeignCurrency"/>
        <cdr:cNvSpPr/>
      </cdr:nvSpPr>
      <cdr:spPr>
        <a:xfrm xmlns:a="http://schemas.openxmlformats.org/drawingml/2006/main">
          <a:off x="151610" y="133356"/>
          <a:ext cx="1079960" cy="360007"/>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1000" b="0">
              <a:solidFill>
                <a:srgbClr val="000000"/>
              </a:solidFill>
              <a:latin typeface="+mn-lt"/>
              <a:ea typeface="+mn-ea"/>
              <a:cs typeface="+mn-cs"/>
            </a:rPr>
            <a:t>CHF</a:t>
          </a:r>
        </a:p>
      </cdr:txBody>
    </cdr:sp>
  </cdr:relSizeAnchor>
</c:userShapes>
</file>

<file path=ppt/drawings/drawing10.xml><?xml version="1.0" encoding="utf-8"?>
<c:userShapes xmlns:c="http://schemas.openxmlformats.org/drawingml/2006/chart">
  <cdr:relSizeAnchor xmlns:cdr="http://schemas.openxmlformats.org/drawingml/2006/chartDrawing">
    <cdr:from>
      <cdr:x>0.81343</cdr:x>
      <cdr:y>0.0189</cdr:y>
    </cdr:from>
    <cdr:to>
      <cdr:x>0.98734</cdr:x>
      <cdr:y>0.09033</cdr:y>
    </cdr:to>
    <cdr:sp macro="" textlink="">
      <cdr:nvSpPr>
        <cdr:cNvPr id="5" name="CurrentCross"/>
        <cdr:cNvSpPr/>
      </cdr:nvSpPr>
      <cdr:spPr>
        <a:xfrm xmlns:a="http://schemas.openxmlformats.org/drawingml/2006/main">
          <a:off x="6735206" y="95257"/>
          <a:ext cx="1439975" cy="360007"/>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EURUSD</a:t>
          </a:r>
        </a:p>
      </cdr:txBody>
    </cdr:sp>
  </cdr:relSizeAnchor>
  <cdr:relSizeAnchor xmlns:cdr="http://schemas.openxmlformats.org/drawingml/2006/chartDrawing">
    <cdr:from>
      <cdr:x>0.2924</cdr:x>
      <cdr:y>0.0189</cdr:y>
    </cdr:from>
    <cdr:to>
      <cdr:x>0.77066</cdr:x>
      <cdr:y>0.09033</cdr:y>
    </cdr:to>
    <cdr:sp macro="" textlink="">
      <cdr:nvSpPr>
        <cdr:cNvPr id="6" name="TitleSummary"/>
        <cdr:cNvSpPr/>
      </cdr:nvSpPr>
      <cdr:spPr>
        <a:xfrm xmlns:a="http://schemas.openxmlformats.org/drawingml/2006/main">
          <a:off x="2421063" y="95256"/>
          <a:ext cx="3959993" cy="360007"/>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1200" b="1">
              <a:solidFill>
                <a:srgbClr val="000000"/>
              </a:solidFill>
              <a:latin typeface="+mn-lt"/>
              <a:ea typeface="+mn-ea"/>
              <a:cs typeface="+mn-cs"/>
            </a:rPr>
            <a:t>Global Hedge Position: Synthesis EURUSD</a:t>
          </a:r>
        </a:p>
      </cdr:txBody>
    </cdr:sp>
  </cdr:relSizeAnchor>
  <cdr:relSizeAnchor xmlns:cdr="http://schemas.openxmlformats.org/drawingml/2006/chartDrawing">
    <cdr:from>
      <cdr:x>0.01495</cdr:x>
      <cdr:y>0.02079</cdr:y>
    </cdr:from>
    <cdr:to>
      <cdr:x>0.14539</cdr:x>
      <cdr:y>0.09222</cdr:y>
    </cdr:to>
    <cdr:sp macro="" textlink="">
      <cdr:nvSpPr>
        <cdr:cNvPr id="7" name="ForeignCurrency"/>
        <cdr:cNvSpPr/>
      </cdr:nvSpPr>
      <cdr:spPr>
        <a:xfrm xmlns:a="http://schemas.openxmlformats.org/drawingml/2006/main">
          <a:off x="123825" y="104775"/>
          <a:ext cx="1080000"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USD</a:t>
          </a:r>
        </a:p>
      </cdr:txBody>
    </cdr:sp>
  </cdr:relSizeAnchor>
</c:userShapes>
</file>

<file path=ppt/drawings/drawing11.xml><?xml version="1.0" encoding="utf-8"?>
<c:userShapes xmlns:c="http://schemas.openxmlformats.org/drawingml/2006/chart">
  <cdr:relSizeAnchor xmlns:cdr="http://schemas.openxmlformats.org/drawingml/2006/chartDrawing">
    <cdr:from>
      <cdr:x>0.28828</cdr:x>
      <cdr:y>0.02888</cdr:y>
    </cdr:from>
    <cdr:to>
      <cdr:x>0.81676</cdr:x>
      <cdr:y>0.14221</cdr:y>
    </cdr:to>
    <cdr:sp macro="" textlink="">
      <cdr:nvSpPr>
        <cdr:cNvPr id="2" name="ZoneTexte 1"/>
        <cdr:cNvSpPr txBox="1"/>
      </cdr:nvSpPr>
      <cdr:spPr>
        <a:xfrm xmlns:a="http://schemas.openxmlformats.org/drawingml/2006/main">
          <a:off x="2105025" y="123825"/>
          <a:ext cx="4076700" cy="485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a:p>
      </cdr:txBody>
    </cdr:sp>
  </cdr:relSizeAnchor>
  <cdr:relSizeAnchor xmlns:cdr="http://schemas.openxmlformats.org/drawingml/2006/chartDrawing">
    <cdr:from>
      <cdr:x>0.26587</cdr:x>
      <cdr:y>0.03968</cdr:y>
    </cdr:from>
    <cdr:to>
      <cdr:x>0.77643</cdr:x>
      <cdr:y>0.10218</cdr:y>
    </cdr:to>
    <cdr:sp macro="" textlink="">
      <cdr:nvSpPr>
        <cdr:cNvPr id="7" name="TitleAllocation"/>
        <cdr:cNvSpPr/>
      </cdr:nvSpPr>
      <cdr:spPr>
        <a:xfrm xmlns:a="http://schemas.openxmlformats.org/drawingml/2006/main">
          <a:off x="1595419" y="228557"/>
          <a:ext cx="3063743" cy="360000"/>
        </a:xfrm>
        <a:prstGeom xmlns:a="http://schemas.openxmlformats.org/drawingml/2006/main" prst="rect">
          <a:avLst/>
        </a:prstGeom>
        <a:solidFill xmlns:a="http://schemas.openxmlformats.org/drawingml/2006/main">
          <a:schemeClr val="bg1"/>
        </a:solidFill>
        <a:ln xmlns:a="http://schemas.openxmlformats.org/drawingml/2006/main" w="9525">
          <a:solidFill>
            <a:schemeClr val="bg1">
              <a:lumMod val="5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algn="ctr"/>
          <a:r>
            <a:rPr lang="en-US" sz="900" b="1">
              <a:solidFill>
                <a:sysClr val="windowText" lastClr="000000"/>
              </a:solidFill>
              <a:latin typeface="+mn-lt"/>
            </a:rPr>
            <a:t>2020</a:t>
          </a:r>
        </a:p>
      </cdr:txBody>
    </cdr:sp>
  </cdr:relSizeAnchor>
  <cdr:relSizeAnchor xmlns:cdr="http://schemas.openxmlformats.org/drawingml/2006/chartDrawing">
    <cdr:from>
      <cdr:x>0.84216</cdr:x>
      <cdr:y>0.04049</cdr:y>
    </cdr:from>
    <cdr:to>
      <cdr:x>0.98875</cdr:x>
      <cdr:y>0.10299</cdr:y>
    </cdr:to>
    <cdr:sp macro="" textlink="">
      <cdr:nvSpPr>
        <cdr:cNvPr id="8" name="CurrentCross"/>
        <cdr:cNvSpPr/>
      </cdr:nvSpPr>
      <cdr:spPr>
        <a:xfrm xmlns:a="http://schemas.openxmlformats.org/drawingml/2006/main">
          <a:off x="5053575" y="233196"/>
          <a:ext cx="879650"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EURUSD</a:t>
          </a:r>
        </a:p>
      </cdr:txBody>
    </cdr:sp>
  </cdr:relSizeAnchor>
  <cdr:relSizeAnchor xmlns:cdr="http://schemas.openxmlformats.org/drawingml/2006/chartDrawing">
    <cdr:from>
      <cdr:x>0.02331</cdr:x>
      <cdr:y>0.03718</cdr:y>
    </cdr:from>
    <cdr:to>
      <cdr:x>0.11993</cdr:x>
      <cdr:y>0.09968</cdr:y>
    </cdr:to>
    <cdr:sp macro="" textlink="">
      <cdr:nvSpPr>
        <cdr:cNvPr id="9" name="ForeignCurrency"/>
        <cdr:cNvSpPr/>
      </cdr:nvSpPr>
      <cdr:spPr>
        <a:xfrm xmlns:a="http://schemas.openxmlformats.org/drawingml/2006/main">
          <a:off x="139861" y="214146"/>
          <a:ext cx="579793"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USD</a:t>
          </a:r>
        </a:p>
      </cdr:txBody>
    </cdr:sp>
  </cdr:relSizeAnchor>
</c:userShapes>
</file>

<file path=ppt/drawings/drawing12.xml><?xml version="1.0" encoding="utf-8"?>
<c:userShapes xmlns:c="http://schemas.openxmlformats.org/drawingml/2006/chart">
  <cdr:relSizeAnchor xmlns:cdr="http://schemas.openxmlformats.org/drawingml/2006/chartDrawing">
    <cdr:from>
      <cdr:x>0.28828</cdr:x>
      <cdr:y>0.02888</cdr:y>
    </cdr:from>
    <cdr:to>
      <cdr:x>0.81676</cdr:x>
      <cdr:y>0.14221</cdr:y>
    </cdr:to>
    <cdr:sp macro="" textlink="">
      <cdr:nvSpPr>
        <cdr:cNvPr id="2" name="ZoneTexte 1"/>
        <cdr:cNvSpPr txBox="1"/>
      </cdr:nvSpPr>
      <cdr:spPr>
        <a:xfrm xmlns:a="http://schemas.openxmlformats.org/drawingml/2006/main">
          <a:off x="2105025" y="123825"/>
          <a:ext cx="4076700" cy="485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a:p>
      </cdr:txBody>
    </cdr:sp>
  </cdr:relSizeAnchor>
  <cdr:relSizeAnchor xmlns:cdr="http://schemas.openxmlformats.org/drawingml/2006/chartDrawing">
    <cdr:from>
      <cdr:x>0.24571</cdr:x>
      <cdr:y>0.03307</cdr:y>
    </cdr:from>
    <cdr:to>
      <cdr:x>0.76141</cdr:x>
      <cdr:y>0.09557</cdr:y>
    </cdr:to>
    <cdr:sp macro="" textlink="">
      <cdr:nvSpPr>
        <cdr:cNvPr id="7" name="TitleAllocation"/>
        <cdr:cNvSpPr/>
      </cdr:nvSpPr>
      <cdr:spPr>
        <a:xfrm xmlns:a="http://schemas.openxmlformats.org/drawingml/2006/main">
          <a:off x="1474546" y="190457"/>
          <a:ext cx="3094818" cy="360000"/>
        </a:xfrm>
        <a:prstGeom xmlns:a="http://schemas.openxmlformats.org/drawingml/2006/main" prst="rect">
          <a:avLst/>
        </a:prstGeom>
        <a:solidFill xmlns:a="http://schemas.openxmlformats.org/drawingml/2006/main">
          <a:schemeClr val="bg1"/>
        </a:solidFill>
        <a:ln xmlns:a="http://schemas.openxmlformats.org/drawingml/2006/main" w="9525">
          <a:solidFill>
            <a:schemeClr val="bg1">
              <a:lumMod val="5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algn="ctr"/>
          <a:r>
            <a:rPr lang="en-US" sz="900" b="1">
              <a:solidFill>
                <a:sysClr val="windowText" lastClr="000000"/>
              </a:solidFill>
              <a:latin typeface="+mn-lt"/>
            </a:rPr>
            <a:t>2020</a:t>
          </a:r>
        </a:p>
      </cdr:txBody>
    </cdr:sp>
  </cdr:relSizeAnchor>
  <cdr:relSizeAnchor xmlns:cdr="http://schemas.openxmlformats.org/drawingml/2006/chartDrawing">
    <cdr:from>
      <cdr:x>0.83062</cdr:x>
      <cdr:y>0.03414</cdr:y>
    </cdr:from>
    <cdr:to>
      <cdr:x>0.98875</cdr:x>
      <cdr:y>0.09664</cdr:y>
    </cdr:to>
    <cdr:sp macro="" textlink="">
      <cdr:nvSpPr>
        <cdr:cNvPr id="8" name="CurrentCross"/>
        <cdr:cNvSpPr/>
      </cdr:nvSpPr>
      <cdr:spPr>
        <a:xfrm xmlns:a="http://schemas.openxmlformats.org/drawingml/2006/main">
          <a:off x="4984700" y="196620"/>
          <a:ext cx="948970"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EURUSD</a:t>
          </a:r>
        </a:p>
      </cdr:txBody>
    </cdr:sp>
  </cdr:relSizeAnchor>
  <cdr:relSizeAnchor xmlns:cdr="http://schemas.openxmlformats.org/drawingml/2006/chartDrawing">
    <cdr:from>
      <cdr:x>0.02489</cdr:x>
      <cdr:y>0.03459</cdr:y>
    </cdr:from>
    <cdr:to>
      <cdr:x>0.12793</cdr:x>
      <cdr:y>0.09709</cdr:y>
    </cdr:to>
    <cdr:sp macro="" textlink="">
      <cdr:nvSpPr>
        <cdr:cNvPr id="9" name="ForeignCurrency"/>
        <cdr:cNvSpPr/>
      </cdr:nvSpPr>
      <cdr:spPr>
        <a:xfrm xmlns:a="http://schemas.openxmlformats.org/drawingml/2006/main">
          <a:off x="149396" y="199249"/>
          <a:ext cx="618364"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USD</a:t>
          </a:r>
        </a:p>
      </cdr:txBody>
    </cdr:sp>
  </cdr:relSizeAnchor>
</c:userShapes>
</file>

<file path=ppt/drawings/drawing13.xml><?xml version="1.0" encoding="utf-8"?>
<c:userShapes xmlns:c="http://schemas.openxmlformats.org/drawingml/2006/chart">
  <cdr:relSizeAnchor xmlns:cdr="http://schemas.openxmlformats.org/drawingml/2006/chartDrawing">
    <cdr:from>
      <cdr:x>0.28828</cdr:x>
      <cdr:y>0.02888</cdr:y>
    </cdr:from>
    <cdr:to>
      <cdr:x>0.81676</cdr:x>
      <cdr:y>0.14221</cdr:y>
    </cdr:to>
    <cdr:sp macro="" textlink="">
      <cdr:nvSpPr>
        <cdr:cNvPr id="2" name="ZoneTexte 1"/>
        <cdr:cNvSpPr txBox="1"/>
      </cdr:nvSpPr>
      <cdr:spPr>
        <a:xfrm xmlns:a="http://schemas.openxmlformats.org/drawingml/2006/main">
          <a:off x="2105025" y="123825"/>
          <a:ext cx="4076700" cy="485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a:p>
      </cdr:txBody>
    </cdr:sp>
  </cdr:relSizeAnchor>
  <cdr:relSizeAnchor xmlns:cdr="http://schemas.openxmlformats.org/drawingml/2006/chartDrawing">
    <cdr:from>
      <cdr:x>0.26587</cdr:x>
      <cdr:y>0.03968</cdr:y>
    </cdr:from>
    <cdr:to>
      <cdr:x>0.77643</cdr:x>
      <cdr:y>0.10218</cdr:y>
    </cdr:to>
    <cdr:sp macro="" textlink="">
      <cdr:nvSpPr>
        <cdr:cNvPr id="7" name="TitleAllocation"/>
        <cdr:cNvSpPr/>
      </cdr:nvSpPr>
      <cdr:spPr>
        <a:xfrm xmlns:a="http://schemas.openxmlformats.org/drawingml/2006/main">
          <a:off x="1595419" y="228557"/>
          <a:ext cx="3063743" cy="360000"/>
        </a:xfrm>
        <a:prstGeom xmlns:a="http://schemas.openxmlformats.org/drawingml/2006/main" prst="rect">
          <a:avLst/>
        </a:prstGeom>
        <a:solidFill xmlns:a="http://schemas.openxmlformats.org/drawingml/2006/main">
          <a:schemeClr val="bg1"/>
        </a:solidFill>
        <a:ln xmlns:a="http://schemas.openxmlformats.org/drawingml/2006/main" w="9525">
          <a:solidFill>
            <a:schemeClr val="bg1">
              <a:lumMod val="5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algn="ctr"/>
          <a:r>
            <a:rPr lang="en-US" sz="900" b="1">
              <a:solidFill>
                <a:sysClr val="windowText" lastClr="000000"/>
              </a:solidFill>
              <a:latin typeface="+mn-lt"/>
            </a:rPr>
            <a:t>2021</a:t>
          </a:r>
        </a:p>
      </cdr:txBody>
    </cdr:sp>
  </cdr:relSizeAnchor>
  <cdr:relSizeAnchor xmlns:cdr="http://schemas.openxmlformats.org/drawingml/2006/chartDrawing">
    <cdr:from>
      <cdr:x>0.84216</cdr:x>
      <cdr:y>0.04049</cdr:y>
    </cdr:from>
    <cdr:to>
      <cdr:x>0.98875</cdr:x>
      <cdr:y>0.10299</cdr:y>
    </cdr:to>
    <cdr:sp macro="" textlink="">
      <cdr:nvSpPr>
        <cdr:cNvPr id="8" name="CurrentCross"/>
        <cdr:cNvSpPr/>
      </cdr:nvSpPr>
      <cdr:spPr>
        <a:xfrm xmlns:a="http://schemas.openxmlformats.org/drawingml/2006/main">
          <a:off x="5053575" y="233196"/>
          <a:ext cx="879650"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EURUSD</a:t>
          </a:r>
        </a:p>
      </cdr:txBody>
    </cdr:sp>
  </cdr:relSizeAnchor>
  <cdr:relSizeAnchor xmlns:cdr="http://schemas.openxmlformats.org/drawingml/2006/chartDrawing">
    <cdr:from>
      <cdr:x>0.02331</cdr:x>
      <cdr:y>0.03718</cdr:y>
    </cdr:from>
    <cdr:to>
      <cdr:x>0.11993</cdr:x>
      <cdr:y>0.09968</cdr:y>
    </cdr:to>
    <cdr:sp macro="" textlink="">
      <cdr:nvSpPr>
        <cdr:cNvPr id="9" name="ForeignCurrency"/>
        <cdr:cNvSpPr/>
      </cdr:nvSpPr>
      <cdr:spPr>
        <a:xfrm xmlns:a="http://schemas.openxmlformats.org/drawingml/2006/main">
          <a:off x="139861" y="214146"/>
          <a:ext cx="579793"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USD</a:t>
          </a:r>
        </a:p>
      </cdr:txBody>
    </cdr:sp>
  </cdr:relSizeAnchor>
</c:userShapes>
</file>

<file path=ppt/drawings/drawing14.xml><?xml version="1.0" encoding="utf-8"?>
<c:userShapes xmlns:c="http://schemas.openxmlformats.org/drawingml/2006/chart">
  <cdr:relSizeAnchor xmlns:cdr="http://schemas.openxmlformats.org/drawingml/2006/chartDrawing">
    <cdr:from>
      <cdr:x>0.28828</cdr:x>
      <cdr:y>0.02888</cdr:y>
    </cdr:from>
    <cdr:to>
      <cdr:x>0.81676</cdr:x>
      <cdr:y>0.14221</cdr:y>
    </cdr:to>
    <cdr:sp macro="" textlink="">
      <cdr:nvSpPr>
        <cdr:cNvPr id="2" name="ZoneTexte 1"/>
        <cdr:cNvSpPr txBox="1"/>
      </cdr:nvSpPr>
      <cdr:spPr>
        <a:xfrm xmlns:a="http://schemas.openxmlformats.org/drawingml/2006/main">
          <a:off x="2105025" y="123825"/>
          <a:ext cx="4076700" cy="485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a:p>
      </cdr:txBody>
    </cdr:sp>
  </cdr:relSizeAnchor>
  <cdr:relSizeAnchor xmlns:cdr="http://schemas.openxmlformats.org/drawingml/2006/chartDrawing">
    <cdr:from>
      <cdr:x>0.24571</cdr:x>
      <cdr:y>0.03307</cdr:y>
    </cdr:from>
    <cdr:to>
      <cdr:x>0.76141</cdr:x>
      <cdr:y>0.09557</cdr:y>
    </cdr:to>
    <cdr:sp macro="" textlink="">
      <cdr:nvSpPr>
        <cdr:cNvPr id="7" name="TitleAllocation"/>
        <cdr:cNvSpPr/>
      </cdr:nvSpPr>
      <cdr:spPr>
        <a:xfrm xmlns:a="http://schemas.openxmlformats.org/drawingml/2006/main">
          <a:off x="1474546" y="190457"/>
          <a:ext cx="3094818" cy="360000"/>
        </a:xfrm>
        <a:prstGeom xmlns:a="http://schemas.openxmlformats.org/drawingml/2006/main" prst="rect">
          <a:avLst/>
        </a:prstGeom>
        <a:solidFill xmlns:a="http://schemas.openxmlformats.org/drawingml/2006/main">
          <a:schemeClr val="bg1"/>
        </a:solidFill>
        <a:ln xmlns:a="http://schemas.openxmlformats.org/drawingml/2006/main" w="9525">
          <a:solidFill>
            <a:schemeClr val="bg1">
              <a:lumMod val="5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algn="ctr"/>
          <a:r>
            <a:rPr lang="en-US" sz="900" b="1">
              <a:solidFill>
                <a:sysClr val="windowText" lastClr="000000"/>
              </a:solidFill>
              <a:latin typeface="+mn-lt"/>
            </a:rPr>
            <a:t>2021</a:t>
          </a:r>
        </a:p>
      </cdr:txBody>
    </cdr:sp>
  </cdr:relSizeAnchor>
  <cdr:relSizeAnchor xmlns:cdr="http://schemas.openxmlformats.org/drawingml/2006/chartDrawing">
    <cdr:from>
      <cdr:x>0.83062</cdr:x>
      <cdr:y>0.03414</cdr:y>
    </cdr:from>
    <cdr:to>
      <cdr:x>0.98875</cdr:x>
      <cdr:y>0.09664</cdr:y>
    </cdr:to>
    <cdr:sp macro="" textlink="">
      <cdr:nvSpPr>
        <cdr:cNvPr id="8" name="CurrentCross"/>
        <cdr:cNvSpPr/>
      </cdr:nvSpPr>
      <cdr:spPr>
        <a:xfrm xmlns:a="http://schemas.openxmlformats.org/drawingml/2006/main">
          <a:off x="4984700" y="196620"/>
          <a:ext cx="948970"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EURUSD</a:t>
          </a:r>
        </a:p>
      </cdr:txBody>
    </cdr:sp>
  </cdr:relSizeAnchor>
  <cdr:relSizeAnchor xmlns:cdr="http://schemas.openxmlformats.org/drawingml/2006/chartDrawing">
    <cdr:from>
      <cdr:x>0.02489</cdr:x>
      <cdr:y>0.03459</cdr:y>
    </cdr:from>
    <cdr:to>
      <cdr:x>0.12793</cdr:x>
      <cdr:y>0.09709</cdr:y>
    </cdr:to>
    <cdr:sp macro="" textlink="">
      <cdr:nvSpPr>
        <cdr:cNvPr id="9" name="ForeignCurrency"/>
        <cdr:cNvSpPr/>
      </cdr:nvSpPr>
      <cdr:spPr>
        <a:xfrm xmlns:a="http://schemas.openxmlformats.org/drawingml/2006/main">
          <a:off x="149396" y="199249"/>
          <a:ext cx="618364"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USD</a:t>
          </a:r>
        </a:p>
      </cdr:txBody>
    </cdr:sp>
  </cdr:relSizeAnchor>
</c:userShapes>
</file>

<file path=ppt/drawings/drawing15.xml><?xml version="1.0" encoding="utf-8"?>
<c:userShapes xmlns:c="http://schemas.openxmlformats.org/drawingml/2006/chart">
  <cdr:relSizeAnchor xmlns:cdr="http://schemas.openxmlformats.org/drawingml/2006/chartDrawing">
    <cdr:from>
      <cdr:x>0.28828</cdr:x>
      <cdr:y>0.02888</cdr:y>
    </cdr:from>
    <cdr:to>
      <cdr:x>0.81676</cdr:x>
      <cdr:y>0.14221</cdr:y>
    </cdr:to>
    <cdr:sp macro="" textlink="">
      <cdr:nvSpPr>
        <cdr:cNvPr id="2" name="ZoneTexte 1"/>
        <cdr:cNvSpPr txBox="1"/>
      </cdr:nvSpPr>
      <cdr:spPr>
        <a:xfrm xmlns:a="http://schemas.openxmlformats.org/drawingml/2006/main">
          <a:off x="2105025" y="123825"/>
          <a:ext cx="4076700" cy="485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a:p>
      </cdr:txBody>
    </cdr:sp>
  </cdr:relSizeAnchor>
  <cdr:relSizeAnchor xmlns:cdr="http://schemas.openxmlformats.org/drawingml/2006/chartDrawing">
    <cdr:from>
      <cdr:x>0.26587</cdr:x>
      <cdr:y>0.03968</cdr:y>
    </cdr:from>
    <cdr:to>
      <cdr:x>0.77643</cdr:x>
      <cdr:y>0.10218</cdr:y>
    </cdr:to>
    <cdr:sp macro="" textlink="">
      <cdr:nvSpPr>
        <cdr:cNvPr id="7" name="TitleAllocation"/>
        <cdr:cNvSpPr/>
      </cdr:nvSpPr>
      <cdr:spPr>
        <a:xfrm xmlns:a="http://schemas.openxmlformats.org/drawingml/2006/main">
          <a:off x="1595419" y="228557"/>
          <a:ext cx="3063743" cy="360000"/>
        </a:xfrm>
        <a:prstGeom xmlns:a="http://schemas.openxmlformats.org/drawingml/2006/main" prst="rect">
          <a:avLst/>
        </a:prstGeom>
        <a:solidFill xmlns:a="http://schemas.openxmlformats.org/drawingml/2006/main">
          <a:schemeClr val="bg1"/>
        </a:solidFill>
        <a:ln xmlns:a="http://schemas.openxmlformats.org/drawingml/2006/main" w="9525">
          <a:solidFill>
            <a:schemeClr val="bg1">
              <a:lumMod val="5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algn="ctr"/>
          <a:r>
            <a:rPr lang="en-US" sz="900" b="1">
              <a:solidFill>
                <a:sysClr val="windowText" lastClr="000000"/>
              </a:solidFill>
              <a:latin typeface="+mn-lt"/>
            </a:rPr>
            <a:t>2022</a:t>
          </a:r>
        </a:p>
      </cdr:txBody>
    </cdr:sp>
  </cdr:relSizeAnchor>
  <cdr:relSizeAnchor xmlns:cdr="http://schemas.openxmlformats.org/drawingml/2006/chartDrawing">
    <cdr:from>
      <cdr:x>0.84216</cdr:x>
      <cdr:y>0.04049</cdr:y>
    </cdr:from>
    <cdr:to>
      <cdr:x>0.98875</cdr:x>
      <cdr:y>0.10299</cdr:y>
    </cdr:to>
    <cdr:sp macro="" textlink="">
      <cdr:nvSpPr>
        <cdr:cNvPr id="8" name="CurrentCross"/>
        <cdr:cNvSpPr/>
      </cdr:nvSpPr>
      <cdr:spPr>
        <a:xfrm xmlns:a="http://schemas.openxmlformats.org/drawingml/2006/main">
          <a:off x="5053575" y="233196"/>
          <a:ext cx="879650"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EURUSD</a:t>
          </a:r>
        </a:p>
      </cdr:txBody>
    </cdr:sp>
  </cdr:relSizeAnchor>
  <cdr:relSizeAnchor xmlns:cdr="http://schemas.openxmlformats.org/drawingml/2006/chartDrawing">
    <cdr:from>
      <cdr:x>0.02331</cdr:x>
      <cdr:y>0.03718</cdr:y>
    </cdr:from>
    <cdr:to>
      <cdr:x>0.11993</cdr:x>
      <cdr:y>0.09968</cdr:y>
    </cdr:to>
    <cdr:sp macro="" textlink="">
      <cdr:nvSpPr>
        <cdr:cNvPr id="9" name="ForeignCurrency"/>
        <cdr:cNvSpPr/>
      </cdr:nvSpPr>
      <cdr:spPr>
        <a:xfrm xmlns:a="http://schemas.openxmlformats.org/drawingml/2006/main">
          <a:off x="139861" y="214146"/>
          <a:ext cx="579793"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USD</a:t>
          </a:r>
        </a:p>
      </cdr:txBody>
    </cdr:sp>
  </cdr:relSizeAnchor>
</c:userShapes>
</file>

<file path=ppt/drawings/drawing16.xml><?xml version="1.0" encoding="utf-8"?>
<c:userShapes xmlns:c="http://schemas.openxmlformats.org/drawingml/2006/chart">
  <cdr:relSizeAnchor xmlns:cdr="http://schemas.openxmlformats.org/drawingml/2006/chartDrawing">
    <cdr:from>
      <cdr:x>0.28828</cdr:x>
      <cdr:y>0.02888</cdr:y>
    </cdr:from>
    <cdr:to>
      <cdr:x>0.81676</cdr:x>
      <cdr:y>0.14221</cdr:y>
    </cdr:to>
    <cdr:sp macro="" textlink="">
      <cdr:nvSpPr>
        <cdr:cNvPr id="2" name="ZoneTexte 1"/>
        <cdr:cNvSpPr txBox="1"/>
      </cdr:nvSpPr>
      <cdr:spPr>
        <a:xfrm xmlns:a="http://schemas.openxmlformats.org/drawingml/2006/main">
          <a:off x="2105025" y="123825"/>
          <a:ext cx="4076700" cy="485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a:p>
      </cdr:txBody>
    </cdr:sp>
  </cdr:relSizeAnchor>
  <cdr:relSizeAnchor xmlns:cdr="http://schemas.openxmlformats.org/drawingml/2006/chartDrawing">
    <cdr:from>
      <cdr:x>0.24571</cdr:x>
      <cdr:y>0.03307</cdr:y>
    </cdr:from>
    <cdr:to>
      <cdr:x>0.76141</cdr:x>
      <cdr:y>0.09557</cdr:y>
    </cdr:to>
    <cdr:sp macro="" textlink="">
      <cdr:nvSpPr>
        <cdr:cNvPr id="7" name="TitleAllocation"/>
        <cdr:cNvSpPr/>
      </cdr:nvSpPr>
      <cdr:spPr>
        <a:xfrm xmlns:a="http://schemas.openxmlformats.org/drawingml/2006/main">
          <a:off x="1474546" y="190457"/>
          <a:ext cx="3094818" cy="360000"/>
        </a:xfrm>
        <a:prstGeom xmlns:a="http://schemas.openxmlformats.org/drawingml/2006/main" prst="rect">
          <a:avLst/>
        </a:prstGeom>
        <a:solidFill xmlns:a="http://schemas.openxmlformats.org/drawingml/2006/main">
          <a:schemeClr val="bg1"/>
        </a:solidFill>
        <a:ln xmlns:a="http://schemas.openxmlformats.org/drawingml/2006/main" w="9525">
          <a:solidFill>
            <a:schemeClr val="bg1">
              <a:lumMod val="5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algn="ctr"/>
          <a:r>
            <a:rPr lang="en-US" sz="900" b="1">
              <a:solidFill>
                <a:sysClr val="windowText" lastClr="000000"/>
              </a:solidFill>
              <a:latin typeface="+mn-lt"/>
            </a:rPr>
            <a:t>2022</a:t>
          </a:r>
        </a:p>
      </cdr:txBody>
    </cdr:sp>
  </cdr:relSizeAnchor>
  <cdr:relSizeAnchor xmlns:cdr="http://schemas.openxmlformats.org/drawingml/2006/chartDrawing">
    <cdr:from>
      <cdr:x>0.83062</cdr:x>
      <cdr:y>0.03414</cdr:y>
    </cdr:from>
    <cdr:to>
      <cdr:x>0.98875</cdr:x>
      <cdr:y>0.09664</cdr:y>
    </cdr:to>
    <cdr:sp macro="" textlink="">
      <cdr:nvSpPr>
        <cdr:cNvPr id="8" name="CurrentCross"/>
        <cdr:cNvSpPr/>
      </cdr:nvSpPr>
      <cdr:spPr>
        <a:xfrm xmlns:a="http://schemas.openxmlformats.org/drawingml/2006/main">
          <a:off x="4984700" y="196620"/>
          <a:ext cx="948970"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EURUSD</a:t>
          </a:r>
        </a:p>
      </cdr:txBody>
    </cdr:sp>
  </cdr:relSizeAnchor>
  <cdr:relSizeAnchor xmlns:cdr="http://schemas.openxmlformats.org/drawingml/2006/chartDrawing">
    <cdr:from>
      <cdr:x>0.02489</cdr:x>
      <cdr:y>0.03459</cdr:y>
    </cdr:from>
    <cdr:to>
      <cdr:x>0.12793</cdr:x>
      <cdr:y>0.09709</cdr:y>
    </cdr:to>
    <cdr:sp macro="" textlink="">
      <cdr:nvSpPr>
        <cdr:cNvPr id="9" name="ForeignCurrency"/>
        <cdr:cNvSpPr/>
      </cdr:nvSpPr>
      <cdr:spPr>
        <a:xfrm xmlns:a="http://schemas.openxmlformats.org/drawingml/2006/main">
          <a:off x="149396" y="199249"/>
          <a:ext cx="618364"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USD</a:t>
          </a:r>
        </a:p>
      </cdr:txBody>
    </cdr:sp>
  </cdr:relSizeAnchor>
</c:userShapes>
</file>

<file path=ppt/drawings/drawing17.xml><?xml version="1.0" encoding="utf-8"?>
<c:userShapes xmlns:c="http://schemas.openxmlformats.org/drawingml/2006/chart">
  <cdr:relSizeAnchor xmlns:cdr="http://schemas.openxmlformats.org/drawingml/2006/chartDrawing">
    <cdr:from>
      <cdr:x>0.28828</cdr:x>
      <cdr:y>0.02888</cdr:y>
    </cdr:from>
    <cdr:to>
      <cdr:x>0.81676</cdr:x>
      <cdr:y>0.14221</cdr:y>
    </cdr:to>
    <cdr:sp macro="" textlink="">
      <cdr:nvSpPr>
        <cdr:cNvPr id="2" name="ZoneTexte 1"/>
        <cdr:cNvSpPr txBox="1"/>
      </cdr:nvSpPr>
      <cdr:spPr>
        <a:xfrm xmlns:a="http://schemas.openxmlformats.org/drawingml/2006/main">
          <a:off x="2105025" y="123825"/>
          <a:ext cx="4076700" cy="485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a:p>
      </cdr:txBody>
    </cdr:sp>
  </cdr:relSizeAnchor>
  <cdr:relSizeAnchor xmlns:cdr="http://schemas.openxmlformats.org/drawingml/2006/chartDrawing">
    <cdr:from>
      <cdr:x>0.26587</cdr:x>
      <cdr:y>0.03968</cdr:y>
    </cdr:from>
    <cdr:to>
      <cdr:x>0.77643</cdr:x>
      <cdr:y>0.10218</cdr:y>
    </cdr:to>
    <cdr:sp macro="" textlink="">
      <cdr:nvSpPr>
        <cdr:cNvPr id="7" name="TitleAllocation"/>
        <cdr:cNvSpPr/>
      </cdr:nvSpPr>
      <cdr:spPr>
        <a:xfrm xmlns:a="http://schemas.openxmlformats.org/drawingml/2006/main">
          <a:off x="1595419" y="228557"/>
          <a:ext cx="3063743" cy="360000"/>
        </a:xfrm>
        <a:prstGeom xmlns:a="http://schemas.openxmlformats.org/drawingml/2006/main" prst="rect">
          <a:avLst/>
        </a:prstGeom>
        <a:solidFill xmlns:a="http://schemas.openxmlformats.org/drawingml/2006/main">
          <a:schemeClr val="bg1"/>
        </a:solidFill>
        <a:ln xmlns:a="http://schemas.openxmlformats.org/drawingml/2006/main" w="9525">
          <a:solidFill>
            <a:schemeClr val="bg1">
              <a:lumMod val="5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algn="ctr"/>
          <a:r>
            <a:rPr lang="en-US" sz="900" b="1">
              <a:solidFill>
                <a:sysClr val="windowText" lastClr="000000"/>
              </a:solidFill>
              <a:latin typeface="+mn-lt"/>
            </a:rPr>
            <a:t>2023</a:t>
          </a:r>
        </a:p>
      </cdr:txBody>
    </cdr:sp>
  </cdr:relSizeAnchor>
  <cdr:relSizeAnchor xmlns:cdr="http://schemas.openxmlformats.org/drawingml/2006/chartDrawing">
    <cdr:from>
      <cdr:x>0.84216</cdr:x>
      <cdr:y>0.04049</cdr:y>
    </cdr:from>
    <cdr:to>
      <cdr:x>0.98875</cdr:x>
      <cdr:y>0.10299</cdr:y>
    </cdr:to>
    <cdr:sp macro="" textlink="">
      <cdr:nvSpPr>
        <cdr:cNvPr id="8" name="CurrentCross"/>
        <cdr:cNvSpPr/>
      </cdr:nvSpPr>
      <cdr:spPr>
        <a:xfrm xmlns:a="http://schemas.openxmlformats.org/drawingml/2006/main">
          <a:off x="5053575" y="233196"/>
          <a:ext cx="879650"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EURUSD</a:t>
          </a:r>
        </a:p>
      </cdr:txBody>
    </cdr:sp>
  </cdr:relSizeAnchor>
  <cdr:relSizeAnchor xmlns:cdr="http://schemas.openxmlformats.org/drawingml/2006/chartDrawing">
    <cdr:from>
      <cdr:x>0.02331</cdr:x>
      <cdr:y>0.03718</cdr:y>
    </cdr:from>
    <cdr:to>
      <cdr:x>0.11993</cdr:x>
      <cdr:y>0.09968</cdr:y>
    </cdr:to>
    <cdr:sp macro="" textlink="">
      <cdr:nvSpPr>
        <cdr:cNvPr id="9" name="ForeignCurrency"/>
        <cdr:cNvSpPr/>
      </cdr:nvSpPr>
      <cdr:spPr>
        <a:xfrm xmlns:a="http://schemas.openxmlformats.org/drawingml/2006/main">
          <a:off x="139861" y="214146"/>
          <a:ext cx="579793"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USD</a:t>
          </a:r>
        </a:p>
      </cdr:txBody>
    </cdr:sp>
  </cdr:relSizeAnchor>
</c:userShapes>
</file>

<file path=ppt/drawings/drawing18.xml><?xml version="1.0" encoding="utf-8"?>
<c:userShapes xmlns:c="http://schemas.openxmlformats.org/drawingml/2006/chart">
  <cdr:relSizeAnchor xmlns:cdr="http://schemas.openxmlformats.org/drawingml/2006/chartDrawing">
    <cdr:from>
      <cdr:x>0.28828</cdr:x>
      <cdr:y>0.02888</cdr:y>
    </cdr:from>
    <cdr:to>
      <cdr:x>0.81676</cdr:x>
      <cdr:y>0.14221</cdr:y>
    </cdr:to>
    <cdr:sp macro="" textlink="">
      <cdr:nvSpPr>
        <cdr:cNvPr id="2" name="ZoneTexte 1"/>
        <cdr:cNvSpPr txBox="1"/>
      </cdr:nvSpPr>
      <cdr:spPr>
        <a:xfrm xmlns:a="http://schemas.openxmlformats.org/drawingml/2006/main">
          <a:off x="2105025" y="123825"/>
          <a:ext cx="4076700" cy="485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a:p>
      </cdr:txBody>
    </cdr:sp>
  </cdr:relSizeAnchor>
  <cdr:relSizeAnchor xmlns:cdr="http://schemas.openxmlformats.org/drawingml/2006/chartDrawing">
    <cdr:from>
      <cdr:x>0.24571</cdr:x>
      <cdr:y>0.03307</cdr:y>
    </cdr:from>
    <cdr:to>
      <cdr:x>0.76141</cdr:x>
      <cdr:y>0.09557</cdr:y>
    </cdr:to>
    <cdr:sp macro="" textlink="">
      <cdr:nvSpPr>
        <cdr:cNvPr id="7" name="TitleAllocation"/>
        <cdr:cNvSpPr/>
      </cdr:nvSpPr>
      <cdr:spPr>
        <a:xfrm xmlns:a="http://schemas.openxmlformats.org/drawingml/2006/main">
          <a:off x="1474546" y="190457"/>
          <a:ext cx="3094818" cy="360000"/>
        </a:xfrm>
        <a:prstGeom xmlns:a="http://schemas.openxmlformats.org/drawingml/2006/main" prst="rect">
          <a:avLst/>
        </a:prstGeom>
        <a:solidFill xmlns:a="http://schemas.openxmlformats.org/drawingml/2006/main">
          <a:schemeClr val="bg1"/>
        </a:solidFill>
        <a:ln xmlns:a="http://schemas.openxmlformats.org/drawingml/2006/main" w="9525">
          <a:solidFill>
            <a:schemeClr val="bg1">
              <a:lumMod val="5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algn="ctr"/>
          <a:r>
            <a:rPr lang="en-US" sz="900" b="1">
              <a:solidFill>
                <a:sysClr val="windowText" lastClr="000000"/>
              </a:solidFill>
              <a:latin typeface="+mn-lt"/>
            </a:rPr>
            <a:t>2023</a:t>
          </a:r>
        </a:p>
      </cdr:txBody>
    </cdr:sp>
  </cdr:relSizeAnchor>
  <cdr:relSizeAnchor xmlns:cdr="http://schemas.openxmlformats.org/drawingml/2006/chartDrawing">
    <cdr:from>
      <cdr:x>0.83062</cdr:x>
      <cdr:y>0.03414</cdr:y>
    </cdr:from>
    <cdr:to>
      <cdr:x>0.98875</cdr:x>
      <cdr:y>0.09664</cdr:y>
    </cdr:to>
    <cdr:sp macro="" textlink="">
      <cdr:nvSpPr>
        <cdr:cNvPr id="8" name="CurrentCross"/>
        <cdr:cNvSpPr/>
      </cdr:nvSpPr>
      <cdr:spPr>
        <a:xfrm xmlns:a="http://schemas.openxmlformats.org/drawingml/2006/main">
          <a:off x="4984700" y="196620"/>
          <a:ext cx="948970"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EURUSD</a:t>
          </a:r>
        </a:p>
      </cdr:txBody>
    </cdr:sp>
  </cdr:relSizeAnchor>
  <cdr:relSizeAnchor xmlns:cdr="http://schemas.openxmlformats.org/drawingml/2006/chartDrawing">
    <cdr:from>
      <cdr:x>0.02489</cdr:x>
      <cdr:y>0.03459</cdr:y>
    </cdr:from>
    <cdr:to>
      <cdr:x>0.12793</cdr:x>
      <cdr:y>0.09709</cdr:y>
    </cdr:to>
    <cdr:sp macro="" textlink="">
      <cdr:nvSpPr>
        <cdr:cNvPr id="9" name="ForeignCurrency"/>
        <cdr:cNvSpPr/>
      </cdr:nvSpPr>
      <cdr:spPr>
        <a:xfrm xmlns:a="http://schemas.openxmlformats.org/drawingml/2006/main">
          <a:off x="149396" y="199249"/>
          <a:ext cx="618364"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USD</a:t>
          </a:r>
        </a:p>
      </cdr:txBody>
    </cdr:sp>
  </cdr:relSizeAnchor>
</c:userShapes>
</file>

<file path=ppt/drawings/drawing19.xml><?xml version="1.0" encoding="utf-8"?>
<c:userShapes xmlns:c="http://schemas.openxmlformats.org/drawingml/2006/chart">
  <cdr:relSizeAnchor xmlns:cdr="http://schemas.openxmlformats.org/drawingml/2006/chartDrawing">
    <cdr:from>
      <cdr:x>0.28828</cdr:x>
      <cdr:y>0.02888</cdr:y>
    </cdr:from>
    <cdr:to>
      <cdr:x>0.81676</cdr:x>
      <cdr:y>0.14221</cdr:y>
    </cdr:to>
    <cdr:sp macro="" textlink="">
      <cdr:nvSpPr>
        <cdr:cNvPr id="2" name="ZoneTexte 1"/>
        <cdr:cNvSpPr txBox="1"/>
      </cdr:nvSpPr>
      <cdr:spPr>
        <a:xfrm xmlns:a="http://schemas.openxmlformats.org/drawingml/2006/main">
          <a:off x="2105025" y="123825"/>
          <a:ext cx="4076700" cy="485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a:p>
      </cdr:txBody>
    </cdr:sp>
  </cdr:relSizeAnchor>
  <cdr:relSizeAnchor xmlns:cdr="http://schemas.openxmlformats.org/drawingml/2006/chartDrawing">
    <cdr:from>
      <cdr:x>0.26587</cdr:x>
      <cdr:y>0.03968</cdr:y>
    </cdr:from>
    <cdr:to>
      <cdr:x>0.77643</cdr:x>
      <cdr:y>0.10218</cdr:y>
    </cdr:to>
    <cdr:sp macro="" textlink="">
      <cdr:nvSpPr>
        <cdr:cNvPr id="7" name="TitleAllocation"/>
        <cdr:cNvSpPr/>
      </cdr:nvSpPr>
      <cdr:spPr>
        <a:xfrm xmlns:a="http://schemas.openxmlformats.org/drawingml/2006/main">
          <a:off x="1595419" y="228557"/>
          <a:ext cx="3063743" cy="360000"/>
        </a:xfrm>
        <a:prstGeom xmlns:a="http://schemas.openxmlformats.org/drawingml/2006/main" prst="rect">
          <a:avLst/>
        </a:prstGeom>
        <a:solidFill xmlns:a="http://schemas.openxmlformats.org/drawingml/2006/main">
          <a:schemeClr val="bg1"/>
        </a:solidFill>
        <a:ln xmlns:a="http://schemas.openxmlformats.org/drawingml/2006/main" w="9525">
          <a:solidFill>
            <a:schemeClr val="bg1">
              <a:lumMod val="5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algn="ctr"/>
          <a:r>
            <a:rPr lang="en-US" sz="900" b="1">
              <a:solidFill>
                <a:sysClr val="windowText" lastClr="000000"/>
              </a:solidFill>
              <a:latin typeface="+mn-lt"/>
            </a:rPr>
            <a:t>2024</a:t>
          </a:r>
        </a:p>
      </cdr:txBody>
    </cdr:sp>
  </cdr:relSizeAnchor>
  <cdr:relSizeAnchor xmlns:cdr="http://schemas.openxmlformats.org/drawingml/2006/chartDrawing">
    <cdr:from>
      <cdr:x>0.84216</cdr:x>
      <cdr:y>0.04049</cdr:y>
    </cdr:from>
    <cdr:to>
      <cdr:x>0.98875</cdr:x>
      <cdr:y>0.10299</cdr:y>
    </cdr:to>
    <cdr:sp macro="" textlink="">
      <cdr:nvSpPr>
        <cdr:cNvPr id="8" name="CurrentCross"/>
        <cdr:cNvSpPr/>
      </cdr:nvSpPr>
      <cdr:spPr>
        <a:xfrm xmlns:a="http://schemas.openxmlformats.org/drawingml/2006/main">
          <a:off x="5053575" y="233196"/>
          <a:ext cx="879650"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EURUSD</a:t>
          </a:r>
        </a:p>
      </cdr:txBody>
    </cdr:sp>
  </cdr:relSizeAnchor>
  <cdr:relSizeAnchor xmlns:cdr="http://schemas.openxmlformats.org/drawingml/2006/chartDrawing">
    <cdr:from>
      <cdr:x>0.02331</cdr:x>
      <cdr:y>0.03718</cdr:y>
    </cdr:from>
    <cdr:to>
      <cdr:x>0.11993</cdr:x>
      <cdr:y>0.09968</cdr:y>
    </cdr:to>
    <cdr:sp macro="" textlink="">
      <cdr:nvSpPr>
        <cdr:cNvPr id="9" name="ForeignCurrency"/>
        <cdr:cNvSpPr/>
      </cdr:nvSpPr>
      <cdr:spPr>
        <a:xfrm xmlns:a="http://schemas.openxmlformats.org/drawingml/2006/main">
          <a:off x="139861" y="214146"/>
          <a:ext cx="579793"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USD</a:t>
          </a:r>
        </a:p>
      </cdr:txBody>
    </cdr:sp>
  </cdr:relSizeAnchor>
</c:userShapes>
</file>

<file path=ppt/drawings/drawing2.xml><?xml version="1.0" encoding="utf-8"?>
<c:userShapes xmlns:c="http://schemas.openxmlformats.org/drawingml/2006/chart">
  <cdr:relSizeAnchor xmlns:cdr="http://schemas.openxmlformats.org/drawingml/2006/chartDrawing">
    <cdr:from>
      <cdr:x>0.28828</cdr:x>
      <cdr:y>0.02888</cdr:y>
    </cdr:from>
    <cdr:to>
      <cdr:x>0.81676</cdr:x>
      <cdr:y>0.14221</cdr:y>
    </cdr:to>
    <cdr:sp macro="" textlink="">
      <cdr:nvSpPr>
        <cdr:cNvPr id="2" name="ZoneTexte 1"/>
        <cdr:cNvSpPr txBox="1"/>
      </cdr:nvSpPr>
      <cdr:spPr>
        <a:xfrm xmlns:a="http://schemas.openxmlformats.org/drawingml/2006/main">
          <a:off x="2105025" y="123825"/>
          <a:ext cx="4076700" cy="485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a:p>
      </cdr:txBody>
    </cdr:sp>
  </cdr:relSizeAnchor>
  <cdr:relSizeAnchor xmlns:cdr="http://schemas.openxmlformats.org/drawingml/2006/chartDrawing">
    <cdr:from>
      <cdr:x>0.26587</cdr:x>
      <cdr:y>0.03968</cdr:y>
    </cdr:from>
    <cdr:to>
      <cdr:x>0.77643</cdr:x>
      <cdr:y>0.10218</cdr:y>
    </cdr:to>
    <cdr:sp macro="" textlink="">
      <cdr:nvSpPr>
        <cdr:cNvPr id="7" name="TitleAllocation"/>
        <cdr:cNvSpPr/>
      </cdr:nvSpPr>
      <cdr:spPr>
        <a:xfrm xmlns:a="http://schemas.openxmlformats.org/drawingml/2006/main">
          <a:off x="1595419" y="228557"/>
          <a:ext cx="3063743" cy="360000"/>
        </a:xfrm>
        <a:prstGeom xmlns:a="http://schemas.openxmlformats.org/drawingml/2006/main" prst="rect">
          <a:avLst/>
        </a:prstGeom>
        <a:solidFill xmlns:a="http://schemas.openxmlformats.org/drawingml/2006/main">
          <a:schemeClr val="bg1"/>
        </a:solidFill>
        <a:ln xmlns:a="http://schemas.openxmlformats.org/drawingml/2006/main" w="9525">
          <a:solidFill>
            <a:schemeClr val="bg1">
              <a:lumMod val="5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algn="ctr"/>
          <a:r>
            <a:rPr lang="en-US" sz="900" b="1">
              <a:solidFill>
                <a:sysClr val="windowText" lastClr="000000"/>
              </a:solidFill>
              <a:latin typeface="+mn-lt"/>
            </a:rPr>
            <a:t>2020</a:t>
          </a:r>
        </a:p>
      </cdr:txBody>
    </cdr:sp>
  </cdr:relSizeAnchor>
  <cdr:relSizeAnchor xmlns:cdr="http://schemas.openxmlformats.org/drawingml/2006/chartDrawing">
    <cdr:from>
      <cdr:x>0.84216</cdr:x>
      <cdr:y>0.04049</cdr:y>
    </cdr:from>
    <cdr:to>
      <cdr:x>0.98875</cdr:x>
      <cdr:y>0.10299</cdr:y>
    </cdr:to>
    <cdr:sp macro="" textlink="">
      <cdr:nvSpPr>
        <cdr:cNvPr id="8" name="CurrentCross"/>
        <cdr:cNvSpPr/>
      </cdr:nvSpPr>
      <cdr:spPr>
        <a:xfrm xmlns:a="http://schemas.openxmlformats.org/drawingml/2006/main">
          <a:off x="5053575" y="233196"/>
          <a:ext cx="879650"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EURCHF</a:t>
          </a:r>
        </a:p>
      </cdr:txBody>
    </cdr:sp>
  </cdr:relSizeAnchor>
  <cdr:relSizeAnchor xmlns:cdr="http://schemas.openxmlformats.org/drawingml/2006/chartDrawing">
    <cdr:from>
      <cdr:x>0.02331</cdr:x>
      <cdr:y>0.03718</cdr:y>
    </cdr:from>
    <cdr:to>
      <cdr:x>0.11993</cdr:x>
      <cdr:y>0.09968</cdr:y>
    </cdr:to>
    <cdr:sp macro="" textlink="">
      <cdr:nvSpPr>
        <cdr:cNvPr id="9" name="ForeignCurrency"/>
        <cdr:cNvSpPr/>
      </cdr:nvSpPr>
      <cdr:spPr>
        <a:xfrm xmlns:a="http://schemas.openxmlformats.org/drawingml/2006/main">
          <a:off x="139861" y="214146"/>
          <a:ext cx="579793"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CHF</a:t>
          </a:r>
        </a:p>
      </cdr:txBody>
    </cdr:sp>
  </cdr:relSizeAnchor>
</c:userShapes>
</file>

<file path=ppt/drawings/drawing20.xml><?xml version="1.0" encoding="utf-8"?>
<c:userShapes xmlns:c="http://schemas.openxmlformats.org/drawingml/2006/chart">
  <cdr:relSizeAnchor xmlns:cdr="http://schemas.openxmlformats.org/drawingml/2006/chartDrawing">
    <cdr:from>
      <cdr:x>0.28828</cdr:x>
      <cdr:y>0.02888</cdr:y>
    </cdr:from>
    <cdr:to>
      <cdr:x>0.81676</cdr:x>
      <cdr:y>0.14221</cdr:y>
    </cdr:to>
    <cdr:sp macro="" textlink="">
      <cdr:nvSpPr>
        <cdr:cNvPr id="2" name="ZoneTexte 1"/>
        <cdr:cNvSpPr txBox="1"/>
      </cdr:nvSpPr>
      <cdr:spPr>
        <a:xfrm xmlns:a="http://schemas.openxmlformats.org/drawingml/2006/main">
          <a:off x="2105025" y="123825"/>
          <a:ext cx="4076700" cy="485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a:p>
      </cdr:txBody>
    </cdr:sp>
  </cdr:relSizeAnchor>
  <cdr:relSizeAnchor xmlns:cdr="http://schemas.openxmlformats.org/drawingml/2006/chartDrawing">
    <cdr:from>
      <cdr:x>0.24571</cdr:x>
      <cdr:y>0.03307</cdr:y>
    </cdr:from>
    <cdr:to>
      <cdr:x>0.76141</cdr:x>
      <cdr:y>0.09557</cdr:y>
    </cdr:to>
    <cdr:sp macro="" textlink="">
      <cdr:nvSpPr>
        <cdr:cNvPr id="7" name="TitleAllocation"/>
        <cdr:cNvSpPr/>
      </cdr:nvSpPr>
      <cdr:spPr>
        <a:xfrm xmlns:a="http://schemas.openxmlformats.org/drawingml/2006/main">
          <a:off x="1474546" y="190457"/>
          <a:ext cx="3094818" cy="360000"/>
        </a:xfrm>
        <a:prstGeom xmlns:a="http://schemas.openxmlformats.org/drawingml/2006/main" prst="rect">
          <a:avLst/>
        </a:prstGeom>
        <a:solidFill xmlns:a="http://schemas.openxmlformats.org/drawingml/2006/main">
          <a:schemeClr val="bg1"/>
        </a:solidFill>
        <a:ln xmlns:a="http://schemas.openxmlformats.org/drawingml/2006/main" w="9525">
          <a:solidFill>
            <a:schemeClr val="bg1">
              <a:lumMod val="5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algn="ctr"/>
          <a:r>
            <a:rPr lang="en-US" sz="900" b="1">
              <a:solidFill>
                <a:sysClr val="windowText" lastClr="000000"/>
              </a:solidFill>
              <a:latin typeface="+mn-lt"/>
            </a:rPr>
            <a:t>2024</a:t>
          </a:r>
        </a:p>
      </cdr:txBody>
    </cdr:sp>
  </cdr:relSizeAnchor>
  <cdr:relSizeAnchor xmlns:cdr="http://schemas.openxmlformats.org/drawingml/2006/chartDrawing">
    <cdr:from>
      <cdr:x>0.83062</cdr:x>
      <cdr:y>0.03414</cdr:y>
    </cdr:from>
    <cdr:to>
      <cdr:x>0.98875</cdr:x>
      <cdr:y>0.09664</cdr:y>
    </cdr:to>
    <cdr:sp macro="" textlink="">
      <cdr:nvSpPr>
        <cdr:cNvPr id="8" name="CurrentCross"/>
        <cdr:cNvSpPr/>
      </cdr:nvSpPr>
      <cdr:spPr>
        <a:xfrm xmlns:a="http://schemas.openxmlformats.org/drawingml/2006/main">
          <a:off x="4984700" y="196620"/>
          <a:ext cx="948970"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EURUSD</a:t>
          </a:r>
        </a:p>
      </cdr:txBody>
    </cdr:sp>
  </cdr:relSizeAnchor>
  <cdr:relSizeAnchor xmlns:cdr="http://schemas.openxmlformats.org/drawingml/2006/chartDrawing">
    <cdr:from>
      <cdr:x>0.02489</cdr:x>
      <cdr:y>0.03459</cdr:y>
    </cdr:from>
    <cdr:to>
      <cdr:x>0.12793</cdr:x>
      <cdr:y>0.09709</cdr:y>
    </cdr:to>
    <cdr:sp macro="" textlink="">
      <cdr:nvSpPr>
        <cdr:cNvPr id="9" name="ForeignCurrency"/>
        <cdr:cNvSpPr/>
      </cdr:nvSpPr>
      <cdr:spPr>
        <a:xfrm xmlns:a="http://schemas.openxmlformats.org/drawingml/2006/main">
          <a:off x="149396" y="199249"/>
          <a:ext cx="618364"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USD</a:t>
          </a:r>
        </a:p>
      </cdr:txBody>
    </cdr:sp>
  </cdr:relSizeAnchor>
</c:userShapes>
</file>

<file path=ppt/drawings/drawing3.xml><?xml version="1.0" encoding="utf-8"?>
<c:userShapes xmlns:c="http://schemas.openxmlformats.org/drawingml/2006/chart">
  <cdr:relSizeAnchor xmlns:cdr="http://schemas.openxmlformats.org/drawingml/2006/chartDrawing">
    <cdr:from>
      <cdr:x>0.28828</cdr:x>
      <cdr:y>0.02888</cdr:y>
    </cdr:from>
    <cdr:to>
      <cdr:x>0.81676</cdr:x>
      <cdr:y>0.14221</cdr:y>
    </cdr:to>
    <cdr:sp macro="" textlink="">
      <cdr:nvSpPr>
        <cdr:cNvPr id="2" name="ZoneTexte 1"/>
        <cdr:cNvSpPr txBox="1"/>
      </cdr:nvSpPr>
      <cdr:spPr>
        <a:xfrm xmlns:a="http://schemas.openxmlformats.org/drawingml/2006/main">
          <a:off x="2105025" y="123825"/>
          <a:ext cx="4076700" cy="485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a:p>
      </cdr:txBody>
    </cdr:sp>
  </cdr:relSizeAnchor>
  <cdr:relSizeAnchor xmlns:cdr="http://schemas.openxmlformats.org/drawingml/2006/chartDrawing">
    <cdr:from>
      <cdr:x>0.24571</cdr:x>
      <cdr:y>0.03307</cdr:y>
    </cdr:from>
    <cdr:to>
      <cdr:x>0.76141</cdr:x>
      <cdr:y>0.09557</cdr:y>
    </cdr:to>
    <cdr:sp macro="" textlink="">
      <cdr:nvSpPr>
        <cdr:cNvPr id="7" name="TitleAllocation"/>
        <cdr:cNvSpPr/>
      </cdr:nvSpPr>
      <cdr:spPr>
        <a:xfrm xmlns:a="http://schemas.openxmlformats.org/drawingml/2006/main">
          <a:off x="1474546" y="190457"/>
          <a:ext cx="3094818" cy="360000"/>
        </a:xfrm>
        <a:prstGeom xmlns:a="http://schemas.openxmlformats.org/drawingml/2006/main" prst="rect">
          <a:avLst/>
        </a:prstGeom>
        <a:solidFill xmlns:a="http://schemas.openxmlformats.org/drawingml/2006/main">
          <a:schemeClr val="bg1"/>
        </a:solidFill>
        <a:ln xmlns:a="http://schemas.openxmlformats.org/drawingml/2006/main" w="9525">
          <a:solidFill>
            <a:schemeClr val="bg1">
              <a:lumMod val="5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algn="ctr"/>
          <a:r>
            <a:rPr lang="en-US" sz="900" b="1">
              <a:solidFill>
                <a:sysClr val="windowText" lastClr="000000"/>
              </a:solidFill>
              <a:latin typeface="+mn-lt"/>
            </a:rPr>
            <a:t>2020</a:t>
          </a:r>
        </a:p>
      </cdr:txBody>
    </cdr:sp>
  </cdr:relSizeAnchor>
  <cdr:relSizeAnchor xmlns:cdr="http://schemas.openxmlformats.org/drawingml/2006/chartDrawing">
    <cdr:from>
      <cdr:x>0.83062</cdr:x>
      <cdr:y>0.03414</cdr:y>
    </cdr:from>
    <cdr:to>
      <cdr:x>0.98875</cdr:x>
      <cdr:y>0.09664</cdr:y>
    </cdr:to>
    <cdr:sp macro="" textlink="">
      <cdr:nvSpPr>
        <cdr:cNvPr id="8" name="CurrentCross"/>
        <cdr:cNvSpPr/>
      </cdr:nvSpPr>
      <cdr:spPr>
        <a:xfrm xmlns:a="http://schemas.openxmlformats.org/drawingml/2006/main">
          <a:off x="4984700" y="196620"/>
          <a:ext cx="948970"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EURCHF</a:t>
          </a:r>
        </a:p>
      </cdr:txBody>
    </cdr:sp>
  </cdr:relSizeAnchor>
  <cdr:relSizeAnchor xmlns:cdr="http://schemas.openxmlformats.org/drawingml/2006/chartDrawing">
    <cdr:from>
      <cdr:x>0.02489</cdr:x>
      <cdr:y>0.03459</cdr:y>
    </cdr:from>
    <cdr:to>
      <cdr:x>0.12793</cdr:x>
      <cdr:y>0.09709</cdr:y>
    </cdr:to>
    <cdr:sp macro="" textlink="">
      <cdr:nvSpPr>
        <cdr:cNvPr id="9" name="ForeignCurrency"/>
        <cdr:cNvSpPr/>
      </cdr:nvSpPr>
      <cdr:spPr>
        <a:xfrm xmlns:a="http://schemas.openxmlformats.org/drawingml/2006/main">
          <a:off x="149396" y="199249"/>
          <a:ext cx="618364"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CHF</a:t>
          </a:r>
        </a:p>
      </cdr:txBody>
    </cdr:sp>
  </cdr:relSizeAnchor>
</c:userShapes>
</file>

<file path=ppt/drawings/drawing4.xml><?xml version="1.0" encoding="utf-8"?>
<c:userShapes xmlns:c="http://schemas.openxmlformats.org/drawingml/2006/chart">
  <cdr:relSizeAnchor xmlns:cdr="http://schemas.openxmlformats.org/drawingml/2006/chartDrawing">
    <cdr:from>
      <cdr:x>0.28828</cdr:x>
      <cdr:y>0.02888</cdr:y>
    </cdr:from>
    <cdr:to>
      <cdr:x>0.81676</cdr:x>
      <cdr:y>0.14221</cdr:y>
    </cdr:to>
    <cdr:sp macro="" textlink="">
      <cdr:nvSpPr>
        <cdr:cNvPr id="2" name="ZoneTexte 1"/>
        <cdr:cNvSpPr txBox="1"/>
      </cdr:nvSpPr>
      <cdr:spPr>
        <a:xfrm xmlns:a="http://schemas.openxmlformats.org/drawingml/2006/main">
          <a:off x="2105025" y="123825"/>
          <a:ext cx="4076700" cy="485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a:p>
      </cdr:txBody>
    </cdr:sp>
  </cdr:relSizeAnchor>
  <cdr:relSizeAnchor xmlns:cdr="http://schemas.openxmlformats.org/drawingml/2006/chartDrawing">
    <cdr:from>
      <cdr:x>0.26587</cdr:x>
      <cdr:y>0.03968</cdr:y>
    </cdr:from>
    <cdr:to>
      <cdr:x>0.77643</cdr:x>
      <cdr:y>0.10218</cdr:y>
    </cdr:to>
    <cdr:sp macro="" textlink="">
      <cdr:nvSpPr>
        <cdr:cNvPr id="7" name="TitleAllocation"/>
        <cdr:cNvSpPr/>
      </cdr:nvSpPr>
      <cdr:spPr>
        <a:xfrm xmlns:a="http://schemas.openxmlformats.org/drawingml/2006/main">
          <a:off x="1595419" y="228557"/>
          <a:ext cx="3063743" cy="360000"/>
        </a:xfrm>
        <a:prstGeom xmlns:a="http://schemas.openxmlformats.org/drawingml/2006/main" prst="rect">
          <a:avLst/>
        </a:prstGeom>
        <a:solidFill xmlns:a="http://schemas.openxmlformats.org/drawingml/2006/main">
          <a:schemeClr val="bg1"/>
        </a:solidFill>
        <a:ln xmlns:a="http://schemas.openxmlformats.org/drawingml/2006/main" w="9525">
          <a:solidFill>
            <a:schemeClr val="bg1">
              <a:lumMod val="5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algn="ctr"/>
          <a:r>
            <a:rPr lang="en-US" sz="900" b="1">
              <a:solidFill>
                <a:sysClr val="windowText" lastClr="000000"/>
              </a:solidFill>
              <a:latin typeface="+mn-lt"/>
            </a:rPr>
            <a:t>2021</a:t>
          </a:r>
        </a:p>
      </cdr:txBody>
    </cdr:sp>
  </cdr:relSizeAnchor>
  <cdr:relSizeAnchor xmlns:cdr="http://schemas.openxmlformats.org/drawingml/2006/chartDrawing">
    <cdr:from>
      <cdr:x>0.84216</cdr:x>
      <cdr:y>0.04049</cdr:y>
    </cdr:from>
    <cdr:to>
      <cdr:x>0.98875</cdr:x>
      <cdr:y>0.10299</cdr:y>
    </cdr:to>
    <cdr:sp macro="" textlink="">
      <cdr:nvSpPr>
        <cdr:cNvPr id="8" name="CurrentCross"/>
        <cdr:cNvSpPr/>
      </cdr:nvSpPr>
      <cdr:spPr>
        <a:xfrm xmlns:a="http://schemas.openxmlformats.org/drawingml/2006/main">
          <a:off x="5053575" y="233196"/>
          <a:ext cx="879650"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EURCHF</a:t>
          </a:r>
        </a:p>
      </cdr:txBody>
    </cdr:sp>
  </cdr:relSizeAnchor>
  <cdr:relSizeAnchor xmlns:cdr="http://schemas.openxmlformats.org/drawingml/2006/chartDrawing">
    <cdr:from>
      <cdr:x>0.02331</cdr:x>
      <cdr:y>0.03718</cdr:y>
    </cdr:from>
    <cdr:to>
      <cdr:x>0.11993</cdr:x>
      <cdr:y>0.09968</cdr:y>
    </cdr:to>
    <cdr:sp macro="" textlink="">
      <cdr:nvSpPr>
        <cdr:cNvPr id="9" name="ForeignCurrency"/>
        <cdr:cNvSpPr/>
      </cdr:nvSpPr>
      <cdr:spPr>
        <a:xfrm xmlns:a="http://schemas.openxmlformats.org/drawingml/2006/main">
          <a:off x="139861" y="214146"/>
          <a:ext cx="579793"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CHF</a:t>
          </a:r>
        </a:p>
      </cdr:txBody>
    </cdr:sp>
  </cdr:relSizeAnchor>
</c:userShapes>
</file>

<file path=ppt/drawings/drawing5.xml><?xml version="1.0" encoding="utf-8"?>
<c:userShapes xmlns:c="http://schemas.openxmlformats.org/drawingml/2006/chart">
  <cdr:relSizeAnchor xmlns:cdr="http://schemas.openxmlformats.org/drawingml/2006/chartDrawing">
    <cdr:from>
      <cdr:x>0.28828</cdr:x>
      <cdr:y>0.02888</cdr:y>
    </cdr:from>
    <cdr:to>
      <cdr:x>0.81676</cdr:x>
      <cdr:y>0.14221</cdr:y>
    </cdr:to>
    <cdr:sp macro="" textlink="">
      <cdr:nvSpPr>
        <cdr:cNvPr id="2" name="ZoneTexte 1"/>
        <cdr:cNvSpPr txBox="1"/>
      </cdr:nvSpPr>
      <cdr:spPr>
        <a:xfrm xmlns:a="http://schemas.openxmlformats.org/drawingml/2006/main">
          <a:off x="2105025" y="123825"/>
          <a:ext cx="4076700" cy="485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a:p>
      </cdr:txBody>
    </cdr:sp>
  </cdr:relSizeAnchor>
  <cdr:relSizeAnchor xmlns:cdr="http://schemas.openxmlformats.org/drawingml/2006/chartDrawing">
    <cdr:from>
      <cdr:x>0.24571</cdr:x>
      <cdr:y>0.03307</cdr:y>
    </cdr:from>
    <cdr:to>
      <cdr:x>0.76141</cdr:x>
      <cdr:y>0.09557</cdr:y>
    </cdr:to>
    <cdr:sp macro="" textlink="">
      <cdr:nvSpPr>
        <cdr:cNvPr id="7" name="TitleAllocation"/>
        <cdr:cNvSpPr/>
      </cdr:nvSpPr>
      <cdr:spPr>
        <a:xfrm xmlns:a="http://schemas.openxmlformats.org/drawingml/2006/main">
          <a:off x="1474546" y="190457"/>
          <a:ext cx="3094818" cy="360000"/>
        </a:xfrm>
        <a:prstGeom xmlns:a="http://schemas.openxmlformats.org/drawingml/2006/main" prst="rect">
          <a:avLst/>
        </a:prstGeom>
        <a:solidFill xmlns:a="http://schemas.openxmlformats.org/drawingml/2006/main">
          <a:schemeClr val="bg1"/>
        </a:solidFill>
        <a:ln xmlns:a="http://schemas.openxmlformats.org/drawingml/2006/main" w="9525">
          <a:solidFill>
            <a:schemeClr val="bg1">
              <a:lumMod val="5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algn="ctr"/>
          <a:r>
            <a:rPr lang="en-US" sz="900" b="1">
              <a:solidFill>
                <a:sysClr val="windowText" lastClr="000000"/>
              </a:solidFill>
              <a:latin typeface="+mn-lt"/>
            </a:rPr>
            <a:t>2021</a:t>
          </a:r>
        </a:p>
      </cdr:txBody>
    </cdr:sp>
  </cdr:relSizeAnchor>
  <cdr:relSizeAnchor xmlns:cdr="http://schemas.openxmlformats.org/drawingml/2006/chartDrawing">
    <cdr:from>
      <cdr:x>0.83062</cdr:x>
      <cdr:y>0.03414</cdr:y>
    </cdr:from>
    <cdr:to>
      <cdr:x>0.98875</cdr:x>
      <cdr:y>0.09664</cdr:y>
    </cdr:to>
    <cdr:sp macro="" textlink="">
      <cdr:nvSpPr>
        <cdr:cNvPr id="8" name="CurrentCross"/>
        <cdr:cNvSpPr/>
      </cdr:nvSpPr>
      <cdr:spPr>
        <a:xfrm xmlns:a="http://schemas.openxmlformats.org/drawingml/2006/main">
          <a:off x="4984700" y="196620"/>
          <a:ext cx="948970"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EURCHF</a:t>
          </a:r>
        </a:p>
      </cdr:txBody>
    </cdr:sp>
  </cdr:relSizeAnchor>
  <cdr:relSizeAnchor xmlns:cdr="http://schemas.openxmlformats.org/drawingml/2006/chartDrawing">
    <cdr:from>
      <cdr:x>0.02489</cdr:x>
      <cdr:y>0.03459</cdr:y>
    </cdr:from>
    <cdr:to>
      <cdr:x>0.12793</cdr:x>
      <cdr:y>0.09709</cdr:y>
    </cdr:to>
    <cdr:sp macro="" textlink="">
      <cdr:nvSpPr>
        <cdr:cNvPr id="9" name="ForeignCurrency"/>
        <cdr:cNvSpPr/>
      </cdr:nvSpPr>
      <cdr:spPr>
        <a:xfrm xmlns:a="http://schemas.openxmlformats.org/drawingml/2006/main">
          <a:off x="149396" y="199249"/>
          <a:ext cx="618364"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CHF</a:t>
          </a:r>
        </a:p>
      </cdr:txBody>
    </cdr:sp>
  </cdr:relSizeAnchor>
</c:userShapes>
</file>

<file path=ppt/drawings/drawing6.xml><?xml version="1.0" encoding="utf-8"?>
<c:userShapes xmlns:c="http://schemas.openxmlformats.org/drawingml/2006/chart">
  <cdr:relSizeAnchor xmlns:cdr="http://schemas.openxmlformats.org/drawingml/2006/chartDrawing">
    <cdr:from>
      <cdr:x>0.28828</cdr:x>
      <cdr:y>0.02888</cdr:y>
    </cdr:from>
    <cdr:to>
      <cdr:x>0.81676</cdr:x>
      <cdr:y>0.14221</cdr:y>
    </cdr:to>
    <cdr:sp macro="" textlink="">
      <cdr:nvSpPr>
        <cdr:cNvPr id="2" name="ZoneTexte 1"/>
        <cdr:cNvSpPr txBox="1"/>
      </cdr:nvSpPr>
      <cdr:spPr>
        <a:xfrm xmlns:a="http://schemas.openxmlformats.org/drawingml/2006/main">
          <a:off x="2105025" y="123825"/>
          <a:ext cx="4076700" cy="485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a:p>
      </cdr:txBody>
    </cdr:sp>
  </cdr:relSizeAnchor>
  <cdr:relSizeAnchor xmlns:cdr="http://schemas.openxmlformats.org/drawingml/2006/chartDrawing">
    <cdr:from>
      <cdr:x>0.26587</cdr:x>
      <cdr:y>0.03968</cdr:y>
    </cdr:from>
    <cdr:to>
      <cdr:x>0.77643</cdr:x>
      <cdr:y>0.10218</cdr:y>
    </cdr:to>
    <cdr:sp macro="" textlink="">
      <cdr:nvSpPr>
        <cdr:cNvPr id="7" name="TitleAllocation"/>
        <cdr:cNvSpPr/>
      </cdr:nvSpPr>
      <cdr:spPr>
        <a:xfrm xmlns:a="http://schemas.openxmlformats.org/drawingml/2006/main">
          <a:off x="1595419" y="228557"/>
          <a:ext cx="3063743" cy="360000"/>
        </a:xfrm>
        <a:prstGeom xmlns:a="http://schemas.openxmlformats.org/drawingml/2006/main" prst="rect">
          <a:avLst/>
        </a:prstGeom>
        <a:solidFill xmlns:a="http://schemas.openxmlformats.org/drawingml/2006/main">
          <a:schemeClr val="bg1"/>
        </a:solidFill>
        <a:ln xmlns:a="http://schemas.openxmlformats.org/drawingml/2006/main" w="9525">
          <a:solidFill>
            <a:schemeClr val="bg1">
              <a:lumMod val="5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algn="ctr"/>
          <a:r>
            <a:rPr lang="en-US" sz="900" b="1">
              <a:solidFill>
                <a:sysClr val="windowText" lastClr="000000"/>
              </a:solidFill>
              <a:latin typeface="+mn-lt"/>
            </a:rPr>
            <a:t>2023</a:t>
          </a:r>
        </a:p>
      </cdr:txBody>
    </cdr:sp>
  </cdr:relSizeAnchor>
  <cdr:relSizeAnchor xmlns:cdr="http://schemas.openxmlformats.org/drawingml/2006/chartDrawing">
    <cdr:from>
      <cdr:x>0.84216</cdr:x>
      <cdr:y>0.04049</cdr:y>
    </cdr:from>
    <cdr:to>
      <cdr:x>0.98875</cdr:x>
      <cdr:y>0.10299</cdr:y>
    </cdr:to>
    <cdr:sp macro="" textlink="">
      <cdr:nvSpPr>
        <cdr:cNvPr id="8" name="CurrentCross"/>
        <cdr:cNvSpPr/>
      </cdr:nvSpPr>
      <cdr:spPr>
        <a:xfrm xmlns:a="http://schemas.openxmlformats.org/drawingml/2006/main">
          <a:off x="5053575" y="233196"/>
          <a:ext cx="879650"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EURCHF</a:t>
          </a:r>
        </a:p>
      </cdr:txBody>
    </cdr:sp>
  </cdr:relSizeAnchor>
  <cdr:relSizeAnchor xmlns:cdr="http://schemas.openxmlformats.org/drawingml/2006/chartDrawing">
    <cdr:from>
      <cdr:x>0.02331</cdr:x>
      <cdr:y>0.03718</cdr:y>
    </cdr:from>
    <cdr:to>
      <cdr:x>0.11993</cdr:x>
      <cdr:y>0.09968</cdr:y>
    </cdr:to>
    <cdr:sp macro="" textlink="">
      <cdr:nvSpPr>
        <cdr:cNvPr id="9" name="ForeignCurrency"/>
        <cdr:cNvSpPr/>
      </cdr:nvSpPr>
      <cdr:spPr>
        <a:xfrm xmlns:a="http://schemas.openxmlformats.org/drawingml/2006/main">
          <a:off x="139861" y="214146"/>
          <a:ext cx="579793"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CHF</a:t>
          </a:r>
        </a:p>
      </cdr:txBody>
    </cdr:sp>
  </cdr:relSizeAnchor>
</c:userShapes>
</file>

<file path=ppt/drawings/drawing7.xml><?xml version="1.0" encoding="utf-8"?>
<c:userShapes xmlns:c="http://schemas.openxmlformats.org/drawingml/2006/chart">
  <cdr:relSizeAnchor xmlns:cdr="http://schemas.openxmlformats.org/drawingml/2006/chartDrawing">
    <cdr:from>
      <cdr:x>0.28828</cdr:x>
      <cdr:y>0.02888</cdr:y>
    </cdr:from>
    <cdr:to>
      <cdr:x>0.81676</cdr:x>
      <cdr:y>0.14221</cdr:y>
    </cdr:to>
    <cdr:sp macro="" textlink="">
      <cdr:nvSpPr>
        <cdr:cNvPr id="2" name="ZoneTexte 1"/>
        <cdr:cNvSpPr txBox="1"/>
      </cdr:nvSpPr>
      <cdr:spPr>
        <a:xfrm xmlns:a="http://schemas.openxmlformats.org/drawingml/2006/main">
          <a:off x="2105025" y="123825"/>
          <a:ext cx="4076700" cy="485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a:p>
      </cdr:txBody>
    </cdr:sp>
  </cdr:relSizeAnchor>
  <cdr:relSizeAnchor xmlns:cdr="http://schemas.openxmlformats.org/drawingml/2006/chartDrawing">
    <cdr:from>
      <cdr:x>0.24571</cdr:x>
      <cdr:y>0.03307</cdr:y>
    </cdr:from>
    <cdr:to>
      <cdr:x>0.76141</cdr:x>
      <cdr:y>0.09557</cdr:y>
    </cdr:to>
    <cdr:sp macro="" textlink="">
      <cdr:nvSpPr>
        <cdr:cNvPr id="7" name="TitleAllocation"/>
        <cdr:cNvSpPr/>
      </cdr:nvSpPr>
      <cdr:spPr>
        <a:xfrm xmlns:a="http://schemas.openxmlformats.org/drawingml/2006/main">
          <a:off x="1474546" y="190457"/>
          <a:ext cx="3094818" cy="360000"/>
        </a:xfrm>
        <a:prstGeom xmlns:a="http://schemas.openxmlformats.org/drawingml/2006/main" prst="rect">
          <a:avLst/>
        </a:prstGeom>
        <a:solidFill xmlns:a="http://schemas.openxmlformats.org/drawingml/2006/main">
          <a:schemeClr val="bg1"/>
        </a:solidFill>
        <a:ln xmlns:a="http://schemas.openxmlformats.org/drawingml/2006/main" w="9525">
          <a:solidFill>
            <a:schemeClr val="bg1">
              <a:lumMod val="5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algn="ctr"/>
          <a:r>
            <a:rPr lang="en-US" sz="900" b="1">
              <a:solidFill>
                <a:sysClr val="windowText" lastClr="000000"/>
              </a:solidFill>
              <a:latin typeface="+mn-lt"/>
            </a:rPr>
            <a:t>2023</a:t>
          </a:r>
        </a:p>
      </cdr:txBody>
    </cdr:sp>
  </cdr:relSizeAnchor>
  <cdr:relSizeAnchor xmlns:cdr="http://schemas.openxmlformats.org/drawingml/2006/chartDrawing">
    <cdr:from>
      <cdr:x>0.83062</cdr:x>
      <cdr:y>0.03414</cdr:y>
    </cdr:from>
    <cdr:to>
      <cdr:x>0.98875</cdr:x>
      <cdr:y>0.09664</cdr:y>
    </cdr:to>
    <cdr:sp macro="" textlink="">
      <cdr:nvSpPr>
        <cdr:cNvPr id="8" name="CurrentCross"/>
        <cdr:cNvSpPr/>
      </cdr:nvSpPr>
      <cdr:spPr>
        <a:xfrm xmlns:a="http://schemas.openxmlformats.org/drawingml/2006/main">
          <a:off x="4984700" y="196620"/>
          <a:ext cx="948970"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EURCHF</a:t>
          </a:r>
        </a:p>
      </cdr:txBody>
    </cdr:sp>
  </cdr:relSizeAnchor>
  <cdr:relSizeAnchor xmlns:cdr="http://schemas.openxmlformats.org/drawingml/2006/chartDrawing">
    <cdr:from>
      <cdr:x>0.02489</cdr:x>
      <cdr:y>0.03459</cdr:y>
    </cdr:from>
    <cdr:to>
      <cdr:x>0.12793</cdr:x>
      <cdr:y>0.09709</cdr:y>
    </cdr:to>
    <cdr:sp macro="" textlink="">
      <cdr:nvSpPr>
        <cdr:cNvPr id="9" name="ForeignCurrency"/>
        <cdr:cNvSpPr/>
      </cdr:nvSpPr>
      <cdr:spPr>
        <a:xfrm xmlns:a="http://schemas.openxmlformats.org/drawingml/2006/main">
          <a:off x="149396" y="199249"/>
          <a:ext cx="618364"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CHF</a:t>
          </a:r>
        </a:p>
      </cdr:txBody>
    </cdr:sp>
  </cdr:relSizeAnchor>
</c:userShapes>
</file>

<file path=ppt/drawings/drawing8.xml><?xml version="1.0" encoding="utf-8"?>
<c:userShapes xmlns:c="http://schemas.openxmlformats.org/drawingml/2006/chart">
  <cdr:relSizeAnchor xmlns:cdr="http://schemas.openxmlformats.org/drawingml/2006/chartDrawing">
    <cdr:from>
      <cdr:x>0.28828</cdr:x>
      <cdr:y>0.02888</cdr:y>
    </cdr:from>
    <cdr:to>
      <cdr:x>0.81676</cdr:x>
      <cdr:y>0.14221</cdr:y>
    </cdr:to>
    <cdr:sp macro="" textlink="">
      <cdr:nvSpPr>
        <cdr:cNvPr id="2" name="ZoneTexte 1"/>
        <cdr:cNvSpPr txBox="1"/>
      </cdr:nvSpPr>
      <cdr:spPr>
        <a:xfrm xmlns:a="http://schemas.openxmlformats.org/drawingml/2006/main">
          <a:off x="2105025" y="123825"/>
          <a:ext cx="4076700" cy="485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a:p>
      </cdr:txBody>
    </cdr:sp>
  </cdr:relSizeAnchor>
  <cdr:relSizeAnchor xmlns:cdr="http://schemas.openxmlformats.org/drawingml/2006/chartDrawing">
    <cdr:from>
      <cdr:x>0.26587</cdr:x>
      <cdr:y>0.03968</cdr:y>
    </cdr:from>
    <cdr:to>
      <cdr:x>0.77643</cdr:x>
      <cdr:y>0.10218</cdr:y>
    </cdr:to>
    <cdr:sp macro="" textlink="">
      <cdr:nvSpPr>
        <cdr:cNvPr id="7" name="TitleAllocation"/>
        <cdr:cNvSpPr/>
      </cdr:nvSpPr>
      <cdr:spPr>
        <a:xfrm xmlns:a="http://schemas.openxmlformats.org/drawingml/2006/main">
          <a:off x="1595419" y="228557"/>
          <a:ext cx="3063743" cy="360000"/>
        </a:xfrm>
        <a:prstGeom xmlns:a="http://schemas.openxmlformats.org/drawingml/2006/main" prst="rect">
          <a:avLst/>
        </a:prstGeom>
        <a:solidFill xmlns:a="http://schemas.openxmlformats.org/drawingml/2006/main">
          <a:schemeClr val="bg1"/>
        </a:solidFill>
        <a:ln xmlns:a="http://schemas.openxmlformats.org/drawingml/2006/main" w="9525">
          <a:solidFill>
            <a:schemeClr val="bg1">
              <a:lumMod val="5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algn="ctr"/>
          <a:r>
            <a:rPr lang="en-US" sz="900" b="1">
              <a:solidFill>
                <a:sysClr val="windowText" lastClr="000000"/>
              </a:solidFill>
              <a:latin typeface="+mn-lt"/>
            </a:rPr>
            <a:t>2024</a:t>
          </a:r>
        </a:p>
      </cdr:txBody>
    </cdr:sp>
  </cdr:relSizeAnchor>
  <cdr:relSizeAnchor xmlns:cdr="http://schemas.openxmlformats.org/drawingml/2006/chartDrawing">
    <cdr:from>
      <cdr:x>0.84216</cdr:x>
      <cdr:y>0.04049</cdr:y>
    </cdr:from>
    <cdr:to>
      <cdr:x>0.98875</cdr:x>
      <cdr:y>0.10299</cdr:y>
    </cdr:to>
    <cdr:sp macro="" textlink="">
      <cdr:nvSpPr>
        <cdr:cNvPr id="8" name="CurrentCross"/>
        <cdr:cNvSpPr/>
      </cdr:nvSpPr>
      <cdr:spPr>
        <a:xfrm xmlns:a="http://schemas.openxmlformats.org/drawingml/2006/main">
          <a:off x="5053575" y="233196"/>
          <a:ext cx="879650"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EURCHF</a:t>
          </a:r>
        </a:p>
      </cdr:txBody>
    </cdr:sp>
  </cdr:relSizeAnchor>
  <cdr:relSizeAnchor xmlns:cdr="http://schemas.openxmlformats.org/drawingml/2006/chartDrawing">
    <cdr:from>
      <cdr:x>0.02331</cdr:x>
      <cdr:y>0.03718</cdr:y>
    </cdr:from>
    <cdr:to>
      <cdr:x>0.11993</cdr:x>
      <cdr:y>0.09968</cdr:y>
    </cdr:to>
    <cdr:sp macro="" textlink="">
      <cdr:nvSpPr>
        <cdr:cNvPr id="9" name="ForeignCurrency"/>
        <cdr:cNvSpPr/>
      </cdr:nvSpPr>
      <cdr:spPr>
        <a:xfrm xmlns:a="http://schemas.openxmlformats.org/drawingml/2006/main">
          <a:off x="139861" y="214146"/>
          <a:ext cx="579793"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CHF</a:t>
          </a:r>
        </a:p>
      </cdr:txBody>
    </cdr:sp>
  </cdr:relSizeAnchor>
</c:userShapes>
</file>

<file path=ppt/drawings/drawing9.xml><?xml version="1.0" encoding="utf-8"?>
<c:userShapes xmlns:c="http://schemas.openxmlformats.org/drawingml/2006/chart">
  <cdr:relSizeAnchor xmlns:cdr="http://schemas.openxmlformats.org/drawingml/2006/chartDrawing">
    <cdr:from>
      <cdr:x>0.28828</cdr:x>
      <cdr:y>0.02888</cdr:y>
    </cdr:from>
    <cdr:to>
      <cdr:x>0.81676</cdr:x>
      <cdr:y>0.14221</cdr:y>
    </cdr:to>
    <cdr:sp macro="" textlink="">
      <cdr:nvSpPr>
        <cdr:cNvPr id="2" name="ZoneTexte 1"/>
        <cdr:cNvSpPr txBox="1"/>
      </cdr:nvSpPr>
      <cdr:spPr>
        <a:xfrm xmlns:a="http://schemas.openxmlformats.org/drawingml/2006/main">
          <a:off x="2105025" y="123825"/>
          <a:ext cx="4076700" cy="485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a:p>
      </cdr:txBody>
    </cdr:sp>
  </cdr:relSizeAnchor>
  <cdr:relSizeAnchor xmlns:cdr="http://schemas.openxmlformats.org/drawingml/2006/chartDrawing">
    <cdr:from>
      <cdr:x>0.24571</cdr:x>
      <cdr:y>0.03307</cdr:y>
    </cdr:from>
    <cdr:to>
      <cdr:x>0.76141</cdr:x>
      <cdr:y>0.09557</cdr:y>
    </cdr:to>
    <cdr:sp macro="" textlink="">
      <cdr:nvSpPr>
        <cdr:cNvPr id="7" name="TitleAllocation"/>
        <cdr:cNvSpPr/>
      </cdr:nvSpPr>
      <cdr:spPr>
        <a:xfrm xmlns:a="http://schemas.openxmlformats.org/drawingml/2006/main">
          <a:off x="1474546" y="190457"/>
          <a:ext cx="3094818" cy="360000"/>
        </a:xfrm>
        <a:prstGeom xmlns:a="http://schemas.openxmlformats.org/drawingml/2006/main" prst="rect">
          <a:avLst/>
        </a:prstGeom>
        <a:solidFill xmlns:a="http://schemas.openxmlformats.org/drawingml/2006/main">
          <a:schemeClr val="bg1"/>
        </a:solidFill>
        <a:ln xmlns:a="http://schemas.openxmlformats.org/drawingml/2006/main" w="9525">
          <a:solidFill>
            <a:schemeClr val="bg1">
              <a:lumMod val="5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algn="ctr"/>
          <a:r>
            <a:rPr lang="en-US" sz="900" b="1">
              <a:solidFill>
                <a:sysClr val="windowText" lastClr="000000"/>
              </a:solidFill>
              <a:latin typeface="+mn-lt"/>
            </a:rPr>
            <a:t>2024</a:t>
          </a:r>
        </a:p>
      </cdr:txBody>
    </cdr:sp>
  </cdr:relSizeAnchor>
  <cdr:relSizeAnchor xmlns:cdr="http://schemas.openxmlformats.org/drawingml/2006/chartDrawing">
    <cdr:from>
      <cdr:x>0.83062</cdr:x>
      <cdr:y>0.03414</cdr:y>
    </cdr:from>
    <cdr:to>
      <cdr:x>0.98875</cdr:x>
      <cdr:y>0.09664</cdr:y>
    </cdr:to>
    <cdr:sp macro="" textlink="">
      <cdr:nvSpPr>
        <cdr:cNvPr id="8" name="CurrentCross"/>
        <cdr:cNvSpPr/>
      </cdr:nvSpPr>
      <cdr:spPr>
        <a:xfrm xmlns:a="http://schemas.openxmlformats.org/drawingml/2006/main">
          <a:off x="4984700" y="196620"/>
          <a:ext cx="948970"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EURCHF</a:t>
          </a:r>
        </a:p>
      </cdr:txBody>
    </cdr:sp>
  </cdr:relSizeAnchor>
  <cdr:relSizeAnchor xmlns:cdr="http://schemas.openxmlformats.org/drawingml/2006/chartDrawing">
    <cdr:from>
      <cdr:x>0.02489</cdr:x>
      <cdr:y>0.03459</cdr:y>
    </cdr:from>
    <cdr:to>
      <cdr:x>0.12793</cdr:x>
      <cdr:y>0.09709</cdr:y>
    </cdr:to>
    <cdr:sp macro="" textlink="">
      <cdr:nvSpPr>
        <cdr:cNvPr id="9" name="ForeignCurrency"/>
        <cdr:cNvSpPr/>
      </cdr:nvSpPr>
      <cdr:spPr>
        <a:xfrm xmlns:a="http://schemas.openxmlformats.org/drawingml/2006/main">
          <a:off x="149396" y="199249"/>
          <a:ext cx="618364"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CHF</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11/03/2024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3/11/2024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352800" y="2526507"/>
            <a:ext cx="2090738" cy="1039896"/>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3/11/2024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3/11/2024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3/11/2024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3/11/2024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3/11/2024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3/11/2024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3/11/2024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3/11/2024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3/11/2024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836812" y="338002"/>
            <a:ext cx="816563" cy="406144"/>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3/11/2024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3/11/2024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3/11/2024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3/11/2024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3/11/2024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3/11/2024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3/11/2024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3/11/2024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29/02/2024</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graphicFrame>
        <p:nvGraphicFramePr>
          <p:cNvPr id="6" name="SumGraphe">
            <a:extLst>
              <a:ext uri="{FF2B5EF4-FFF2-40B4-BE49-F238E27FC236}">
                <a16:creationId xmlns:a16="http://schemas.microsoft.com/office/drawing/2014/main" id="{9935C06F-3926-4299-9B14-7A64399FF71C}"/>
              </a:ext>
            </a:extLst>
          </p:cNvPr>
          <p:cNvGraphicFramePr>
            <a:graphicFrameLocks/>
          </p:cNvGraphicFramePr>
          <p:nvPr>
            <p:extLst>
              <p:ext uri="{D42A27DB-BD31-4B8C-83A1-F6EECF244321}">
                <p14:modId xmlns:p14="http://schemas.microsoft.com/office/powerpoint/2010/main" val="4008895162"/>
              </p:ext>
            </p:extLst>
          </p:nvPr>
        </p:nvGraphicFramePr>
        <p:xfrm>
          <a:off x="825500" y="1282700"/>
          <a:ext cx="7383600" cy="50165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328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- 2020</a:t>
            </a:r>
          </a:p>
        </p:txBody>
      </p:sp>
      <p:graphicFrame>
        <p:nvGraphicFramePr>
          <p:cNvPr id="6" name="AllocGraphe">
            <a:extLst>
              <a:ext uri="{FF2B5EF4-FFF2-40B4-BE49-F238E27FC236}">
                <a16:creationId xmlns:a16="http://schemas.microsoft.com/office/drawing/2014/main" id="{932F3EA4-0684-47EA-827F-8984590F8549}"/>
              </a:ext>
            </a:extLst>
          </p:cNvPr>
          <p:cNvGraphicFramePr>
            <a:graphicFrameLocks/>
          </p:cNvGraphicFramePr>
          <p:nvPr>
            <p:extLst>
              <p:ext uri="{D42A27DB-BD31-4B8C-83A1-F6EECF244321}">
                <p14:modId xmlns:p14="http://schemas.microsoft.com/office/powerpoint/2010/main" val="353123111"/>
              </p:ext>
            </p:extLst>
          </p:nvPr>
        </p:nvGraphicFramePr>
        <p:xfrm>
          <a:off x="236220" y="2350175"/>
          <a:ext cx="4199869" cy="3571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BlendGraphe">
            <a:extLst>
              <a:ext uri="{FF2B5EF4-FFF2-40B4-BE49-F238E27FC236}">
                <a16:creationId xmlns:a16="http://schemas.microsoft.com/office/drawing/2014/main" id="{24292B44-4930-45EA-B0FA-3A59C2E1A2F5}"/>
              </a:ext>
            </a:extLst>
          </p:cNvPr>
          <p:cNvGraphicFramePr>
            <a:graphicFrameLocks/>
          </p:cNvGraphicFramePr>
          <p:nvPr>
            <p:extLst>
              <p:ext uri="{D42A27DB-BD31-4B8C-83A1-F6EECF244321}">
                <p14:modId xmlns:p14="http://schemas.microsoft.com/office/powerpoint/2010/main" val="1334121121"/>
              </p:ext>
            </p:extLst>
          </p:nvPr>
        </p:nvGraphicFramePr>
        <p:xfrm>
          <a:off x="4747850" y="2348900"/>
          <a:ext cx="4212000" cy="3582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604609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- 2021</a:t>
            </a:r>
          </a:p>
        </p:txBody>
      </p:sp>
      <p:graphicFrame>
        <p:nvGraphicFramePr>
          <p:cNvPr id="6" name="AllocGraphe">
            <a:extLst>
              <a:ext uri="{FF2B5EF4-FFF2-40B4-BE49-F238E27FC236}">
                <a16:creationId xmlns:a16="http://schemas.microsoft.com/office/drawing/2014/main" id="{9BD98E45-31AA-41FD-9E85-83D24546100B}"/>
              </a:ext>
            </a:extLst>
          </p:cNvPr>
          <p:cNvGraphicFramePr>
            <a:graphicFrameLocks/>
          </p:cNvGraphicFramePr>
          <p:nvPr>
            <p:extLst>
              <p:ext uri="{D42A27DB-BD31-4B8C-83A1-F6EECF244321}">
                <p14:modId xmlns:p14="http://schemas.microsoft.com/office/powerpoint/2010/main" val="96186491"/>
              </p:ext>
            </p:extLst>
          </p:nvPr>
        </p:nvGraphicFramePr>
        <p:xfrm>
          <a:off x="236220" y="2350175"/>
          <a:ext cx="4199869" cy="3571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BlendGraphe">
            <a:extLst>
              <a:ext uri="{FF2B5EF4-FFF2-40B4-BE49-F238E27FC236}">
                <a16:creationId xmlns:a16="http://schemas.microsoft.com/office/drawing/2014/main" id="{C9BA45AE-137F-488F-825E-FE1DE674661D}"/>
              </a:ext>
            </a:extLst>
          </p:cNvPr>
          <p:cNvGraphicFramePr>
            <a:graphicFrameLocks/>
          </p:cNvGraphicFramePr>
          <p:nvPr>
            <p:extLst>
              <p:ext uri="{D42A27DB-BD31-4B8C-83A1-F6EECF244321}">
                <p14:modId xmlns:p14="http://schemas.microsoft.com/office/powerpoint/2010/main" val="3055879122"/>
              </p:ext>
            </p:extLst>
          </p:nvPr>
        </p:nvGraphicFramePr>
        <p:xfrm>
          <a:off x="4747850" y="2348900"/>
          <a:ext cx="4212000" cy="3582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612737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- 2023</a:t>
            </a:r>
          </a:p>
        </p:txBody>
      </p:sp>
      <p:graphicFrame>
        <p:nvGraphicFramePr>
          <p:cNvPr id="6" name="AllocGraphe">
            <a:extLst>
              <a:ext uri="{FF2B5EF4-FFF2-40B4-BE49-F238E27FC236}">
                <a16:creationId xmlns:a16="http://schemas.microsoft.com/office/drawing/2014/main" id="{D5F5AA86-D7CE-4DAA-B9F9-FC727C0833AE}"/>
              </a:ext>
            </a:extLst>
          </p:cNvPr>
          <p:cNvGraphicFramePr>
            <a:graphicFrameLocks/>
          </p:cNvGraphicFramePr>
          <p:nvPr>
            <p:extLst>
              <p:ext uri="{D42A27DB-BD31-4B8C-83A1-F6EECF244321}">
                <p14:modId xmlns:p14="http://schemas.microsoft.com/office/powerpoint/2010/main" val="4285194195"/>
              </p:ext>
            </p:extLst>
          </p:nvPr>
        </p:nvGraphicFramePr>
        <p:xfrm>
          <a:off x="236220" y="2350175"/>
          <a:ext cx="4199869" cy="3571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BlendGraphe">
            <a:extLst>
              <a:ext uri="{FF2B5EF4-FFF2-40B4-BE49-F238E27FC236}">
                <a16:creationId xmlns:a16="http://schemas.microsoft.com/office/drawing/2014/main" id="{D91F31C4-A1C6-49A9-AF75-4E2D68AA8BBE}"/>
              </a:ext>
            </a:extLst>
          </p:cNvPr>
          <p:cNvGraphicFramePr>
            <a:graphicFrameLocks/>
          </p:cNvGraphicFramePr>
          <p:nvPr>
            <p:extLst>
              <p:ext uri="{D42A27DB-BD31-4B8C-83A1-F6EECF244321}">
                <p14:modId xmlns:p14="http://schemas.microsoft.com/office/powerpoint/2010/main" val="3130791925"/>
              </p:ext>
            </p:extLst>
          </p:nvPr>
        </p:nvGraphicFramePr>
        <p:xfrm>
          <a:off x="4747850" y="2348900"/>
          <a:ext cx="4212000" cy="3582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118552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- 2024</a:t>
            </a:r>
          </a:p>
        </p:txBody>
      </p:sp>
      <p:graphicFrame>
        <p:nvGraphicFramePr>
          <p:cNvPr id="6" name="AllocGraphe">
            <a:extLst>
              <a:ext uri="{FF2B5EF4-FFF2-40B4-BE49-F238E27FC236}">
                <a16:creationId xmlns:a16="http://schemas.microsoft.com/office/drawing/2014/main" id="{506F035A-0F95-4F20-8134-632AF5831842}"/>
              </a:ext>
            </a:extLst>
          </p:cNvPr>
          <p:cNvGraphicFramePr>
            <a:graphicFrameLocks/>
          </p:cNvGraphicFramePr>
          <p:nvPr>
            <p:extLst>
              <p:ext uri="{D42A27DB-BD31-4B8C-83A1-F6EECF244321}">
                <p14:modId xmlns:p14="http://schemas.microsoft.com/office/powerpoint/2010/main" val="498761256"/>
              </p:ext>
            </p:extLst>
          </p:nvPr>
        </p:nvGraphicFramePr>
        <p:xfrm>
          <a:off x="236220" y="2350175"/>
          <a:ext cx="4190267" cy="3571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BlendGraphe">
            <a:extLst>
              <a:ext uri="{FF2B5EF4-FFF2-40B4-BE49-F238E27FC236}">
                <a16:creationId xmlns:a16="http://schemas.microsoft.com/office/drawing/2014/main" id="{91977E89-0385-408D-BF54-466E90E23918}"/>
              </a:ext>
            </a:extLst>
          </p:cNvPr>
          <p:cNvGraphicFramePr>
            <a:graphicFrameLocks/>
          </p:cNvGraphicFramePr>
          <p:nvPr>
            <p:extLst>
              <p:ext uri="{D42A27DB-BD31-4B8C-83A1-F6EECF244321}">
                <p14:modId xmlns:p14="http://schemas.microsoft.com/office/powerpoint/2010/main" val="1627502988"/>
              </p:ext>
            </p:extLst>
          </p:nvPr>
        </p:nvGraphicFramePr>
        <p:xfrm>
          <a:off x="4747850" y="2348900"/>
          <a:ext cx="4212000" cy="3582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673368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E4A7CE75-4E8E-2B29-9FDB-08E2490E966C}"/>
              </a:ext>
            </a:extLst>
          </p:cNvPr>
          <p:cNvPicPr>
            <a:picLocks noChangeAspect="1"/>
          </p:cNvPicPr>
          <p:nvPr/>
        </p:nvPicPr>
        <p:blipFill>
          <a:blip r:embed="rId2"/>
          <a:stretch>
            <a:fillRect/>
          </a:stretch>
        </p:blipFill>
        <p:spPr>
          <a:xfrm>
            <a:off x="825500" y="1270000"/>
            <a:ext cx="7381875" cy="5038725"/>
          </a:xfrm>
          <a:prstGeom prst="rect">
            <a:avLst/>
          </a:prstGeom>
        </p:spPr>
      </p:pic>
    </p:spTree>
    <p:extLst>
      <p:ext uri="{BB962C8B-B14F-4D97-AF65-F5344CB8AC3E}">
        <p14:creationId xmlns:p14="http://schemas.microsoft.com/office/powerpoint/2010/main" val="32127820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graphicFrame>
        <p:nvGraphicFramePr>
          <p:cNvPr id="8" name="SumGraphe">
            <a:extLst>
              <a:ext uri="{FF2B5EF4-FFF2-40B4-BE49-F238E27FC236}">
                <a16:creationId xmlns:a16="http://schemas.microsoft.com/office/drawing/2014/main" id="{39462C19-AB88-4A8D-AEBB-A1570B55E899}"/>
              </a:ext>
            </a:extLst>
          </p:cNvPr>
          <p:cNvGraphicFramePr>
            <a:graphicFrameLocks/>
          </p:cNvGraphicFramePr>
          <p:nvPr>
            <p:extLst>
              <p:ext uri="{D42A27DB-BD31-4B8C-83A1-F6EECF244321}">
                <p14:modId xmlns:p14="http://schemas.microsoft.com/office/powerpoint/2010/main" val="1610681433"/>
              </p:ext>
            </p:extLst>
          </p:nvPr>
        </p:nvGraphicFramePr>
        <p:xfrm>
          <a:off x="825500" y="1270000"/>
          <a:ext cx="7383600" cy="5029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184510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graphicFrame>
        <p:nvGraphicFramePr>
          <p:cNvPr id="6" name="AllocGraphe">
            <a:extLst>
              <a:ext uri="{FF2B5EF4-FFF2-40B4-BE49-F238E27FC236}">
                <a16:creationId xmlns:a16="http://schemas.microsoft.com/office/drawing/2014/main" id="{C3D7C718-CC29-4C7A-81CC-9B9F881C7D2D}"/>
              </a:ext>
            </a:extLst>
          </p:cNvPr>
          <p:cNvGraphicFramePr>
            <a:graphicFrameLocks/>
          </p:cNvGraphicFramePr>
          <p:nvPr>
            <p:extLst>
              <p:ext uri="{D42A27DB-BD31-4B8C-83A1-F6EECF244321}">
                <p14:modId xmlns:p14="http://schemas.microsoft.com/office/powerpoint/2010/main" val="996705377"/>
              </p:ext>
            </p:extLst>
          </p:nvPr>
        </p:nvGraphicFramePr>
        <p:xfrm>
          <a:off x="236220" y="2350175"/>
          <a:ext cx="4201200" cy="3571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BlendGraphe">
            <a:extLst>
              <a:ext uri="{FF2B5EF4-FFF2-40B4-BE49-F238E27FC236}">
                <a16:creationId xmlns:a16="http://schemas.microsoft.com/office/drawing/2014/main" id="{CB6316FA-A407-4C40-9F6D-4AF5024BE7E4}"/>
              </a:ext>
            </a:extLst>
          </p:cNvPr>
          <p:cNvGraphicFramePr>
            <a:graphicFrameLocks/>
          </p:cNvGraphicFramePr>
          <p:nvPr>
            <p:extLst>
              <p:ext uri="{D42A27DB-BD31-4B8C-83A1-F6EECF244321}">
                <p14:modId xmlns:p14="http://schemas.microsoft.com/office/powerpoint/2010/main" val="1246901482"/>
              </p:ext>
            </p:extLst>
          </p:nvPr>
        </p:nvGraphicFramePr>
        <p:xfrm>
          <a:off x="4747850" y="2348900"/>
          <a:ext cx="4212000" cy="3582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305583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graphicFrame>
        <p:nvGraphicFramePr>
          <p:cNvPr id="6" name="AllocGraphe">
            <a:extLst>
              <a:ext uri="{FF2B5EF4-FFF2-40B4-BE49-F238E27FC236}">
                <a16:creationId xmlns:a16="http://schemas.microsoft.com/office/drawing/2014/main" id="{01AB0EFA-EE9D-4C59-9AA0-98B9E609D5B9}"/>
              </a:ext>
            </a:extLst>
          </p:cNvPr>
          <p:cNvGraphicFramePr>
            <a:graphicFrameLocks/>
          </p:cNvGraphicFramePr>
          <p:nvPr>
            <p:extLst>
              <p:ext uri="{D42A27DB-BD31-4B8C-83A1-F6EECF244321}">
                <p14:modId xmlns:p14="http://schemas.microsoft.com/office/powerpoint/2010/main" val="2449449254"/>
              </p:ext>
            </p:extLst>
          </p:nvPr>
        </p:nvGraphicFramePr>
        <p:xfrm>
          <a:off x="236220" y="2350175"/>
          <a:ext cx="4201200" cy="3571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BlendGraphe">
            <a:extLst>
              <a:ext uri="{FF2B5EF4-FFF2-40B4-BE49-F238E27FC236}">
                <a16:creationId xmlns:a16="http://schemas.microsoft.com/office/drawing/2014/main" id="{EA37BAB6-865C-473C-BCBD-D1569FDDA110}"/>
              </a:ext>
            </a:extLst>
          </p:cNvPr>
          <p:cNvGraphicFramePr>
            <a:graphicFrameLocks/>
          </p:cNvGraphicFramePr>
          <p:nvPr>
            <p:extLst>
              <p:ext uri="{D42A27DB-BD31-4B8C-83A1-F6EECF244321}">
                <p14:modId xmlns:p14="http://schemas.microsoft.com/office/powerpoint/2010/main" val="3043396012"/>
              </p:ext>
            </p:extLst>
          </p:nvPr>
        </p:nvGraphicFramePr>
        <p:xfrm>
          <a:off x="4747850" y="2348900"/>
          <a:ext cx="4212000" cy="3582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721892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graphicFrame>
        <p:nvGraphicFramePr>
          <p:cNvPr id="6" name="AllocGraphe">
            <a:extLst>
              <a:ext uri="{FF2B5EF4-FFF2-40B4-BE49-F238E27FC236}">
                <a16:creationId xmlns:a16="http://schemas.microsoft.com/office/drawing/2014/main" id="{7975BB99-AA18-4D53-B723-AAA07537CC17}"/>
              </a:ext>
            </a:extLst>
          </p:cNvPr>
          <p:cNvGraphicFramePr>
            <a:graphicFrameLocks/>
          </p:cNvGraphicFramePr>
          <p:nvPr>
            <p:extLst>
              <p:ext uri="{D42A27DB-BD31-4B8C-83A1-F6EECF244321}">
                <p14:modId xmlns:p14="http://schemas.microsoft.com/office/powerpoint/2010/main" val="4012376475"/>
              </p:ext>
            </p:extLst>
          </p:nvPr>
        </p:nvGraphicFramePr>
        <p:xfrm>
          <a:off x="236220" y="2350175"/>
          <a:ext cx="4201200" cy="3571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BlendGraphe">
            <a:extLst>
              <a:ext uri="{FF2B5EF4-FFF2-40B4-BE49-F238E27FC236}">
                <a16:creationId xmlns:a16="http://schemas.microsoft.com/office/drawing/2014/main" id="{F8FBCF9D-D4E5-4478-AF2C-D850F0B2D7E2}"/>
              </a:ext>
            </a:extLst>
          </p:cNvPr>
          <p:cNvGraphicFramePr>
            <a:graphicFrameLocks/>
          </p:cNvGraphicFramePr>
          <p:nvPr>
            <p:extLst>
              <p:ext uri="{D42A27DB-BD31-4B8C-83A1-F6EECF244321}">
                <p14:modId xmlns:p14="http://schemas.microsoft.com/office/powerpoint/2010/main" val="790169480"/>
              </p:ext>
            </p:extLst>
          </p:nvPr>
        </p:nvGraphicFramePr>
        <p:xfrm>
          <a:off x="4747850" y="2348900"/>
          <a:ext cx="4212000" cy="3582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45148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a:t>
            </a:r>
          </a:p>
        </p:txBody>
      </p:sp>
      <p:graphicFrame>
        <p:nvGraphicFramePr>
          <p:cNvPr id="6" name="AllocGraphe">
            <a:extLst>
              <a:ext uri="{FF2B5EF4-FFF2-40B4-BE49-F238E27FC236}">
                <a16:creationId xmlns:a16="http://schemas.microsoft.com/office/drawing/2014/main" id="{E903B454-2F9B-4671-A966-CE6B0BC5CB50}"/>
              </a:ext>
            </a:extLst>
          </p:cNvPr>
          <p:cNvGraphicFramePr>
            <a:graphicFrameLocks/>
          </p:cNvGraphicFramePr>
          <p:nvPr>
            <p:extLst>
              <p:ext uri="{D42A27DB-BD31-4B8C-83A1-F6EECF244321}">
                <p14:modId xmlns:p14="http://schemas.microsoft.com/office/powerpoint/2010/main" val="2361010816"/>
              </p:ext>
            </p:extLst>
          </p:nvPr>
        </p:nvGraphicFramePr>
        <p:xfrm>
          <a:off x="236220" y="2350175"/>
          <a:ext cx="4201200" cy="3571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BlendGraphe">
            <a:extLst>
              <a:ext uri="{FF2B5EF4-FFF2-40B4-BE49-F238E27FC236}">
                <a16:creationId xmlns:a16="http://schemas.microsoft.com/office/drawing/2014/main" id="{E5E20377-135D-4328-85B1-DEAFD032FBC1}"/>
              </a:ext>
            </a:extLst>
          </p:cNvPr>
          <p:cNvGraphicFramePr>
            <a:graphicFrameLocks/>
          </p:cNvGraphicFramePr>
          <p:nvPr>
            <p:extLst>
              <p:ext uri="{D42A27DB-BD31-4B8C-83A1-F6EECF244321}">
                <p14:modId xmlns:p14="http://schemas.microsoft.com/office/powerpoint/2010/main" val="1026677647"/>
              </p:ext>
            </p:extLst>
          </p:nvPr>
        </p:nvGraphicFramePr>
        <p:xfrm>
          <a:off x="4747850" y="2348900"/>
          <a:ext cx="4212000" cy="3582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554476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- 2024</a:t>
            </a:r>
          </a:p>
        </p:txBody>
      </p:sp>
      <p:graphicFrame>
        <p:nvGraphicFramePr>
          <p:cNvPr id="6" name="AllocGraphe">
            <a:extLst>
              <a:ext uri="{FF2B5EF4-FFF2-40B4-BE49-F238E27FC236}">
                <a16:creationId xmlns:a16="http://schemas.microsoft.com/office/drawing/2014/main" id="{4A1F7B9A-DA0F-4ECF-BDE6-19E1B161F0EA}"/>
              </a:ext>
            </a:extLst>
          </p:cNvPr>
          <p:cNvGraphicFramePr>
            <a:graphicFrameLocks/>
          </p:cNvGraphicFramePr>
          <p:nvPr>
            <p:extLst>
              <p:ext uri="{D42A27DB-BD31-4B8C-83A1-F6EECF244321}">
                <p14:modId xmlns:p14="http://schemas.microsoft.com/office/powerpoint/2010/main" val="3057825497"/>
              </p:ext>
            </p:extLst>
          </p:nvPr>
        </p:nvGraphicFramePr>
        <p:xfrm>
          <a:off x="236220" y="2350175"/>
          <a:ext cx="4201200" cy="3571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BlendGraphe">
            <a:extLst>
              <a:ext uri="{FF2B5EF4-FFF2-40B4-BE49-F238E27FC236}">
                <a16:creationId xmlns:a16="http://schemas.microsoft.com/office/drawing/2014/main" id="{B4884607-35B1-49E2-BAC7-0A2373E51A49}"/>
              </a:ext>
            </a:extLst>
          </p:cNvPr>
          <p:cNvGraphicFramePr>
            <a:graphicFrameLocks/>
          </p:cNvGraphicFramePr>
          <p:nvPr>
            <p:extLst>
              <p:ext uri="{D42A27DB-BD31-4B8C-83A1-F6EECF244321}">
                <p14:modId xmlns:p14="http://schemas.microsoft.com/office/powerpoint/2010/main" val="1381032377"/>
              </p:ext>
            </p:extLst>
          </p:nvPr>
        </p:nvGraphicFramePr>
        <p:xfrm>
          <a:off x="4747850" y="2348900"/>
          <a:ext cx="4212000" cy="3582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320118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7FF25154-8B85-C4F0-FD9F-78E749990FF6}"/>
              </a:ext>
            </a:extLst>
          </p:cNvPr>
          <p:cNvPicPr>
            <a:picLocks noChangeAspect="1"/>
          </p:cNvPicPr>
          <p:nvPr/>
        </p:nvPicPr>
        <p:blipFill>
          <a:blip r:embed="rId2"/>
          <a:stretch>
            <a:fillRect/>
          </a:stretch>
        </p:blipFill>
        <p:spPr>
          <a:xfrm>
            <a:off x="127000" y="1524000"/>
            <a:ext cx="8890000" cy="2257482"/>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BCA231E3-56F0-1EE7-CC2F-0B42460E7D6D}"/>
              </a:ext>
            </a:extLst>
          </p:cNvPr>
          <p:cNvPicPr>
            <a:picLocks noChangeAspect="1"/>
          </p:cNvPicPr>
          <p:nvPr/>
        </p:nvPicPr>
        <p:blipFill>
          <a:blip r:embed="rId2"/>
          <a:stretch>
            <a:fillRect/>
          </a:stretch>
        </p:blipFill>
        <p:spPr>
          <a:xfrm>
            <a:off x="127000" y="1524000"/>
            <a:ext cx="8890000" cy="2101789"/>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61F6C394-2F95-8F3F-A51D-03A58BD03F09}"/>
              </a:ext>
            </a:extLst>
          </p:cNvPr>
          <p:cNvPicPr>
            <a:picLocks noChangeAspect="1"/>
          </p:cNvPicPr>
          <p:nvPr/>
        </p:nvPicPr>
        <p:blipFill>
          <a:blip r:embed="rId2"/>
          <a:stretch>
            <a:fillRect/>
          </a:stretch>
        </p:blipFill>
        <p:spPr>
          <a:xfrm>
            <a:off x="317500" y="1143000"/>
            <a:ext cx="6226791" cy="1905000"/>
          </a:xfrm>
          <a:prstGeom prst="rect">
            <a:avLst/>
          </a:prstGeom>
        </p:spPr>
      </p:pic>
      <p:pic>
        <p:nvPicPr>
          <p:cNvPr id="7" name="Image 6">
            <a:extLst>
              <a:ext uri="{FF2B5EF4-FFF2-40B4-BE49-F238E27FC236}">
                <a16:creationId xmlns:a16="http://schemas.microsoft.com/office/drawing/2014/main" id="{3EF622ED-D75A-88B6-1121-B4CE2FA71C2F}"/>
              </a:ext>
            </a:extLst>
          </p:cNvPr>
          <p:cNvPicPr>
            <a:picLocks noChangeAspect="1"/>
          </p:cNvPicPr>
          <p:nvPr/>
        </p:nvPicPr>
        <p:blipFill>
          <a:blip r:embed="rId3"/>
          <a:stretch>
            <a:fillRect/>
          </a:stretch>
        </p:blipFill>
        <p:spPr>
          <a:xfrm>
            <a:off x="3429000" y="3175000"/>
            <a:ext cx="5239941" cy="3429000"/>
          </a:xfrm>
          <a:prstGeom prst="rect">
            <a:avLst/>
          </a:prstGeom>
        </p:spPr>
      </p:pic>
    </p:spTree>
    <p:extLst>
      <p:ext uri="{BB962C8B-B14F-4D97-AF65-F5344CB8AC3E}">
        <p14:creationId xmlns:p14="http://schemas.microsoft.com/office/powerpoint/2010/main" val="3858486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DF4D25CF-F08E-D357-8C7F-2AA9239EDF58}"/>
              </a:ext>
            </a:extLst>
          </p:cNvPr>
          <p:cNvPicPr>
            <a:picLocks noChangeAspect="1"/>
          </p:cNvPicPr>
          <p:nvPr/>
        </p:nvPicPr>
        <p:blipFill>
          <a:blip r:embed="rId2"/>
          <a:stretch>
            <a:fillRect/>
          </a:stretch>
        </p:blipFill>
        <p:spPr>
          <a:xfrm>
            <a:off x="317500" y="1143000"/>
            <a:ext cx="6226791" cy="1905000"/>
          </a:xfrm>
          <a:prstGeom prst="rect">
            <a:avLst/>
          </a:prstGeom>
        </p:spPr>
      </p:pic>
      <p:pic>
        <p:nvPicPr>
          <p:cNvPr id="7" name="Image 6">
            <a:extLst>
              <a:ext uri="{FF2B5EF4-FFF2-40B4-BE49-F238E27FC236}">
                <a16:creationId xmlns:a16="http://schemas.microsoft.com/office/drawing/2014/main" id="{A7A18BD0-5AC4-EC87-CDE1-669CF1AFBD15}"/>
              </a:ext>
            </a:extLst>
          </p:cNvPr>
          <p:cNvPicPr>
            <a:picLocks noChangeAspect="1"/>
          </p:cNvPicPr>
          <p:nvPr/>
        </p:nvPicPr>
        <p:blipFill>
          <a:blip r:embed="rId3"/>
          <a:stretch>
            <a:fillRect/>
          </a:stretch>
        </p:blipFill>
        <p:spPr>
          <a:xfrm>
            <a:off x="3429000" y="3175000"/>
            <a:ext cx="5239941" cy="3429000"/>
          </a:xfrm>
          <a:prstGeom prst="rect">
            <a:avLst/>
          </a:prstGeom>
        </p:spPr>
      </p:pic>
    </p:spTree>
    <p:extLst>
      <p:ext uri="{BB962C8B-B14F-4D97-AF65-F5344CB8AC3E}">
        <p14:creationId xmlns:p14="http://schemas.microsoft.com/office/powerpoint/2010/main" val="1682078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98997C26-4DFA-0CD3-B5D0-12A1F1ECF744}"/>
              </a:ext>
            </a:extLst>
          </p:cNvPr>
          <p:cNvPicPr>
            <a:picLocks noChangeAspect="1"/>
          </p:cNvPicPr>
          <p:nvPr/>
        </p:nvPicPr>
        <p:blipFill>
          <a:blip r:embed="rId2"/>
          <a:stretch>
            <a:fillRect/>
          </a:stretch>
        </p:blipFill>
        <p:spPr>
          <a:xfrm>
            <a:off x="825500" y="1270000"/>
            <a:ext cx="7381875" cy="5038725"/>
          </a:xfrm>
          <a:prstGeom prst="rect">
            <a:avLst/>
          </a:prstGeom>
        </p:spPr>
      </p:pic>
    </p:spTree>
    <p:extLst>
      <p:ext uri="{BB962C8B-B14F-4D97-AF65-F5344CB8AC3E}">
        <p14:creationId xmlns:p14="http://schemas.microsoft.com/office/powerpoint/2010/main" val="2738164674"/>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Inspiration.thmx</Template>
  <TotalTime>5725</TotalTime>
  <Words>835</Words>
  <Application>Microsoft Office PowerPoint</Application>
  <PresentationFormat>On-screen Show (4:3)</PresentationFormat>
  <Paragraphs>210</Paragraphs>
  <Slides>23</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23</vt:i4>
      </vt:variant>
    </vt:vector>
  </HeadingPairs>
  <TitlesOfParts>
    <vt:vector size="3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Sensitivity EURCHF</vt:lpstr>
      <vt:lpstr> </vt:lpstr>
      <vt:lpstr>EURCHF - Historical &amp; Planned</vt:lpstr>
      <vt:lpstr>EURCHF - Synthesis</vt:lpstr>
      <vt:lpstr>EURCHF - 2020</vt:lpstr>
      <vt:lpstr>EURCHF - 2021</vt:lpstr>
      <vt:lpstr>EURCHF - 2023</vt:lpstr>
      <vt:lpstr>EURCHF - 2024</vt:lpstr>
      <vt:lpstr>EURUSD - Historical &amp; Planned</vt:lpstr>
      <vt:lpstr>EURUSD - Synthesis</vt:lpstr>
      <vt:lpstr>EURUSD - 2020</vt:lpstr>
      <vt:lpstr>EURUSD - 2021</vt:lpstr>
      <vt:lpstr>EURUSD - 2022</vt:lpstr>
      <vt:lpstr>EURUSD - 2023</vt:lpstr>
      <vt:lpstr>EURUSD - 2024</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Redouane MOUSLIH</cp:lastModifiedBy>
  <cp:revision>700</cp:revision>
  <cp:lastPrinted>2012-02-01T10:00:25Z</cp:lastPrinted>
  <dcterms:created xsi:type="dcterms:W3CDTF">2010-04-23T15:09:35Z</dcterms:created>
  <dcterms:modified xsi:type="dcterms:W3CDTF">2024-03-11T15:31:23Z</dcterms:modified>
</cp:coreProperties>
</file>