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19"/>
  </p:notesMasterIdLst>
  <p:sldIdLst>
    <p:sldId id="256" r:id="rId2"/>
    <p:sldId id="455" r:id="rId3"/>
    <p:sldId id="430" r:id="rId4"/>
    <p:sldId id="452" r:id="rId5"/>
    <p:sldId id="456" r:id="rId6"/>
    <p:sldId id="443" r:id="rId7"/>
    <p:sldId id="445" r:id="rId8"/>
    <p:sldId id="442" r:id="rId9"/>
    <p:sldId id="437" r:id="rId10"/>
    <p:sldId id="432" r:id="rId11"/>
    <p:sldId id="434" r:id="rId12"/>
    <p:sldId id="453" r:id="rId13"/>
    <p:sldId id="439" r:id="rId14"/>
    <p:sldId id="440" r:id="rId15"/>
    <p:sldId id="441" r:id="rId16"/>
    <p:sldId id="451" r:id="rId17"/>
    <p:sldId id="450" r:id="rId18"/>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orient="horz" pos="1014">
          <p15:clr>
            <a:srgbClr val="A4A3A4"/>
          </p15:clr>
        </p15:guide>
        <p15:guide id="4" orient="horz" pos="3774">
          <p15:clr>
            <a:srgbClr val="A4A3A4"/>
          </p15:clr>
        </p15:guide>
        <p15:guide id="5" pos="5352">
          <p15:clr>
            <a:srgbClr val="A4A3A4"/>
          </p15:clr>
        </p15:guide>
        <p15:guide id="6" pos="3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82"/>
      </p:cViewPr>
      <p:guideLst>
        <p:guide orient="horz" pos="2160"/>
        <p:guide orient="horz" pos="1014"/>
        <p:guide orient="horz" pos="3774"/>
        <p:guide pos="2880"/>
        <p:guide pos="5352"/>
        <p:guide pos="396"/>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05/10/2015</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10/5/2015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10/5/2015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10/5/2015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10/5/2015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10/5/2015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10/5/2015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10/5/2015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10/5/2015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http://static.iquesta.com/logo/iquesta/IslaDelice.gi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29342" y="162497"/>
            <a:ext cx="770183" cy="7486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10/5/2015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10/5/2015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10/5/2015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10/5/2015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10/5/2015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10/5/2015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10/5/2015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10/5/2015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61010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831974" y="3794126"/>
            <a:ext cx="6592093" cy="793750"/>
          </a:xfrm>
        </p:spPr>
        <p:txBody>
          <a:bodyPr anchor="ctr" anchorCtr="0"/>
          <a:lstStyle/>
          <a:p>
            <a:pPr>
              <a:lnSpc>
                <a:spcPct val="100000"/>
              </a:lnSpc>
              <a:spcBef>
                <a:spcPts val="600"/>
              </a:spcBef>
            </a:pPr>
            <a:r>
              <a:rPr lang="fr-FR" sz="2500" b="0" dirty="0" smtClean="0">
                <a:solidFill>
                  <a:srgbClr val="302421"/>
                </a:solidFill>
                <a:latin typeface="Calibri" pitchFamily="34" charset="0"/>
                <a:cs typeface="Arial" pitchFamily="34" charset="0"/>
              </a:rPr>
              <a:t>Couvertures de taux d’intérêts</a:t>
            </a:r>
            <a:br>
              <a:rPr lang="fr-FR" sz="2500" b="0" dirty="0" smtClean="0">
                <a:solidFill>
                  <a:srgbClr val="302421"/>
                </a:solidFill>
                <a:latin typeface="Calibri" pitchFamily="34" charset="0"/>
                <a:cs typeface="Arial" pitchFamily="34" charset="0"/>
              </a:rPr>
            </a:br>
            <a:r>
              <a:rPr lang="fr-FR" sz="2500" b="0" dirty="0" smtClean="0">
                <a:solidFill>
                  <a:srgbClr val="302421"/>
                </a:solidFill>
                <a:latin typeface="Calibri" pitchFamily="34" charset="0"/>
                <a:cs typeface="Arial" pitchFamily="34" charset="0"/>
              </a:rPr>
              <a:t>Rapport N°2</a:t>
            </a:r>
            <a:endParaRPr lang="fr-FR" sz="2500" b="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smtClean="0">
                <a:solidFill>
                  <a:srgbClr val="302421"/>
                </a:solidFill>
                <a:latin typeface="Calibri" pitchFamily="34" charset="0"/>
              </a:rPr>
              <a:t>5 octobre 2015</a:t>
            </a:r>
            <a:endParaRPr lang="fr-FR" dirty="0">
              <a:solidFill>
                <a:srgbClr val="302421"/>
              </a:solidFill>
              <a:latin typeface="Calibri" pitchFamily="34" charset="0"/>
            </a:endParaRPr>
          </a:p>
        </p:txBody>
      </p:sp>
      <p:sp>
        <p:nvSpPr>
          <p:cNvPr id="9"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05409" y="2109787"/>
            <a:ext cx="1357215" cy="1319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47950" y="419100"/>
            <a:ext cx="4524375" cy="461665"/>
          </a:xfrm>
          <a:prstGeom prst="rect">
            <a:avLst/>
          </a:prstGeom>
          <a:noFill/>
        </p:spPr>
        <p:txBody>
          <a:bodyPr wrap="square" rtlCol="0">
            <a:spAutoFit/>
          </a:bodyPr>
          <a:lstStyle/>
          <a:p>
            <a:pPr algn="ctr"/>
            <a:r>
              <a:rPr lang="fr-FR" sz="2400" b="1" dirty="0" smtClean="0">
                <a:latin typeface="Calibri" panose="020F0502020204030204" pitchFamily="34" charset="0"/>
              </a:rPr>
              <a:t>Point d’attention n°1</a:t>
            </a:r>
            <a:endParaRPr lang="fr-FR" sz="2400" b="1" dirty="0">
              <a:latin typeface="Calibri" panose="020F0502020204030204" pitchFamily="34" charset="0"/>
            </a:endParaRPr>
          </a:p>
        </p:txBody>
      </p:sp>
      <p:sp>
        <p:nvSpPr>
          <p:cNvPr id="2" name="ZoneTexte 1"/>
          <p:cNvSpPr txBox="1"/>
          <p:nvPr/>
        </p:nvSpPr>
        <p:spPr>
          <a:xfrm>
            <a:off x="323850" y="1181100"/>
            <a:ext cx="8572500" cy="3708708"/>
          </a:xfrm>
          <a:prstGeom prst="rect">
            <a:avLst/>
          </a:prstGeom>
          <a:noFill/>
        </p:spPr>
        <p:txBody>
          <a:bodyPr wrap="square" rtlCol="0">
            <a:spAutoFit/>
          </a:bodyPr>
          <a:lstStyle/>
          <a:p>
            <a:pPr algn="just"/>
            <a:r>
              <a:rPr lang="fr-FR" sz="1500" b="1" dirty="0" smtClean="0">
                <a:latin typeface="Calibri" panose="020F0502020204030204" pitchFamily="34" charset="0"/>
              </a:rPr>
              <a:t>Plancher à 0% et 0,5% sur l’Euribor du CS et Mezzanine</a:t>
            </a:r>
            <a:r>
              <a:rPr lang="fr-FR" sz="1500" dirty="0" smtClean="0">
                <a:latin typeface="Calibri" panose="020F0502020204030204" pitchFamily="34" charset="0"/>
              </a:rPr>
              <a:t>:  </a:t>
            </a:r>
          </a:p>
          <a:p>
            <a:pPr algn="just"/>
            <a:r>
              <a:rPr lang="fr-FR" sz="1500" dirty="0" smtClean="0">
                <a:latin typeface="Calibri" panose="020F0502020204030204" pitchFamily="34" charset="0"/>
              </a:rPr>
              <a:t>Le contrat prévoit que l’Euribor ne peut pas être négatif (ou inférieur au plancher de 0,50% pour la Mezzanine). Une couverture par swap classique qui ne répliquerait pas ce plancher aurait deux inconvénients:</a:t>
            </a:r>
          </a:p>
          <a:p>
            <a:pPr marL="742950" lvl="1" indent="-285750" algn="just">
              <a:spcBef>
                <a:spcPts val="600"/>
              </a:spcBef>
              <a:buFontTx/>
              <a:buChar char="-"/>
            </a:pPr>
            <a:r>
              <a:rPr lang="fr-FR" sz="1500" dirty="0" smtClean="0">
                <a:latin typeface="Calibri" panose="020F0502020204030204" pitchFamily="34" charset="0"/>
              </a:rPr>
              <a:t>Pas de plafonnement du financement global: la jambe variable du swap serait payée par la société en </a:t>
            </a:r>
            <a:r>
              <a:rPr lang="fr-FR" sz="1500" dirty="0">
                <a:latin typeface="Calibri" panose="020F0502020204030204" pitchFamily="34" charset="0"/>
              </a:rPr>
              <a:t>plus du taux fixe (</a:t>
            </a:r>
            <a:r>
              <a:rPr lang="fr-FR" sz="1500" dirty="0" smtClean="0">
                <a:latin typeface="Calibri" panose="020F0502020204030204" pitchFamily="34" charset="0"/>
              </a:rPr>
              <a:t>recevoir un taux négatif revient à payer ce taux en valeur absolue).</a:t>
            </a:r>
          </a:p>
          <a:p>
            <a:pPr marL="742950" lvl="1" indent="-285750" algn="just">
              <a:spcBef>
                <a:spcPts val="600"/>
              </a:spcBef>
              <a:buFontTx/>
              <a:buChar char="-"/>
            </a:pPr>
            <a:r>
              <a:rPr lang="fr-FR" sz="1500" dirty="0" smtClean="0">
                <a:latin typeface="Calibri" panose="020F0502020204030204" pitchFamily="34" charset="0"/>
              </a:rPr>
              <a:t>Problème potentiel l’application de la comptabilité de couverture: si les couvertures ne sont plus considérées comme telles par les CAC, l’intégralité des variations de valorisation (mark to market) des swaps sera enregistrée en résultat financier, ainsi que leurs variations ultérieurs (autrement dit, pas différé dans le temps).</a:t>
            </a:r>
          </a:p>
          <a:p>
            <a:pPr algn="just"/>
            <a:endParaRPr lang="fr-FR" sz="1500" u="sng" dirty="0" smtClean="0">
              <a:latin typeface="Calibri" panose="020F0502020204030204" pitchFamily="34" charset="0"/>
            </a:endParaRPr>
          </a:p>
          <a:p>
            <a:pPr algn="just"/>
            <a:r>
              <a:rPr lang="fr-FR" sz="1500" b="1" u="sng" dirty="0" smtClean="0">
                <a:latin typeface="Calibri" panose="020F0502020204030204" pitchFamily="34" charset="0"/>
              </a:rPr>
              <a:t>Solutions</a:t>
            </a:r>
            <a:r>
              <a:rPr lang="fr-FR" sz="1500" dirty="0" smtClean="0">
                <a:latin typeface="Calibri" panose="020F0502020204030204" pitchFamily="34" charset="0"/>
              </a:rPr>
              <a:t>: </a:t>
            </a:r>
          </a:p>
          <a:p>
            <a:pPr marL="285750" indent="-285750" algn="just">
              <a:buFontTx/>
              <a:buChar char="-"/>
            </a:pPr>
            <a:r>
              <a:rPr lang="fr-FR" sz="1500" dirty="0" smtClean="0">
                <a:latin typeface="Calibri" panose="020F0502020204030204" pitchFamily="34" charset="0"/>
              </a:rPr>
              <a:t>Inclure un plancher à 0% / 0,05% dans le swap, mais cela a un coût. </a:t>
            </a:r>
            <a:r>
              <a:rPr lang="fr-FR" sz="1500" dirty="0" err="1" smtClean="0">
                <a:latin typeface="Calibri" panose="020F0502020204030204" pitchFamily="34" charset="0"/>
              </a:rPr>
              <a:t>Cf</a:t>
            </a:r>
            <a:r>
              <a:rPr lang="fr-FR" sz="1500" dirty="0" smtClean="0">
                <a:latin typeface="Calibri" panose="020F0502020204030204" pitchFamily="34" charset="0"/>
              </a:rPr>
              <a:t> simulations.</a:t>
            </a:r>
          </a:p>
          <a:p>
            <a:pPr marL="285750" indent="-285750" algn="just">
              <a:buFontTx/>
              <a:buChar char="-"/>
            </a:pPr>
            <a:r>
              <a:rPr lang="fr-FR" sz="1500" dirty="0" smtClean="0">
                <a:latin typeface="Calibri" panose="020F0502020204030204" pitchFamily="34" charset="0"/>
              </a:rPr>
              <a:t>Opter pour un cap (plafond), qui ne peut générer de valorisation négative en cas de taux négatifs.</a:t>
            </a:r>
          </a:p>
          <a:p>
            <a:pPr algn="just"/>
            <a:endParaRPr lang="fr-FR" sz="1500" u="sng" dirty="0" smtClean="0">
              <a:latin typeface="Calibri" panose="020F0502020204030204" pitchFamily="34" charset="0"/>
            </a:endParaRPr>
          </a:p>
        </p:txBody>
      </p:sp>
    </p:spTree>
    <p:extLst>
      <p:ext uri="{BB962C8B-B14F-4D97-AF65-F5344CB8AC3E}">
        <p14:creationId xmlns:p14="http://schemas.microsoft.com/office/powerpoint/2010/main" val="1641468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Points d’attention °2</a:t>
            </a:r>
            <a:endParaRPr lang="fr-FR" sz="2400" b="1" dirty="0">
              <a:latin typeface="Calibri" panose="020F0502020204030204" pitchFamily="34" charset="0"/>
            </a:endParaRPr>
          </a:p>
        </p:txBody>
      </p:sp>
      <p:grpSp>
        <p:nvGrpSpPr>
          <p:cNvPr id="2" name="Groupe 1"/>
          <p:cNvGrpSpPr/>
          <p:nvPr/>
        </p:nvGrpSpPr>
        <p:grpSpPr>
          <a:xfrm>
            <a:off x="593928" y="1590675"/>
            <a:ext cx="7419975" cy="1028700"/>
            <a:chOff x="862013" y="3167063"/>
            <a:chExt cx="7419975" cy="102870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2013" y="3167063"/>
              <a:ext cx="7419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2013" y="3690938"/>
              <a:ext cx="7372350" cy="504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8" name="ZoneTexte 7"/>
          <p:cNvSpPr txBox="1"/>
          <p:nvPr/>
        </p:nvSpPr>
        <p:spPr>
          <a:xfrm>
            <a:off x="514029" y="3143250"/>
            <a:ext cx="8264322" cy="1246495"/>
          </a:xfrm>
          <a:prstGeom prst="rect">
            <a:avLst/>
          </a:prstGeom>
          <a:noFill/>
        </p:spPr>
        <p:txBody>
          <a:bodyPr wrap="square" rtlCol="0">
            <a:spAutoFit/>
          </a:bodyPr>
          <a:lstStyle/>
          <a:p>
            <a:pPr marL="285750" indent="-285750" algn="just">
              <a:buFont typeface="Arial" panose="020B0604020202020204" pitchFamily="34" charset="0"/>
              <a:buChar char="•"/>
            </a:pPr>
            <a:r>
              <a:rPr lang="fr-FR" sz="1500" dirty="0" smtClean="0">
                <a:latin typeface="Calibri" panose="020F0502020204030204" pitchFamily="34" charset="0"/>
              </a:rPr>
              <a:t>Cette clause peut avoir la conséquence d’augmenter l’Endettement en cas de baisse des taux et de valorisation négative de swaps sans </a:t>
            </a:r>
            <a:r>
              <a:rPr lang="fr-FR" sz="1500" dirty="0" err="1" smtClean="0">
                <a:latin typeface="Calibri" panose="020F0502020204030204" pitchFamily="34" charset="0"/>
              </a:rPr>
              <a:t>floor</a:t>
            </a:r>
            <a:r>
              <a:rPr lang="fr-FR" sz="1500" dirty="0" smtClean="0">
                <a:latin typeface="Calibri" panose="020F0502020204030204" pitchFamily="34" charset="0"/>
              </a:rPr>
              <a:t>.</a:t>
            </a:r>
          </a:p>
          <a:p>
            <a:pPr marL="285750" indent="-285750" algn="just">
              <a:buFont typeface="Arial" panose="020B0604020202020204" pitchFamily="34" charset="0"/>
              <a:buChar char="•"/>
            </a:pPr>
            <a:r>
              <a:rPr lang="fr-FR" sz="1500" dirty="0" smtClean="0">
                <a:latin typeface="Calibri" panose="020F0502020204030204" pitchFamily="34" charset="0"/>
              </a:rPr>
              <a:t>La clause « Hors Bilan » n’est pas cohérente avec celle-ci car elle inclut aussi cet élément alors qu’elle est destinée aux éléments non inclus dans la définition de l’Endettement.</a:t>
            </a:r>
          </a:p>
          <a:p>
            <a:pPr algn="just"/>
            <a:endParaRPr lang="fr-FR" sz="1500" u="sng" dirty="0" smtClean="0">
              <a:latin typeface="Calibri" panose="020F0502020204030204" pitchFamily="34" charset="0"/>
            </a:endParaRPr>
          </a:p>
        </p:txBody>
      </p:sp>
    </p:spTree>
    <p:extLst>
      <p:ext uri="{BB962C8B-B14F-4D97-AF65-F5344CB8AC3E}">
        <p14:creationId xmlns:p14="http://schemas.microsoft.com/office/powerpoint/2010/main" val="398992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Covenant liés à la couverture</a:t>
            </a:r>
            <a:endParaRPr lang="fr-FR" sz="2400" b="1" dirty="0">
              <a:latin typeface="Calibri" panose="020F0502020204030204" pitchFamily="34" charset="0"/>
            </a:endParaRP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 y="1398032"/>
            <a:ext cx="4838700" cy="173260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809" y="3693557"/>
            <a:ext cx="4824541" cy="163091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3" name="ZoneTexte 2"/>
          <p:cNvSpPr txBox="1"/>
          <p:nvPr/>
        </p:nvSpPr>
        <p:spPr>
          <a:xfrm>
            <a:off x="609600" y="1028700"/>
            <a:ext cx="6115050" cy="369332"/>
          </a:xfrm>
          <a:prstGeom prst="rect">
            <a:avLst/>
          </a:prstGeom>
          <a:noFill/>
        </p:spPr>
        <p:txBody>
          <a:bodyPr wrap="square" rtlCol="0">
            <a:spAutoFit/>
          </a:bodyPr>
          <a:lstStyle/>
          <a:p>
            <a:r>
              <a:rPr lang="fr-FR" dirty="0" smtClean="0"/>
              <a:t>Extrait du contrat de prêt senior :</a:t>
            </a:r>
            <a:endParaRPr lang="fr-FR" dirty="0"/>
          </a:p>
        </p:txBody>
      </p:sp>
      <p:sp>
        <p:nvSpPr>
          <p:cNvPr id="7" name="ZoneTexte 6"/>
          <p:cNvSpPr txBox="1"/>
          <p:nvPr/>
        </p:nvSpPr>
        <p:spPr>
          <a:xfrm>
            <a:off x="628650" y="3324225"/>
            <a:ext cx="6115050" cy="369332"/>
          </a:xfrm>
          <a:prstGeom prst="rect">
            <a:avLst/>
          </a:prstGeom>
          <a:noFill/>
        </p:spPr>
        <p:txBody>
          <a:bodyPr wrap="square" rtlCol="0">
            <a:spAutoFit/>
          </a:bodyPr>
          <a:lstStyle/>
          <a:p>
            <a:r>
              <a:rPr lang="fr-FR" dirty="0" smtClean="0"/>
              <a:t>Extrait du contrat de prêt mezzanine :</a:t>
            </a:r>
            <a:endParaRPr lang="fr-FR" dirty="0"/>
          </a:p>
        </p:txBody>
      </p:sp>
      <p:sp>
        <p:nvSpPr>
          <p:cNvPr id="5" name="Rectangle 4"/>
          <p:cNvSpPr/>
          <p:nvPr/>
        </p:nvSpPr>
        <p:spPr>
          <a:xfrm>
            <a:off x="619126" y="5409574"/>
            <a:ext cx="7877174" cy="1169551"/>
          </a:xfrm>
          <a:prstGeom prst="rect">
            <a:avLst/>
          </a:prstGeom>
          <a:ln>
            <a:solidFill>
              <a:schemeClr val="tx1"/>
            </a:solidFill>
          </a:ln>
        </p:spPr>
        <p:txBody>
          <a:bodyPr wrap="square">
            <a:spAutoFit/>
          </a:bodyPr>
          <a:lstStyle/>
          <a:p>
            <a:pPr algn="just"/>
            <a:r>
              <a:rPr lang="fr-FR" sz="1400" b="1" dirty="0">
                <a:latin typeface="Calibri" panose="020F0502020204030204" pitchFamily="34" charset="0"/>
              </a:rPr>
              <a:t>Encours</a:t>
            </a:r>
            <a:r>
              <a:rPr lang="fr-FR" sz="1400" dirty="0">
                <a:latin typeface="Calibri" panose="020F0502020204030204" pitchFamily="34" charset="0"/>
              </a:rPr>
              <a:t> désigne, à un moment donné, pour chaque Obligation Mezzanine en circulation et non encore amortie par l’Emetteur, la valeur nominale initiale de cette Obligation Mezzanine (soit cinquante mille (50.000) euros) majorée, le cas échéant, des Intérêts Capitalisés ajoutés au nominal de cette Obligation Mezzanine conformément aux stipulations de l’Article 8.2 (Intérêts Capitalisés) et des intérêts de retard ajoutés au nominal de cette Obligation Mezzanine conformément aux stipulations de l’Article </a:t>
            </a:r>
            <a:r>
              <a:rPr lang="fr-FR" sz="1400" dirty="0" smtClean="0">
                <a:latin typeface="Calibri" panose="020F0502020204030204" pitchFamily="34" charset="0"/>
              </a:rPr>
              <a:t>8.4.</a:t>
            </a:r>
            <a:endParaRPr lang="fr-FR" sz="1400" dirty="0">
              <a:latin typeface="Calibri" panose="020F0502020204030204" pitchFamily="34" charset="0"/>
            </a:endParaRPr>
          </a:p>
        </p:txBody>
      </p:sp>
    </p:spTree>
    <p:extLst>
      <p:ext uri="{BB962C8B-B14F-4D97-AF65-F5344CB8AC3E}">
        <p14:creationId xmlns:p14="http://schemas.microsoft.com/office/powerpoint/2010/main" val="42581332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90954" y="4100190"/>
            <a:ext cx="4397605" cy="2719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795"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b="1" dirty="0">
                <a:solidFill>
                  <a:srgbClr val="302421"/>
                </a:solidFill>
                <a:latin typeface="Calibri" pitchFamily="34" charset="0"/>
              </a:rPr>
              <a:t>Différents types de couvertures</a:t>
            </a:r>
          </a:p>
        </p:txBody>
      </p:sp>
      <p:sp>
        <p:nvSpPr>
          <p:cNvPr id="33796" name="Rectangle 3"/>
          <p:cNvSpPr>
            <a:spLocks noChangeArrowheads="1"/>
          </p:cNvSpPr>
          <p:nvPr/>
        </p:nvSpPr>
        <p:spPr bwMode="auto">
          <a:xfrm>
            <a:off x="268288" y="1065213"/>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7" name="Rectangle 3"/>
          <p:cNvSpPr>
            <a:spLocks noChangeArrowheads="1"/>
          </p:cNvSpPr>
          <p:nvPr/>
        </p:nvSpPr>
        <p:spPr bwMode="auto">
          <a:xfrm>
            <a:off x="141288" y="915401"/>
            <a:ext cx="8858250" cy="5595937"/>
          </a:xfrm>
          <a:prstGeom prst="roundRect">
            <a:avLst>
              <a:gd name="adj" fmla="val 7400"/>
            </a:avLst>
          </a:prstGeom>
          <a:noFill/>
          <a:ln w="3175" cmpd="sng">
            <a:noFill/>
            <a:miter lim="800000"/>
            <a:headEnd/>
            <a:tailEnd/>
          </a:ln>
        </p:spPr>
        <p:txBody>
          <a:bodyPr/>
          <a:lstStyle/>
          <a:p>
            <a:pPr algn="just">
              <a:spcBef>
                <a:spcPts val="0"/>
              </a:spcBef>
              <a:defRPr/>
            </a:pPr>
            <a:r>
              <a:rPr lang="fr-FR" sz="1600" b="1" u="sng" dirty="0" smtClean="0">
                <a:solidFill>
                  <a:srgbClr val="302421"/>
                </a:solidFill>
                <a:latin typeface="Calibri" pitchFamily="34" charset="0"/>
                <a:cs typeface="Calibri" pitchFamily="34" charset="0"/>
              </a:rPr>
              <a:t>Swap de taux (payeur de taux fixe contre variable)</a:t>
            </a:r>
            <a:r>
              <a:rPr lang="fr-FR" sz="1600" dirty="0" smtClean="0">
                <a:solidFill>
                  <a:srgbClr val="302421"/>
                </a:solidFill>
                <a:latin typeface="Calibri" pitchFamily="34" charset="0"/>
                <a:cs typeface="Calibri" pitchFamily="34" charset="0"/>
              </a:rPr>
              <a:t>: </a:t>
            </a:r>
            <a:r>
              <a:rPr lang="fr-FR" sz="1600" dirty="0">
                <a:solidFill>
                  <a:srgbClr val="302421"/>
                </a:solidFill>
                <a:latin typeface="Calibri" pitchFamily="34" charset="0"/>
                <a:cs typeface="Calibri" pitchFamily="34" charset="0"/>
              </a:rPr>
              <a:t>Engagement ferme </a:t>
            </a:r>
            <a:r>
              <a:rPr lang="fr-FR" sz="1600" dirty="0" smtClean="0">
                <a:solidFill>
                  <a:srgbClr val="302421"/>
                </a:solidFill>
                <a:latin typeface="Calibri" pitchFamily="34" charset="0"/>
                <a:cs typeface="Calibri" pitchFamily="34" charset="0"/>
              </a:rPr>
              <a:t>de payer un flux à taux fixe à une fréquence et pendant une durée déterminée, en échange d’un flux reçu correspondant au taux variable. La périodicité de l’indice de taux variable détermine le nombre de paiements par année. Le net des deux flux peut être positif ou négatif à chaque période.</a:t>
            </a:r>
          </a:p>
          <a:p>
            <a:pPr algn="just">
              <a:spcBef>
                <a:spcPts val="600"/>
              </a:spcBef>
              <a:defRPr/>
            </a:pPr>
            <a:r>
              <a:rPr lang="fr-FR" sz="1600" dirty="0" smtClean="0">
                <a:solidFill>
                  <a:srgbClr val="302421"/>
                </a:solidFill>
                <a:latin typeface="Calibri" pitchFamily="34" charset="0"/>
                <a:cs typeface="Calibri" pitchFamily="34" charset="0"/>
              </a:rPr>
              <a:t>Avantages</a:t>
            </a:r>
            <a:r>
              <a:rPr lang="fr-FR" sz="1600" dirty="0">
                <a:solidFill>
                  <a:srgbClr val="302421"/>
                </a:solidFill>
                <a:latin typeface="Calibri" pitchFamily="34" charset="0"/>
                <a:cs typeface="Calibri" pitchFamily="34" charset="0"/>
              </a:rPr>
              <a: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Coût nul (pas de prime à payer)</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Les charges financières sont connues à l’avance</a:t>
            </a:r>
            <a:endParaRPr lang="fr-FR" sz="1500" dirty="0">
              <a:solidFill>
                <a:srgbClr val="302421"/>
              </a:solidFill>
              <a:latin typeface="Calibri" pitchFamily="34" charset="0"/>
              <a:cs typeface="Calibri" pitchFamily="34" charset="0"/>
            </a:endParaRPr>
          </a:p>
          <a:p>
            <a:pPr marL="0" lvl="1" algn="just">
              <a:spcBef>
                <a:spcPts val="600"/>
              </a:spcBef>
              <a:defRPr/>
            </a:pPr>
            <a:r>
              <a:rPr lang="fr-FR" sz="1600" dirty="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Aucune opportunité de profiter  de mouvements favorables </a:t>
            </a:r>
            <a:r>
              <a:rPr lang="fr-FR" sz="1500" dirty="0" smtClean="0">
                <a:solidFill>
                  <a:srgbClr val="302421"/>
                </a:solidFill>
                <a:latin typeface="Calibri" pitchFamily="34" charset="0"/>
                <a:cs typeface="Calibri" pitchFamily="34" charset="0"/>
              </a:rPr>
              <a:t>des taux;</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Risque de </a:t>
            </a:r>
            <a:r>
              <a:rPr lang="fr-FR" sz="1500" smtClean="0">
                <a:solidFill>
                  <a:srgbClr val="302421"/>
                </a:solidFill>
                <a:latin typeface="Calibri" pitchFamily="34" charset="0"/>
                <a:cs typeface="Calibri" pitchFamily="34" charset="0"/>
              </a:rPr>
              <a:t>perte illimitée en </a:t>
            </a:r>
            <a:r>
              <a:rPr lang="fr-FR" sz="1500" dirty="0" smtClean="0">
                <a:solidFill>
                  <a:srgbClr val="302421"/>
                </a:solidFill>
                <a:latin typeface="Calibri" pitchFamily="34" charset="0"/>
                <a:cs typeface="Calibri" pitchFamily="34" charset="0"/>
              </a:rPr>
              <a:t>cas de débouclement anticipé.</a:t>
            </a:r>
          </a:p>
          <a:p>
            <a:pPr marL="177800" lvl="1" indent="-177800" algn="just">
              <a:spcBef>
                <a:spcPts val="100"/>
              </a:spcBef>
              <a:buFont typeface="Wingdings" panose="05000000000000000000" pitchFamily="2" charset="2"/>
              <a:buChar char="Ø"/>
              <a:defRPr/>
            </a:pPr>
            <a:r>
              <a:rPr lang="fr-FR" sz="1500" dirty="0" smtClean="0">
                <a:solidFill>
                  <a:srgbClr val="302421"/>
                </a:solidFill>
                <a:latin typeface="Calibri" pitchFamily="34" charset="0"/>
                <a:cs typeface="Calibri" pitchFamily="34" charset="0"/>
              </a:rPr>
              <a:t>Produit </a:t>
            </a:r>
            <a:r>
              <a:rPr lang="fr-FR" sz="1500" dirty="0">
                <a:solidFill>
                  <a:srgbClr val="302421"/>
                </a:solidFill>
                <a:latin typeface="Calibri" pitchFamily="34" charset="0"/>
                <a:cs typeface="Calibri" pitchFamily="34" charset="0"/>
              </a:rPr>
              <a:t>simple mais risqué en cas d’évènement imprévu sur le sous-jacent (réduction </a:t>
            </a:r>
            <a:r>
              <a:rPr lang="fr-FR" sz="1500" dirty="0" smtClean="0">
                <a:solidFill>
                  <a:srgbClr val="302421"/>
                </a:solidFill>
                <a:latin typeface="Calibri" pitchFamily="34" charset="0"/>
                <a:cs typeface="Calibri" pitchFamily="34" charset="0"/>
              </a:rPr>
              <a:t>anticipée de la dette </a:t>
            </a:r>
            <a:r>
              <a:rPr lang="fr-FR" sz="1500" dirty="0">
                <a:solidFill>
                  <a:srgbClr val="302421"/>
                </a:solidFill>
                <a:latin typeface="Calibri" pitchFamily="34" charset="0"/>
                <a:cs typeface="Calibri" pitchFamily="34" charset="0"/>
              </a:rPr>
              <a:t>par </a:t>
            </a:r>
            <a:r>
              <a:rPr lang="fr-FR" sz="1500" dirty="0" smtClean="0">
                <a:solidFill>
                  <a:srgbClr val="302421"/>
                </a:solidFill>
                <a:latin typeface="Calibri" pitchFamily="34" charset="0"/>
                <a:cs typeface="Calibri" pitchFamily="34" charset="0"/>
              </a:rPr>
              <a:t>ex.) </a:t>
            </a:r>
            <a:r>
              <a:rPr lang="fr-FR" sz="1500" dirty="0">
                <a:solidFill>
                  <a:srgbClr val="302421"/>
                </a:solidFill>
                <a:latin typeface="Calibri" pitchFamily="34" charset="0"/>
                <a:cs typeface="Calibri" pitchFamily="34" charset="0"/>
              </a:rPr>
              <a:t>ou de débouclement de la </a:t>
            </a:r>
            <a:r>
              <a:rPr lang="fr-FR" sz="1500" dirty="0" smtClean="0">
                <a:solidFill>
                  <a:srgbClr val="302421"/>
                </a:solidFill>
                <a:latin typeface="Calibri" pitchFamily="34" charset="0"/>
                <a:cs typeface="Calibri" pitchFamily="34" charset="0"/>
              </a:rPr>
              <a:t>couverture en cas de baisse des taux (perte potentielle illimitée / valorisation négative).</a:t>
            </a:r>
            <a:endParaRPr lang="fr-FR" sz="1500" dirty="0">
              <a:solidFill>
                <a:srgbClr val="302421"/>
              </a:solidFill>
              <a:latin typeface="Calibri" pitchFamily="34" charset="0"/>
              <a:cs typeface="Calibri" pitchFamily="34" charset="0"/>
            </a:endParaRPr>
          </a:p>
          <a:p>
            <a:pPr marL="800100" lvl="1" indent="-342900" algn="just">
              <a:spcBef>
                <a:spcPts val="100"/>
              </a:spcBef>
              <a:buFont typeface="Wingdings" pitchFamily="2" charset="2"/>
              <a:buChar char="Ø"/>
              <a:defRPr/>
            </a:pPr>
            <a:endParaRPr lang="fr-FR" sz="1600" dirty="0">
              <a:solidFill>
                <a:srgbClr val="302421"/>
              </a:solidFill>
              <a:latin typeface="Calibri" pitchFamily="34" charset="0"/>
              <a:cs typeface="Calibri" pitchFamily="34" charset="0"/>
            </a:endParaRPr>
          </a:p>
        </p:txBody>
      </p:sp>
      <p:sp>
        <p:nvSpPr>
          <p:cNvPr id="6" name="Rectangle 3"/>
          <p:cNvSpPr>
            <a:spLocks noChangeArrowheads="1"/>
          </p:cNvSpPr>
          <p:nvPr/>
        </p:nvSpPr>
        <p:spPr bwMode="auto">
          <a:xfrm>
            <a:off x="446381" y="4880555"/>
            <a:ext cx="1538288" cy="304799"/>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figé par le swap</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cxnSp>
        <p:nvCxnSpPr>
          <p:cNvPr id="8" name="Connecteur droit avec flèche 7"/>
          <p:cNvCxnSpPr>
            <a:stCxn id="6" idx="3"/>
          </p:cNvCxnSpPr>
          <p:nvPr/>
        </p:nvCxnSpPr>
        <p:spPr>
          <a:xfrm>
            <a:off x="1984669" y="5032955"/>
            <a:ext cx="1015184" cy="47407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9" name="Rectangle 3"/>
          <p:cNvSpPr>
            <a:spLocks noChangeArrowheads="1"/>
          </p:cNvSpPr>
          <p:nvPr/>
        </p:nvSpPr>
        <p:spPr bwMode="auto">
          <a:xfrm>
            <a:off x="7182144" y="4833231"/>
            <a:ext cx="1346200" cy="769937"/>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variable sous-jacent non couvert</a:t>
            </a:r>
            <a:endParaRPr lang="fr-FR" sz="1200" dirty="0">
              <a:solidFill>
                <a:schemeClr val="tx1">
                  <a:lumMod val="95000"/>
                  <a:lumOff val="5000"/>
                </a:schemeClr>
              </a:solidFill>
              <a:latin typeface="Calibri" pitchFamily="34" charset="0"/>
              <a:cs typeface="Calibri" pitchFamily="34" charset="0"/>
            </a:endParaRPr>
          </a:p>
        </p:txBody>
      </p:sp>
      <p:cxnSp>
        <p:nvCxnSpPr>
          <p:cNvPr id="10" name="Connecteur droit avec flèche 9"/>
          <p:cNvCxnSpPr>
            <a:stCxn id="9" idx="1"/>
          </p:cNvCxnSpPr>
          <p:nvPr/>
        </p:nvCxnSpPr>
        <p:spPr>
          <a:xfrm flipH="1" flipV="1">
            <a:off x="5924286" y="5032954"/>
            <a:ext cx="1257858" cy="185246"/>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1" name="ZoneTexte 10"/>
          <p:cNvSpPr txBox="1"/>
          <p:nvPr/>
        </p:nvSpPr>
        <p:spPr>
          <a:xfrm>
            <a:off x="6090082" y="2108886"/>
            <a:ext cx="2625293" cy="692497"/>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 (risque de valorisation négative).</a:t>
            </a:r>
            <a:endParaRPr lang="fr-FR" sz="1300" b="1" dirty="0">
              <a:solidFill>
                <a:srgbClr val="1051B0"/>
              </a:solidFill>
              <a:latin typeface="Calibri" pitchFamily="34" charset="0"/>
            </a:endParaRPr>
          </a:p>
        </p:txBody>
      </p:sp>
    </p:spTree>
    <p:extLst>
      <p:ext uri="{BB962C8B-B14F-4D97-AF65-F5344CB8AC3E}">
        <p14:creationId xmlns:p14="http://schemas.microsoft.com/office/powerpoint/2010/main" val="24806316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967" y="4248151"/>
            <a:ext cx="4012728" cy="2480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819" name="Rectangle 3"/>
          <p:cNvSpPr>
            <a:spLocks noChangeArrowheads="1"/>
          </p:cNvSpPr>
          <p:nvPr/>
        </p:nvSpPr>
        <p:spPr bwMode="auto">
          <a:xfrm>
            <a:off x="268288" y="1150938"/>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7" name="Rectangle 3"/>
          <p:cNvSpPr>
            <a:spLocks noChangeArrowheads="1"/>
          </p:cNvSpPr>
          <p:nvPr/>
        </p:nvSpPr>
        <p:spPr bwMode="auto">
          <a:xfrm>
            <a:off x="141288" y="1065213"/>
            <a:ext cx="8858250" cy="3692525"/>
          </a:xfrm>
          <a:prstGeom prst="roundRect">
            <a:avLst>
              <a:gd name="adj" fmla="val 7400"/>
            </a:avLst>
          </a:prstGeom>
          <a:noFill/>
          <a:ln w="3175" cmpd="sng">
            <a:noFill/>
            <a:miter lim="800000"/>
            <a:headEnd/>
            <a:tailEnd/>
          </a:ln>
        </p:spPr>
        <p:txBody>
          <a:bodyPr/>
          <a:lstStyle/>
          <a:p>
            <a:pPr algn="just">
              <a:spcBef>
                <a:spcPts val="100"/>
              </a:spcBef>
              <a:defRPr/>
            </a:pPr>
            <a:r>
              <a:rPr lang="fr-FR" sz="1600" b="1" u="sng" dirty="0">
                <a:solidFill>
                  <a:srgbClr val="302421"/>
                </a:solidFill>
                <a:latin typeface="Calibri" pitchFamily="34" charset="0"/>
                <a:cs typeface="Calibri" pitchFamily="34" charset="0"/>
              </a:rPr>
              <a:t>Achat </a:t>
            </a:r>
            <a:r>
              <a:rPr lang="fr-FR" sz="1600" b="1" u="sng" dirty="0" smtClean="0">
                <a:solidFill>
                  <a:srgbClr val="302421"/>
                </a:solidFill>
                <a:latin typeface="Calibri" pitchFamily="34" charset="0"/>
                <a:cs typeface="Calibri" pitchFamily="34" charset="0"/>
              </a:rPr>
              <a:t>de cap de taux</a:t>
            </a:r>
            <a:r>
              <a:rPr lang="fr-FR" sz="1600" dirty="0" smtClean="0">
                <a:solidFill>
                  <a:srgbClr val="302421"/>
                </a:solidFill>
                <a:latin typeface="Calibri" pitchFamily="34" charset="0"/>
                <a:cs typeface="Calibri" pitchFamily="34" charset="0"/>
              </a:rPr>
              <a:t>: Droit de recevoir un flux si l’indice de taux sous-jacent (couvert) est supérieur au cours d’exercice du cap (</a:t>
            </a:r>
            <a:r>
              <a:rPr lang="fr-FR" sz="1600" dirty="0" err="1" smtClean="0">
                <a:solidFill>
                  <a:srgbClr val="302421"/>
                </a:solidFill>
                <a:latin typeface="Calibri" pitchFamily="34" charset="0"/>
                <a:cs typeface="Calibri" pitchFamily="34" charset="0"/>
              </a:rPr>
              <a:t>strike</a:t>
            </a:r>
            <a:r>
              <a:rPr lang="fr-FR" sz="1600" dirty="0" smtClean="0">
                <a:solidFill>
                  <a:srgbClr val="302421"/>
                </a:solidFill>
                <a:latin typeface="Calibri" pitchFamily="34" charset="0"/>
                <a:cs typeface="Calibri" pitchFamily="34" charset="0"/>
              </a:rPr>
              <a:t>). Le flux reçu correspondra alors à la différence entre le taux variable et le taux fixe, multiplié par le notionnel. Dans le cadre d’un financement, ce flux a pour effet d’annuler ce qui aurait du être payé sur le sous-jacent au-delà du cours d’exercice du cap.</a:t>
            </a:r>
          </a:p>
          <a:p>
            <a:pPr algn="just">
              <a:spcBef>
                <a:spcPts val="1200"/>
              </a:spcBef>
              <a:defRPr/>
            </a:pPr>
            <a:r>
              <a:rPr lang="fr-FR" sz="1600" dirty="0" smtClean="0">
                <a:solidFill>
                  <a:srgbClr val="302421"/>
                </a:solidFill>
                <a:latin typeface="Calibri" pitchFamily="34" charset="0"/>
                <a:cs typeface="Calibri" pitchFamily="34" charset="0"/>
              </a:rPr>
              <a:t>Avantages</a:t>
            </a:r>
            <a:r>
              <a:rPr lang="fr-FR" sz="1600" dirty="0">
                <a:solidFill>
                  <a:srgbClr val="302421"/>
                </a:solidFill>
                <a:latin typeface="Calibri" pitchFamily="34" charset="0"/>
                <a:cs typeface="Calibri" pitchFamily="34" charset="0"/>
              </a:rPr>
              <a: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Opportunité de profiter </a:t>
            </a:r>
            <a:r>
              <a:rPr lang="fr-FR" sz="1500" dirty="0" smtClean="0">
                <a:solidFill>
                  <a:srgbClr val="302421"/>
                </a:solidFill>
                <a:latin typeface="Calibri" pitchFamily="34" charset="0"/>
                <a:cs typeface="Calibri" pitchFamily="34" charset="0"/>
              </a:rPr>
              <a:t>d’un taux bas si celui-ci reste inférieur au cours d’exercice du cap;</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Flexibilité totale pour </a:t>
            </a:r>
            <a:r>
              <a:rPr lang="fr-FR" sz="1500" dirty="0" smtClean="0">
                <a:solidFill>
                  <a:srgbClr val="302421"/>
                </a:solidFill>
                <a:latin typeface="Calibri" pitchFamily="34" charset="0"/>
                <a:cs typeface="Calibri" pitchFamily="34" charset="0"/>
              </a:rPr>
              <a:t>revendre la couverture en </a:t>
            </a:r>
            <a:r>
              <a:rPr lang="fr-FR" sz="1500" dirty="0">
                <a:solidFill>
                  <a:srgbClr val="302421"/>
                </a:solidFill>
                <a:latin typeface="Calibri" pitchFamily="34" charset="0"/>
                <a:cs typeface="Calibri" pitchFamily="34" charset="0"/>
              </a:rPr>
              <a:t>cas de modification du sous-jacent;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Aucun risque de perte au delà de la prime </a:t>
            </a:r>
            <a:r>
              <a:rPr lang="fr-FR" sz="1500" dirty="0" smtClean="0">
                <a:solidFill>
                  <a:srgbClr val="302421"/>
                </a:solidFill>
                <a:latin typeface="Calibri" pitchFamily="34" charset="0"/>
                <a:cs typeface="Calibri" pitchFamily="34" charset="0"/>
              </a:rPr>
              <a:t>payée.</a:t>
            </a:r>
            <a:endParaRPr lang="fr-FR" sz="1500" dirty="0">
              <a:solidFill>
                <a:srgbClr val="302421"/>
              </a:solidFill>
              <a:latin typeface="Calibri" pitchFamily="34" charset="0"/>
              <a:cs typeface="Calibri" pitchFamily="34" charset="0"/>
            </a:endParaRPr>
          </a:p>
          <a:p>
            <a:pPr marL="0" lvl="1" algn="just">
              <a:spcBef>
                <a:spcPts val="1200"/>
              </a:spcBef>
              <a:defRPr/>
            </a:pPr>
            <a:r>
              <a:rPr lang="fr-FR" sz="1600" dirty="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Prime à payer: dépend des caractéristiques de l’option (montant, durée, cours d’exercice plus ou moins favorable...)</a:t>
            </a:r>
          </a:p>
          <a:p>
            <a:pPr marL="800100" lvl="1" indent="-342900" algn="just">
              <a:spcBef>
                <a:spcPts val="100"/>
              </a:spcBef>
              <a:defRPr/>
            </a:pPr>
            <a:endParaRPr lang="fr-FR" sz="1600" dirty="0">
              <a:solidFill>
                <a:srgbClr val="302421"/>
              </a:solidFill>
              <a:latin typeface="Calibri" pitchFamily="34" charset="0"/>
              <a:cs typeface="Calibri" pitchFamily="34" charset="0"/>
            </a:endParaRPr>
          </a:p>
        </p:txBody>
      </p:sp>
      <p:sp>
        <p:nvSpPr>
          <p:cNvPr id="34821"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b="1" dirty="0">
                <a:solidFill>
                  <a:srgbClr val="302421"/>
                </a:solidFill>
                <a:latin typeface="Calibri" pitchFamily="34" charset="0"/>
              </a:rPr>
              <a:t>Différents types de couvertures</a:t>
            </a:r>
          </a:p>
        </p:txBody>
      </p:sp>
      <p:sp>
        <p:nvSpPr>
          <p:cNvPr id="8" name="Rectangle 3"/>
          <p:cNvSpPr>
            <a:spLocks noChangeArrowheads="1"/>
          </p:cNvSpPr>
          <p:nvPr/>
        </p:nvSpPr>
        <p:spPr bwMode="auto">
          <a:xfrm>
            <a:off x="6994526" y="5560220"/>
            <a:ext cx="1757362" cy="442913"/>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maximum garanti par le cap (protection)</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sp>
        <p:nvSpPr>
          <p:cNvPr id="9" name="Rectangle 3"/>
          <p:cNvSpPr>
            <a:spLocks noChangeArrowheads="1"/>
          </p:cNvSpPr>
          <p:nvPr/>
        </p:nvSpPr>
        <p:spPr bwMode="auto">
          <a:xfrm>
            <a:off x="762001" y="5053458"/>
            <a:ext cx="1705318" cy="869950"/>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Le cap permet de profiter de mouvements favorables à la baisse</a:t>
            </a:r>
            <a:endParaRPr lang="fr-FR" sz="1200" dirty="0">
              <a:solidFill>
                <a:schemeClr val="tx1">
                  <a:lumMod val="95000"/>
                  <a:lumOff val="5000"/>
                </a:schemeClr>
              </a:solidFill>
              <a:latin typeface="Calibri" pitchFamily="34" charset="0"/>
              <a:cs typeface="Calibri" pitchFamily="34" charset="0"/>
            </a:endParaRPr>
          </a:p>
        </p:txBody>
      </p:sp>
      <p:cxnSp>
        <p:nvCxnSpPr>
          <p:cNvPr id="10" name="Connecteur droit avec flèche 9"/>
          <p:cNvCxnSpPr>
            <a:stCxn id="8" idx="1"/>
          </p:cNvCxnSpPr>
          <p:nvPr/>
        </p:nvCxnSpPr>
        <p:spPr>
          <a:xfrm flipH="1" flipV="1">
            <a:off x="6480175" y="5296930"/>
            <a:ext cx="514351" cy="48474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cxnSp>
        <p:nvCxnSpPr>
          <p:cNvPr id="11" name="Connecteur droit avec flèche 10"/>
          <p:cNvCxnSpPr>
            <a:stCxn id="9" idx="3"/>
          </p:cNvCxnSpPr>
          <p:nvPr/>
        </p:nvCxnSpPr>
        <p:spPr>
          <a:xfrm>
            <a:off x="2467319" y="5488433"/>
            <a:ext cx="1776862" cy="212151"/>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784138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973" y="3947471"/>
            <a:ext cx="4001527" cy="2473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843" name="Rectangle 3"/>
          <p:cNvSpPr>
            <a:spLocks noChangeArrowheads="1"/>
          </p:cNvSpPr>
          <p:nvPr/>
        </p:nvSpPr>
        <p:spPr bwMode="auto">
          <a:xfrm>
            <a:off x="268288" y="1150938"/>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35844" name="Rectangle 3"/>
          <p:cNvSpPr>
            <a:spLocks noChangeArrowheads="1"/>
          </p:cNvSpPr>
          <p:nvPr/>
        </p:nvSpPr>
        <p:spPr bwMode="auto">
          <a:xfrm>
            <a:off x="141288" y="1065213"/>
            <a:ext cx="8858250" cy="5230812"/>
          </a:xfrm>
          <a:prstGeom prst="roundRect">
            <a:avLst>
              <a:gd name="adj" fmla="val 7398"/>
            </a:avLst>
          </a:prstGeom>
          <a:noFill/>
          <a:ln w="3175">
            <a:noFill/>
            <a:miter lim="800000"/>
            <a:headEnd/>
            <a:tailEnd/>
          </a:ln>
        </p:spPr>
        <p:txBody>
          <a:bodyPr/>
          <a:lstStyle/>
          <a:p>
            <a:pPr marL="342900" indent="-342900" algn="just">
              <a:spcBef>
                <a:spcPts val="600"/>
              </a:spcBef>
            </a:pPr>
            <a:r>
              <a:rPr lang="fr-FR" sz="1600" b="1" u="sng" dirty="0">
                <a:solidFill>
                  <a:srgbClr val="302421"/>
                </a:solidFill>
                <a:latin typeface="Calibri" pitchFamily="34" charset="0"/>
              </a:rPr>
              <a:t>Tunnels / </a:t>
            </a:r>
            <a:r>
              <a:rPr lang="fr-FR" sz="1600" b="1" u="sng" dirty="0" err="1">
                <a:solidFill>
                  <a:srgbClr val="302421"/>
                </a:solidFill>
                <a:latin typeface="Calibri" pitchFamily="34" charset="0"/>
              </a:rPr>
              <a:t>collars</a:t>
            </a:r>
            <a:r>
              <a:rPr lang="fr-FR" sz="1600" b="1" u="sng" dirty="0">
                <a:solidFill>
                  <a:srgbClr val="302421"/>
                </a:solidFill>
                <a:latin typeface="Calibri" pitchFamily="34" charset="0"/>
              </a:rPr>
              <a:t> d’options</a:t>
            </a:r>
            <a:r>
              <a:rPr lang="fr-FR" sz="1600" dirty="0">
                <a:solidFill>
                  <a:srgbClr val="302421"/>
                </a:solidFill>
                <a:latin typeface="Calibri" pitchFamily="34" charset="0"/>
              </a:rPr>
              <a:t>:</a:t>
            </a:r>
          </a:p>
          <a:p>
            <a:pPr marL="0" lvl="1" algn="just">
              <a:spcBef>
                <a:spcPts val="100"/>
              </a:spcBef>
            </a:pPr>
            <a:r>
              <a:rPr lang="fr-FR" sz="1600" dirty="0" smtClean="0">
                <a:solidFill>
                  <a:srgbClr val="302421"/>
                </a:solidFill>
                <a:latin typeface="Calibri" pitchFamily="34" charset="0"/>
              </a:rPr>
              <a:t>Mix d’options achetées (cap) </a:t>
            </a:r>
            <a:r>
              <a:rPr lang="fr-FR" sz="1600" dirty="0">
                <a:solidFill>
                  <a:srgbClr val="302421"/>
                </a:solidFill>
                <a:latin typeface="Calibri" pitchFamily="34" charset="0"/>
              </a:rPr>
              <a:t>et </a:t>
            </a:r>
            <a:r>
              <a:rPr lang="fr-FR" sz="1600" dirty="0" smtClean="0">
                <a:solidFill>
                  <a:srgbClr val="302421"/>
                </a:solidFill>
                <a:latin typeface="Calibri" pitchFamily="34" charset="0"/>
              </a:rPr>
              <a:t>vendues (floor) qui permet d’encadrer le taux de financement entre un plancher et un plafond. Entre ces seuils, le taux payé varie en fonction de l’indice </a:t>
            </a:r>
            <a:r>
              <a:rPr lang="fr-FR" sz="1600" dirty="0" err="1" smtClean="0">
                <a:solidFill>
                  <a:srgbClr val="302421"/>
                </a:solidFill>
                <a:latin typeface="Calibri" pitchFamily="34" charset="0"/>
              </a:rPr>
              <a:t>Euribor</a:t>
            </a:r>
            <a:r>
              <a:rPr lang="fr-FR" sz="1600" dirty="0" smtClean="0">
                <a:solidFill>
                  <a:srgbClr val="302421"/>
                </a:solidFill>
                <a:latin typeface="Calibri" pitchFamily="34" charset="0"/>
              </a:rPr>
              <a:t>. </a:t>
            </a:r>
            <a:endParaRPr lang="fr-FR" sz="1600" dirty="0">
              <a:solidFill>
                <a:srgbClr val="302421"/>
              </a:solidFill>
              <a:latin typeface="Calibri" pitchFamily="34" charset="0"/>
            </a:endParaRPr>
          </a:p>
          <a:p>
            <a:pPr lvl="0" algn="just">
              <a:spcBef>
                <a:spcPts val="600"/>
              </a:spcBef>
              <a:defRPr/>
            </a:pPr>
            <a:r>
              <a:rPr lang="fr-FR" sz="1600" dirty="0" smtClean="0">
                <a:solidFill>
                  <a:srgbClr val="302421"/>
                </a:solidFill>
                <a:latin typeface="Calibri" pitchFamily="34" charset="0"/>
                <a:cs typeface="Calibri" pitchFamily="34" charset="0"/>
              </a:rPr>
              <a:t>Avantages:</a:t>
            </a:r>
            <a:endParaRPr lang="fr-FR" sz="16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Protection au delà du cours d’exercice du cap;</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Opportunité </a:t>
            </a:r>
            <a:r>
              <a:rPr lang="fr-FR" sz="1500" dirty="0">
                <a:solidFill>
                  <a:srgbClr val="302421"/>
                </a:solidFill>
                <a:latin typeface="Calibri" pitchFamily="34" charset="0"/>
                <a:cs typeface="Calibri" pitchFamily="34" charset="0"/>
              </a:rPr>
              <a:t>de profiter </a:t>
            </a:r>
            <a:r>
              <a:rPr lang="fr-FR" sz="1500" dirty="0" smtClean="0">
                <a:solidFill>
                  <a:srgbClr val="302421"/>
                </a:solidFill>
                <a:latin typeface="Calibri" pitchFamily="34" charset="0"/>
                <a:cs typeface="Calibri" pitchFamily="34" charset="0"/>
              </a:rPr>
              <a:t>d’une baisse de l’indice jusqu’au niveau du </a:t>
            </a:r>
            <a:r>
              <a:rPr lang="fr-FR" sz="1500" dirty="0" err="1" smtClean="0">
                <a:solidFill>
                  <a:srgbClr val="302421"/>
                </a:solidFill>
                <a:latin typeface="Calibri" pitchFamily="34" charset="0"/>
                <a:cs typeface="Calibri" pitchFamily="34" charset="0"/>
              </a:rPr>
              <a:t>floor</a:t>
            </a:r>
            <a:r>
              <a:rPr lang="fr-FR" sz="1500" dirty="0" smtClean="0">
                <a:solidFill>
                  <a:srgbClr val="302421"/>
                </a:solidFill>
                <a:latin typeface="Calibri" pitchFamily="34" charset="0"/>
                <a:cs typeface="Calibri" pitchFamily="34" charset="0"/>
              </a:rPr>
              <a:t> (plancher);</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Financement de l’option achetée par l’option vendue;</a:t>
            </a:r>
          </a:p>
          <a:p>
            <a:pPr lvl="0" algn="just">
              <a:spcBef>
                <a:spcPts val="600"/>
              </a:spcBef>
              <a:defRPr/>
            </a:pPr>
            <a:r>
              <a:rPr lang="fr-FR" sz="1600" dirty="0" smtClean="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Risque de perte en cas de débouclement anticipé et de baisse des taux (comme pour un swap);</a:t>
            </a:r>
            <a:endParaRPr lang="fr-FR" sz="1500" dirty="0">
              <a:solidFill>
                <a:srgbClr val="302421"/>
              </a:solidFill>
              <a:latin typeface="Calibri" pitchFamily="34" charset="0"/>
              <a:cs typeface="Calibri" pitchFamily="34" charset="0"/>
            </a:endParaRPr>
          </a:p>
        </p:txBody>
      </p:sp>
      <p:sp>
        <p:nvSpPr>
          <p:cNvPr id="35845"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b="1" dirty="0">
                <a:solidFill>
                  <a:srgbClr val="302421"/>
                </a:solidFill>
                <a:latin typeface="Calibri" pitchFamily="34" charset="0"/>
              </a:rPr>
              <a:t>Différents types de couvertures</a:t>
            </a:r>
          </a:p>
        </p:txBody>
      </p:sp>
      <p:sp>
        <p:nvSpPr>
          <p:cNvPr id="13" name="Rectangle 3"/>
          <p:cNvSpPr>
            <a:spLocks noChangeArrowheads="1"/>
          </p:cNvSpPr>
          <p:nvPr/>
        </p:nvSpPr>
        <p:spPr bwMode="auto">
          <a:xfrm>
            <a:off x="287338" y="5190673"/>
            <a:ext cx="1597025" cy="47828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ea typeface="+mn-ea"/>
                <a:cs typeface="Calibri" pitchFamily="34" charset="0"/>
              </a:rPr>
              <a:t>Taux minimum payé (floor)</a:t>
            </a:r>
            <a:endParaRPr lang="fr-FR"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ea typeface="+mn-ea"/>
              <a:cs typeface="Calibri" pitchFamily="34" charset="0"/>
            </a:endParaRPr>
          </a:p>
        </p:txBody>
      </p:sp>
      <p:cxnSp>
        <p:nvCxnSpPr>
          <p:cNvPr id="14" name="Connecteur droit avec flèche 13"/>
          <p:cNvCxnSpPr>
            <a:stCxn id="13" idx="3"/>
          </p:cNvCxnSpPr>
          <p:nvPr/>
        </p:nvCxnSpPr>
        <p:spPr>
          <a:xfrm>
            <a:off x="1884363" y="5429818"/>
            <a:ext cx="1146389" cy="376056"/>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7" name="Rectangle 3"/>
          <p:cNvSpPr>
            <a:spLocks noChangeArrowheads="1"/>
          </p:cNvSpPr>
          <p:nvPr/>
        </p:nvSpPr>
        <p:spPr bwMode="auto">
          <a:xfrm>
            <a:off x="7159882" y="4657724"/>
            <a:ext cx="1590675" cy="114814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Zone délimitée par les deux cours d’exercices au sein de laquelle l’indice variable varie librement </a:t>
            </a:r>
            <a:endParaRPr lang="en-GB" sz="1200" dirty="0">
              <a:solidFill>
                <a:schemeClr val="tx1">
                  <a:lumMod val="95000"/>
                  <a:lumOff val="5000"/>
                </a:schemeClr>
              </a:solidFill>
              <a:latin typeface="Calibri" pitchFamily="34" charset="0"/>
              <a:ea typeface="+mn-ea"/>
              <a:cs typeface="Calibri" pitchFamily="34" charset="0"/>
            </a:endParaRPr>
          </a:p>
        </p:txBody>
      </p:sp>
      <p:cxnSp>
        <p:nvCxnSpPr>
          <p:cNvPr id="18" name="Connecteur droit avec flèche 17"/>
          <p:cNvCxnSpPr>
            <a:stCxn id="17" idx="1"/>
          </p:cNvCxnSpPr>
          <p:nvPr/>
        </p:nvCxnSpPr>
        <p:spPr>
          <a:xfrm flipH="1">
            <a:off x="6811920" y="5231799"/>
            <a:ext cx="347962" cy="0"/>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9" name="Accolade fermante 18"/>
          <p:cNvSpPr/>
          <p:nvPr/>
        </p:nvSpPr>
        <p:spPr>
          <a:xfrm flipV="1">
            <a:off x="6432550" y="4657723"/>
            <a:ext cx="282575" cy="1148150"/>
          </a:xfrm>
          <a:prstGeom prst="rightBrace">
            <a:avLst/>
          </a:prstGeom>
          <a:ln w="19050" cmpd="sng">
            <a:solidFill>
              <a:srgbClr val="663228"/>
            </a:solidFill>
          </a:ln>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fr-FR"/>
          </a:p>
        </p:txBody>
      </p:sp>
      <p:cxnSp>
        <p:nvCxnSpPr>
          <p:cNvPr id="20" name="Connecteur droit avec flèche 19"/>
          <p:cNvCxnSpPr>
            <a:stCxn id="21" idx="3"/>
          </p:cNvCxnSpPr>
          <p:nvPr/>
        </p:nvCxnSpPr>
        <p:spPr>
          <a:xfrm>
            <a:off x="2272206" y="4745831"/>
            <a:ext cx="2340211" cy="444843"/>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21" name="Rectangle 3"/>
          <p:cNvSpPr>
            <a:spLocks noChangeArrowheads="1"/>
          </p:cNvSpPr>
          <p:nvPr/>
        </p:nvSpPr>
        <p:spPr bwMode="auto">
          <a:xfrm>
            <a:off x="840281" y="4519611"/>
            <a:ext cx="1431925" cy="45243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en-GB" sz="1200" dirty="0">
                <a:solidFill>
                  <a:schemeClr val="tx1">
                    <a:lumMod val="95000"/>
                    <a:lumOff val="5000"/>
                  </a:schemeClr>
                </a:solidFill>
                <a:latin typeface="Calibri" pitchFamily="34" charset="0"/>
                <a:ea typeface="+mn-ea"/>
                <a:cs typeface="Calibri" pitchFamily="34" charset="0"/>
              </a:rPr>
              <a:t>Tunnel </a:t>
            </a:r>
            <a:r>
              <a:rPr lang="en-GB" sz="1200" dirty="0" smtClean="0">
                <a:solidFill>
                  <a:schemeClr val="tx1">
                    <a:lumMod val="95000"/>
                    <a:lumOff val="5000"/>
                  </a:schemeClr>
                </a:solidFill>
                <a:latin typeface="Calibri" pitchFamily="34" charset="0"/>
                <a:ea typeface="+mn-ea"/>
                <a:cs typeface="Calibri" pitchFamily="34" charset="0"/>
              </a:rPr>
              <a:t>à prime </a:t>
            </a:r>
            <a:r>
              <a:rPr lang="en-GB" sz="1200" dirty="0" err="1" smtClean="0">
                <a:solidFill>
                  <a:schemeClr val="tx1">
                    <a:lumMod val="95000"/>
                    <a:lumOff val="5000"/>
                  </a:schemeClr>
                </a:solidFill>
                <a:latin typeface="Calibri" pitchFamily="34" charset="0"/>
                <a:ea typeface="+mn-ea"/>
                <a:cs typeface="Calibri" pitchFamily="34" charset="0"/>
              </a:rPr>
              <a:t>nulle</a:t>
            </a:r>
            <a:endParaRPr lang="en-GB"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p:txBody>
      </p:sp>
      <p:sp>
        <p:nvSpPr>
          <p:cNvPr id="16" name="Rectangle 3"/>
          <p:cNvSpPr>
            <a:spLocks noChangeArrowheads="1"/>
          </p:cNvSpPr>
          <p:nvPr/>
        </p:nvSpPr>
        <p:spPr bwMode="auto">
          <a:xfrm>
            <a:off x="6762643" y="3947471"/>
            <a:ext cx="1597025" cy="47828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ea typeface="+mn-ea"/>
                <a:cs typeface="Calibri" pitchFamily="34" charset="0"/>
              </a:rPr>
              <a:t>Taux maximum payé (cap)</a:t>
            </a:r>
            <a:endParaRPr lang="fr-FR"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ea typeface="+mn-ea"/>
              <a:cs typeface="Calibri" pitchFamily="34" charset="0"/>
            </a:endParaRPr>
          </a:p>
        </p:txBody>
      </p:sp>
      <p:cxnSp>
        <p:nvCxnSpPr>
          <p:cNvPr id="22" name="Connecteur droit avec flèche 21"/>
          <p:cNvCxnSpPr/>
          <p:nvPr/>
        </p:nvCxnSpPr>
        <p:spPr>
          <a:xfrm flipH="1">
            <a:off x="6267450" y="4186616"/>
            <a:ext cx="495193" cy="47110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5" name="ZoneTexte 14"/>
          <p:cNvSpPr txBox="1"/>
          <p:nvPr/>
        </p:nvSpPr>
        <p:spPr>
          <a:xfrm>
            <a:off x="7414054" y="2108886"/>
            <a:ext cx="1301321" cy="892552"/>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a:t>
            </a:r>
            <a:endParaRPr lang="fr-FR" sz="1300" b="1" dirty="0">
              <a:solidFill>
                <a:srgbClr val="1051B0"/>
              </a:solidFill>
              <a:latin typeface="Calibri" pitchFamily="34" charset="0"/>
            </a:endParaRPr>
          </a:p>
        </p:txBody>
      </p:sp>
    </p:spTree>
    <p:extLst>
      <p:ext uri="{BB962C8B-B14F-4D97-AF65-F5344CB8AC3E}">
        <p14:creationId xmlns:p14="http://schemas.microsoft.com/office/powerpoint/2010/main" val="32437501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eaLnBrk="1" hangingPunct="1">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kern="0" dirty="0">
              <a:solidFill>
                <a:srgbClr val="302421"/>
              </a:solidFill>
              <a:latin typeface="Calibri" pitchFamily="34" charset="0"/>
              <a:cs typeface="Calibri" pitchFamily="34" charset="0"/>
            </a:endParaRP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eaLnBrk="1" hangingPunct="1">
              <a:defRPr/>
            </a:pPr>
            <a:endParaRPr lang="fr-FR" sz="1600" b="1" dirty="0">
              <a:solidFill>
                <a:srgbClr val="302421"/>
              </a:solidFill>
            </a:endParaRPr>
          </a:p>
        </p:txBody>
      </p:sp>
      <p:sp>
        <p:nvSpPr>
          <p:cNvPr id="23556"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eaLnBrk="1" hangingPunct="1">
              <a:spcBef>
                <a:spcPct val="0"/>
              </a:spcBef>
              <a:buClrTx/>
              <a:buSzTx/>
              <a:buFontTx/>
              <a:buNone/>
            </a:pPr>
            <a:r>
              <a:rPr lang="fr-FR" altLang="fr-FR" sz="1000" i="1">
                <a:solidFill>
                  <a:schemeClr val="tx1"/>
                </a:solidFill>
                <a:latin typeface="Calibri" pitchFamily="34" charset="0"/>
              </a:rPr>
              <a:t>2013-12-04</a:t>
            </a:r>
          </a:p>
        </p:txBody>
      </p:sp>
      <p:sp>
        <p:nvSpPr>
          <p:cNvPr id="10" name="Rectangle 3"/>
          <p:cNvSpPr>
            <a:spLocks noChangeArrowheads="1"/>
          </p:cNvSpPr>
          <p:nvPr/>
        </p:nvSpPr>
        <p:spPr bwMode="auto">
          <a:xfrm>
            <a:off x="4700588"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40000"/>
              </a:spcBef>
              <a:defRPr/>
            </a:pPr>
            <a:endParaRPr lang="en-US" kern="0" dirty="0">
              <a:solidFill>
                <a:srgbClr val="302421"/>
              </a:solidFill>
              <a:latin typeface="Arial"/>
            </a:endParaRP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eaLnBrk="1" hangingPunct="1">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eaLnBrk="1" hangingPunct="1">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11" name="Rectangle 3"/>
          <p:cNvSpPr>
            <a:spLocks noChangeArrowheads="1"/>
          </p:cNvSpPr>
          <p:nvPr/>
        </p:nvSpPr>
        <p:spPr bwMode="auto">
          <a:xfrm>
            <a:off x="309563"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eaLnBrk="1" hangingPunct="1">
              <a:spcBef>
                <a:spcPct val="40000"/>
              </a:spcBef>
              <a:defRPr/>
            </a:pPr>
            <a:endParaRPr lang="en-US" dirty="0">
              <a:solidFill>
                <a:srgbClr val="302421"/>
              </a:solidFill>
            </a:endParaRPr>
          </a:p>
          <a:p>
            <a:pPr marL="342900" indent="-342900" algn="ctr" defTabSz="914400" eaLnBrk="1" hangingPunct="1">
              <a:defRPr/>
            </a:pPr>
            <a:r>
              <a:rPr lang="en-US" dirty="0">
                <a:solidFill>
                  <a:srgbClr val="302421"/>
                </a:solidFill>
                <a:latin typeface="Calibri" pitchFamily="34" charset="0"/>
              </a:rPr>
              <a:t>KERIUS Finance SAS</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eaLnBrk="1" hangingPunct="1">
              <a:spcBef>
                <a:spcPct val="20000"/>
              </a:spcBef>
              <a:defRPr/>
            </a:pPr>
            <a:endParaRPr lang="en-US" dirty="0">
              <a:solidFill>
                <a:srgbClr val="302421"/>
              </a:solidFill>
              <a:latin typeface="Calibri" pitchFamily="34" charset="0"/>
            </a:endParaRPr>
          </a:p>
          <a:p>
            <a:pPr marL="342900" indent="-342900" algn="ctr" defTabSz="914400" eaLnBrk="1" hangingPunct="1">
              <a:spcBef>
                <a:spcPts val="0"/>
              </a:spcBef>
              <a:defRPr/>
            </a:pPr>
            <a:r>
              <a:rPr lang="en-US" dirty="0">
                <a:solidFill>
                  <a:srgbClr val="302421"/>
                </a:solidFill>
                <a:latin typeface="Calibri" pitchFamily="34" charset="0"/>
              </a:rPr>
              <a:t>Tel: +33 1 83 62 27 61</a:t>
            </a:r>
          </a:p>
          <a:p>
            <a:pPr marL="342900" indent="-342900" algn="ctr" defTabSz="914400" eaLnBrk="1" hangingPunct="1">
              <a:spcBef>
                <a:spcPts val="1800"/>
              </a:spcBef>
              <a:defRPr/>
            </a:pPr>
            <a:r>
              <a:rPr lang="fr-FR" sz="1200" i="1" dirty="0">
                <a:solidFill>
                  <a:srgbClr val="302421"/>
                </a:solidFill>
                <a:latin typeface="Calibri" pitchFamily="34" charset="0"/>
              </a:rPr>
              <a:t>RC Paris: 520 300 948</a:t>
            </a:r>
          </a:p>
          <a:p>
            <a:pPr algn="just" eaLnBrk="1" hangingPunct="1">
              <a:spcBef>
                <a:spcPts val="600"/>
              </a:spcBef>
              <a:spcAft>
                <a:spcPts val="0"/>
              </a:spcAft>
              <a:tabLst>
                <a:tab pos="0" algn="l"/>
              </a:tabLst>
              <a:defRPr/>
            </a:pPr>
            <a:r>
              <a:rPr lang="fr-FR" sz="1100" dirty="0">
                <a:latin typeface="Calibri" pitchFamily="34" charset="0"/>
                <a:ea typeface="Andale Sans UI"/>
                <a:cs typeface="Times New Roman"/>
              </a:rPr>
              <a:t>Immatriculé au Registre Unique des Intermédiaires en Assurance, Banque et Finance (ORIAS) sous le n°13000716 au titre des activités de </a:t>
            </a:r>
            <a:r>
              <a:rPr lang="fr-FR" sz="1100" b="1" dirty="0">
                <a:latin typeface="Calibri" pitchFamily="34" charset="0"/>
                <a:ea typeface="Andale Sans UI"/>
                <a:cs typeface="Times New Roman"/>
              </a:rPr>
              <a:t>Conseiller en Investissements Financiers</a:t>
            </a:r>
            <a:r>
              <a:rPr lang="fr-FR" sz="1100" dirty="0">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eaLnBrk="1" hangingPunct="1">
              <a:spcBef>
                <a:spcPts val="200"/>
              </a:spcBef>
              <a:defRPr/>
            </a:pPr>
            <a:endParaRPr lang="fr-FR" sz="1600" dirty="0">
              <a:solidFill>
                <a:srgbClr val="302421"/>
              </a:solidFill>
              <a:latin typeface="Verdana" pitchFamily="34" charset="0"/>
            </a:endParaRPr>
          </a:p>
          <a:p>
            <a:pPr marL="342900" indent="-342900" defTabSz="914400" eaLnBrk="1" hangingPunct="1">
              <a:defRPr/>
            </a:pPr>
            <a:endParaRPr lang="fr-FR" sz="1600" dirty="0">
              <a:solidFill>
                <a:srgbClr val="302421"/>
              </a:solidFill>
            </a:endParaRPr>
          </a:p>
        </p:txBody>
      </p:sp>
    </p:spTree>
    <p:extLst>
      <p:ext uri="{BB962C8B-B14F-4D97-AF65-F5344CB8AC3E}">
        <p14:creationId xmlns:p14="http://schemas.microsoft.com/office/powerpoint/2010/main" val="16723465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algn="ctr" eaLnBrk="1" hangingPunct="1">
              <a:spcBef>
                <a:spcPct val="0"/>
              </a:spcBef>
              <a:buClrTx/>
              <a:buSzTx/>
              <a:buFontTx/>
              <a:buNone/>
            </a:pPr>
            <a:r>
              <a:rPr lang="en-US" altLang="fr-FR" sz="2400" b="1">
                <a:solidFill>
                  <a:srgbClr val="302421"/>
                </a:solidFill>
                <a:latin typeface="Calibri" pitchFamily="34" charset="0"/>
              </a:rPr>
              <a:t>AVERTISSEMENT - DISCLAIMER</a:t>
            </a:r>
            <a:endParaRPr lang="en-US" altLang="fr-FR"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eaLnBrk="1" fontAlgn="auto" hangingPunct="1">
              <a:spcBef>
                <a:spcPct val="20000"/>
              </a:spcBef>
              <a:spcAft>
                <a:spcPts val="0"/>
              </a:spcAft>
              <a:defRPr/>
            </a:pPr>
            <a:r>
              <a:rPr lang="fr-FR" sz="12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FR"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CH"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CH" sz="1200" b="1" dirty="0">
                <a:solidFill>
                  <a:schemeClr val="bg2">
                    <a:lumMod val="50000"/>
                  </a:schemeClr>
                </a:solidFill>
                <a:latin typeface="Calibri" pitchFamily="34" charset="0"/>
                <a:cs typeface="Calibri" pitchFamily="34" charset="0"/>
              </a:rPr>
              <a:t>This document has been </a:t>
            </a:r>
            <a:r>
              <a:rPr lang="fr-CH" sz="1200" b="1" dirty="0" err="1">
                <a:solidFill>
                  <a:schemeClr val="bg2">
                    <a:lumMod val="50000"/>
                  </a:schemeClr>
                </a:solidFill>
                <a:latin typeface="Calibri" pitchFamily="34" charset="0"/>
                <a:cs typeface="Calibri" pitchFamily="34" charset="0"/>
              </a:rPr>
              <a:t>prepared</a:t>
            </a:r>
            <a:r>
              <a:rPr lang="fr-CH" sz="1200" b="1" dirty="0">
                <a:solidFill>
                  <a:schemeClr val="bg2">
                    <a:lumMod val="50000"/>
                  </a:schemeClr>
                </a:solidFill>
                <a:latin typeface="Calibri" pitchFamily="34" charset="0"/>
                <a:cs typeface="Calibri" pitchFamily="34" charset="0"/>
              </a:rPr>
              <a:t> for the Finance </a:t>
            </a:r>
            <a:r>
              <a:rPr lang="fr-CH" sz="1200" b="1" dirty="0" err="1">
                <a:solidFill>
                  <a:schemeClr val="bg2">
                    <a:lumMod val="50000"/>
                  </a:schemeClr>
                </a:solidFill>
                <a:latin typeface="Calibri" pitchFamily="34" charset="0"/>
                <a:cs typeface="Calibri" pitchFamily="34" charset="0"/>
              </a:rPr>
              <a:t>department</a:t>
            </a:r>
            <a:r>
              <a:rPr lang="fr-CH" sz="1200" b="1" dirty="0">
                <a:solidFill>
                  <a:schemeClr val="bg2">
                    <a:lumMod val="50000"/>
                  </a:schemeClr>
                </a:solidFill>
                <a:latin typeface="Calibri" pitchFamily="34" charset="0"/>
                <a:cs typeface="Calibri" pitchFamily="34" charset="0"/>
              </a:rPr>
              <a:t> of the Client. It must not </a:t>
            </a:r>
            <a:r>
              <a:rPr lang="fr-CH" sz="1200" b="1" dirty="0" err="1">
                <a:solidFill>
                  <a:schemeClr val="bg2">
                    <a:lumMod val="50000"/>
                  </a:schemeClr>
                </a:solidFill>
                <a:latin typeface="Calibri" pitchFamily="34" charset="0"/>
                <a:cs typeface="Calibri" pitchFamily="34" charset="0"/>
              </a:rPr>
              <a:t>be</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communicated</a:t>
            </a:r>
            <a:r>
              <a:rPr lang="fr-CH" sz="1200" b="1">
                <a:solidFill>
                  <a:schemeClr val="bg2">
                    <a:lumMod val="50000"/>
                  </a:schemeClr>
                </a:solidFill>
                <a:latin typeface="Calibri" pitchFamily="34" charset="0"/>
                <a:cs typeface="Calibri" pitchFamily="34" charset="0"/>
              </a:rPr>
              <a:t> or published</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externally</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without</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prior</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written</a:t>
            </a:r>
            <a:r>
              <a:rPr lang="fr-CH" sz="1200" b="1" dirty="0">
                <a:solidFill>
                  <a:schemeClr val="bg2">
                    <a:lumMod val="50000"/>
                  </a:schemeClr>
                </a:solidFill>
                <a:latin typeface="Calibri" pitchFamily="34" charset="0"/>
                <a:cs typeface="Calibri" pitchFamily="34" charset="0"/>
              </a:rPr>
              <a:t> consent of  KERIUS FINANCE </a:t>
            </a:r>
          </a:p>
          <a:p>
            <a:pPr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en-GB" sz="1200" dirty="0">
                <a:solidFill>
                  <a:schemeClr val="bg2">
                    <a:lumMod val="50000"/>
                  </a:scheme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chemeClr val="bg2">
                    <a:lumMod val="50000"/>
                  </a:scheme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chemeClr val="bg2">
                    <a:lumMod val="50000"/>
                  </a:schemeClr>
                </a:solidFill>
                <a:latin typeface="Calibri" pitchFamily="34" charset="0"/>
                <a:cs typeface="Calibri" pitchFamily="34" charset="0"/>
              </a:rPr>
              <a:t>solicitation</a:t>
            </a:r>
            <a:r>
              <a:rPr lang="fr-FR" sz="1200" dirty="0">
                <a:solidFill>
                  <a:schemeClr val="bg2">
                    <a:lumMod val="50000"/>
                  </a:schemeClr>
                </a:solidFill>
                <a:latin typeface="Calibri" pitchFamily="34" charset="0"/>
                <a:cs typeface="Calibri" pitchFamily="34" charset="0"/>
              </a:rPr>
              <a:t> to enter </a:t>
            </a:r>
            <a:r>
              <a:rPr lang="fr-FR" sz="1200" dirty="0" err="1">
                <a:solidFill>
                  <a:schemeClr val="bg2">
                    <a:lumMod val="50000"/>
                  </a:schemeClr>
                </a:solidFill>
                <a:latin typeface="Calibri" pitchFamily="34" charset="0"/>
                <a:cs typeface="Calibri" pitchFamily="34" charset="0"/>
              </a:rPr>
              <a:t>into</a:t>
            </a:r>
            <a:r>
              <a:rPr lang="fr-FR" sz="1200" dirty="0">
                <a:solidFill>
                  <a:schemeClr val="bg2">
                    <a:lumMod val="50000"/>
                  </a:schemeClr>
                </a:solidFill>
                <a:latin typeface="Calibri" pitchFamily="34" charset="0"/>
                <a:cs typeface="Calibri" pitchFamily="34" charset="0"/>
              </a:rPr>
              <a:t> the transactions or processes described </a:t>
            </a:r>
            <a:r>
              <a:rPr lang="fr-FR" sz="1200" dirty="0" err="1">
                <a:solidFill>
                  <a:schemeClr val="bg2">
                    <a:lumMod val="50000"/>
                  </a:schemeClr>
                </a:solidFill>
                <a:latin typeface="Calibri" pitchFamily="34" charset="0"/>
                <a:cs typeface="Calibri" pitchFamily="34" charset="0"/>
              </a:rPr>
              <a:t>herein</a:t>
            </a:r>
            <a:r>
              <a:rPr lang="fr-FR" sz="1200" dirty="0">
                <a:solidFill>
                  <a:schemeClr val="bg2">
                    <a:lumMod val="50000"/>
                  </a:schemeClr>
                </a:solidFill>
                <a:latin typeface="Calibri" pitchFamily="34" charset="0"/>
                <a:cs typeface="Calibri" pitchFamily="34" charset="0"/>
              </a:rPr>
              <a:t>.  If the Client </a:t>
            </a:r>
            <a:r>
              <a:rPr lang="fr-FR" sz="1200" dirty="0" err="1">
                <a:solidFill>
                  <a:schemeClr val="bg2">
                    <a:lumMod val="50000"/>
                  </a:schemeClr>
                </a:solidFill>
                <a:latin typeface="Calibri" pitchFamily="34" charset="0"/>
                <a:cs typeface="Calibri" pitchFamily="34" charset="0"/>
              </a:rPr>
              <a:t>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interested</a:t>
            </a:r>
            <a:r>
              <a:rPr lang="fr-FR" sz="1200" dirty="0">
                <a:solidFill>
                  <a:schemeClr val="bg2">
                    <a:lumMod val="50000"/>
                  </a:schemeClr>
                </a:solidFill>
                <a:latin typeface="Calibri" pitchFamily="34" charset="0"/>
                <a:cs typeface="Calibri" pitchFamily="34" charset="0"/>
              </a:rPr>
              <a:t> in setting up this type of transactions or processes, the Client </a:t>
            </a:r>
            <a:r>
              <a:rPr lang="fr-FR" sz="1200" dirty="0" err="1">
                <a:solidFill>
                  <a:schemeClr val="bg2">
                    <a:lumMod val="50000"/>
                  </a:schemeClr>
                </a:solidFill>
                <a:latin typeface="Calibri" pitchFamily="34" charset="0"/>
                <a:cs typeface="Calibri" pitchFamily="34" charset="0"/>
              </a:rPr>
              <a:t>should</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conduct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analysis</a:t>
            </a:r>
            <a:r>
              <a:rPr lang="fr-FR" sz="1200" dirty="0">
                <a:solidFill>
                  <a:schemeClr val="bg2">
                    <a:lumMod val="50000"/>
                  </a:schemeClr>
                </a:solidFill>
                <a:latin typeface="Calibri" pitchFamily="34" charset="0"/>
                <a:cs typeface="Calibri" pitchFamily="34" charset="0"/>
              </a:rPr>
              <a:t> of the </a:t>
            </a:r>
            <a:r>
              <a:rPr lang="fr-FR" sz="1200" dirty="0" err="1">
                <a:solidFill>
                  <a:schemeClr val="bg2">
                    <a:lumMod val="50000"/>
                  </a:schemeClr>
                </a:solidFill>
                <a:latin typeface="Calibri" pitchFamily="34" charset="0"/>
                <a:cs typeface="Calibri" pitchFamily="34" charset="0"/>
              </a:rPr>
              <a:t>suitability</a:t>
            </a:r>
            <a:r>
              <a:rPr lang="fr-FR" sz="1200" dirty="0">
                <a:solidFill>
                  <a:schemeClr val="bg2">
                    <a:lumMod val="50000"/>
                  </a:schemeClr>
                </a:solidFill>
                <a:latin typeface="Calibri" pitchFamily="34" charset="0"/>
                <a:cs typeface="Calibri" pitchFamily="34" charset="0"/>
              </a:rPr>
              <a:t> to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needs</a:t>
            </a:r>
            <a:r>
              <a:rPr lang="fr-FR" sz="1200" dirty="0">
                <a:solidFill>
                  <a:schemeClr val="bg2">
                    <a:lumMod val="50000"/>
                  </a:schemeClr>
                </a:solidFill>
                <a:latin typeface="Calibri" pitchFamily="34" charset="0"/>
                <a:cs typeface="Calibri" pitchFamily="34" charset="0"/>
              </a:rPr>
              <a:t>.  The Client must </a:t>
            </a:r>
            <a:r>
              <a:rPr lang="fr-FR" sz="1200" dirty="0" err="1">
                <a:solidFill>
                  <a:schemeClr val="bg2">
                    <a:lumMod val="50000"/>
                  </a:schemeClr>
                </a:solidFill>
                <a:latin typeface="Calibri" pitchFamily="34" charset="0"/>
                <a:cs typeface="Calibri" pitchFamily="34" charset="0"/>
              </a:rPr>
              <a:t>also</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verify</a:t>
            </a:r>
            <a:r>
              <a:rPr lang="fr-FR" sz="1200" dirty="0">
                <a:solidFill>
                  <a:schemeClr val="bg2">
                    <a:lumMod val="50000"/>
                  </a:schemeClr>
                </a:solidFill>
                <a:latin typeface="Calibri" pitchFamily="34" charset="0"/>
                <a:cs typeface="Calibri" pitchFamily="34" charset="0"/>
              </a:rPr>
              <a:t> the </a:t>
            </a:r>
            <a:r>
              <a:rPr lang="fr-FR" sz="1200" dirty="0" err="1">
                <a:solidFill>
                  <a:schemeClr val="bg2">
                    <a:lumMod val="50000"/>
                  </a:schemeClr>
                </a:solidFill>
                <a:latin typeface="Calibri" pitchFamily="34" charset="0"/>
                <a:cs typeface="Calibri" pitchFamily="34" charset="0"/>
              </a:rPr>
              <a:t>consequences</a:t>
            </a:r>
            <a:r>
              <a:rPr lang="fr-FR" sz="1200" dirty="0">
                <a:solidFill>
                  <a:schemeClr val="bg2">
                    <a:lumMod val="50000"/>
                  </a:schemeClr>
                </a:solidFill>
                <a:latin typeface="Calibri" pitchFamily="34" charset="0"/>
                <a:cs typeface="Calibri" pitchFamily="34" charset="0"/>
              </a:rPr>
              <a:t> of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decisions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including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accounting</a:t>
            </a:r>
            <a:r>
              <a:rPr lang="fr-FR" sz="1200" dirty="0">
                <a:solidFill>
                  <a:schemeClr val="bg2">
                    <a:lumMod val="50000"/>
                  </a:schemeClr>
                </a:solidFill>
                <a:latin typeface="Calibri" pitchFamily="34" charset="0"/>
                <a:cs typeface="Calibri" pitchFamily="34" charset="0"/>
              </a:rPr>
              <a:t> and fiscal  aspects. </a:t>
            </a:r>
            <a:r>
              <a:rPr lang="en-GB" sz="1200" dirty="0">
                <a:solidFill>
                  <a:schemeClr val="bg2">
                    <a:lumMod val="50000"/>
                  </a:schemeClr>
                </a:solidFill>
                <a:latin typeface="Calibri" pitchFamily="34" charset="0"/>
                <a:cs typeface="Calibri" pitchFamily="34" charset="0"/>
              </a:rPr>
              <a:t>The Client is also responsible for the implementation of his decisions.</a:t>
            </a:r>
          </a:p>
          <a:p>
            <a:pPr algn="just" defTabSz="914400" eaLnBrk="1" fontAlgn="auto" hangingPunct="1">
              <a:spcBef>
                <a:spcPct val="20000"/>
              </a:spcBef>
              <a:spcAft>
                <a:spcPts val="0"/>
              </a:spcAft>
              <a:defRPr/>
            </a:pPr>
            <a:r>
              <a:rPr lang="fr-FR" sz="1200" dirty="0" err="1">
                <a:solidFill>
                  <a:schemeClr val="bg2">
                    <a:lumMod val="50000"/>
                  </a:schemeClr>
                </a:solidFill>
                <a:latin typeface="Calibri" pitchFamily="34" charset="0"/>
                <a:cs typeface="Calibri" pitchFamily="34" charset="0"/>
              </a:rPr>
              <a:t>Neither</a:t>
            </a:r>
            <a:r>
              <a:rPr lang="fr-FR" sz="1200" dirty="0">
                <a:solidFill>
                  <a:schemeClr val="bg2">
                    <a:lumMod val="50000"/>
                  </a:schemeClr>
                </a:solidFill>
                <a:latin typeface="Calibri" pitchFamily="34" charset="0"/>
                <a:cs typeface="Calibri" pitchFamily="34" charset="0"/>
              </a:rPr>
              <a:t>  KERIUS FINANCE </a:t>
            </a:r>
            <a:r>
              <a:rPr lang="fr-FR" sz="1200" dirty="0" err="1">
                <a:solidFill>
                  <a:schemeClr val="bg2">
                    <a:lumMod val="50000"/>
                  </a:schemeClr>
                </a:solidFill>
                <a:latin typeface="Calibri" pitchFamily="34" charset="0"/>
                <a:cs typeface="Calibri" pitchFamily="34" charset="0"/>
              </a:rPr>
              <a:t>nor</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directors</a:t>
            </a:r>
            <a:r>
              <a:rPr lang="fr-FR" sz="1200" dirty="0">
                <a:solidFill>
                  <a:schemeClr val="bg2">
                    <a:lumMod val="50000"/>
                  </a:schemeClr>
                </a:solidFill>
                <a:latin typeface="Calibri" pitchFamily="34" charset="0"/>
                <a:cs typeface="Calibri" pitchFamily="34" charset="0"/>
              </a:rPr>
              <a:t> and </a:t>
            </a:r>
            <a:r>
              <a:rPr lang="fr-FR" sz="1200" dirty="0" err="1">
                <a:solidFill>
                  <a:schemeClr val="bg2">
                    <a:lumMod val="50000"/>
                  </a:schemeClr>
                </a:solidFill>
                <a:latin typeface="Calibri" pitchFamily="34" charset="0"/>
                <a:cs typeface="Calibri" pitchFamily="34" charset="0"/>
              </a:rPr>
              <a:t>employees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accept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for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loss</a:t>
            </a:r>
            <a:r>
              <a:rPr lang="fr-FR" sz="1200" dirty="0">
                <a:solidFill>
                  <a:schemeClr val="bg2">
                    <a:lumMod val="50000"/>
                  </a:schemeClr>
                </a:solidFill>
                <a:latin typeface="Calibri" pitchFamily="34" charset="0"/>
                <a:cs typeface="Calibri" pitchFamily="34" charset="0"/>
              </a:rPr>
              <a:t> or damage </a:t>
            </a:r>
            <a:r>
              <a:rPr lang="fr-FR" sz="1200" dirty="0" err="1">
                <a:solidFill>
                  <a:schemeClr val="bg2">
                    <a:lumMod val="50000"/>
                  </a:schemeClr>
                </a:solidFill>
                <a:latin typeface="Calibri" pitchFamily="34" charset="0"/>
                <a:cs typeface="Calibri" pitchFamily="34" charset="0"/>
              </a:rPr>
              <a:t>resulting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from</a:t>
            </a:r>
            <a:r>
              <a:rPr lang="fr-FR" sz="1200" dirty="0">
                <a:solidFill>
                  <a:schemeClr val="bg2">
                    <a:lumMod val="50000"/>
                  </a:schemeClr>
                </a:solidFill>
                <a:latin typeface="Calibri" pitchFamily="34" charset="0"/>
                <a:cs typeface="Calibri" pitchFamily="34" charset="0"/>
              </a:rPr>
              <a:t> the use of this document and </a:t>
            </a:r>
            <a:r>
              <a:rPr lang="fr-FR" sz="1200" dirty="0" err="1">
                <a:solidFill>
                  <a:schemeClr val="bg2">
                    <a:lumMod val="50000"/>
                  </a:schemeClr>
                </a:solidFill>
                <a:latin typeface="Calibri" pitchFamily="34" charset="0"/>
                <a:cs typeface="Calibri" pitchFamily="34" charset="0"/>
              </a:rPr>
              <a:t>expressly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excludes</a:t>
            </a:r>
            <a:r>
              <a:rPr lang="fr-FR" sz="1200" dirty="0">
                <a:solidFill>
                  <a:schemeClr val="bg2">
                    <a:lumMod val="50000"/>
                  </a:schemeClr>
                </a:solidFill>
                <a:latin typeface="Calibri" pitchFamily="34" charset="0"/>
                <a:cs typeface="Calibri" pitchFamily="34" charset="0"/>
              </a:rPr>
              <a:t> all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in respect of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implication of the described </a:t>
            </a:r>
            <a:r>
              <a:rPr lang="fr-FR" sz="1200" dirty="0" err="1">
                <a:solidFill>
                  <a:schemeClr val="bg2">
                    <a:lumMod val="50000"/>
                  </a:schemeClr>
                </a:solidFill>
                <a:latin typeface="Calibri" pitchFamily="34" charset="0"/>
                <a:cs typeface="Calibri" pitchFamily="34" charset="0"/>
              </a:rPr>
              <a:t>ideas</a:t>
            </a:r>
            <a:r>
              <a:rPr lang="fr-FR" sz="1200" dirty="0">
                <a:solidFill>
                  <a:schemeClr val="bg2">
                    <a:lumMod val="50000"/>
                  </a:schemeClr>
                </a:solidFill>
                <a:latin typeface="Calibri" pitchFamily="34" charset="0"/>
                <a:cs typeface="Calibri" pitchFamily="34" charset="0"/>
              </a:rPr>
              <a:t> or transactions on the </a:t>
            </a:r>
            <a:r>
              <a:rPr lang="fr-FR" sz="1200" dirty="0" err="1">
                <a:solidFill>
                  <a:schemeClr val="bg2">
                    <a:lumMod val="50000"/>
                  </a:schemeClr>
                </a:solidFill>
                <a:latin typeface="Calibri" pitchFamily="34" charset="0"/>
                <a:cs typeface="Calibri" pitchFamily="34" charset="0"/>
              </a:rPr>
              <a:t>Client’s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specific</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particulars</a:t>
            </a:r>
            <a:r>
              <a:rPr lang="fr-FR" sz="1200" dirty="0">
                <a:solidFill>
                  <a:schemeClr val="bg2">
                    <a:lumMod val="50000"/>
                  </a:scheme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eaLnBrk="1" hangingPunct="1">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67639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 y="1609725"/>
            <a:ext cx="7867650" cy="4363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Cartographie dettes et couvertures</a:t>
            </a:r>
            <a:endParaRPr lang="fr-FR" sz="2400" b="1" dirty="0">
              <a:latin typeface="Calibri" panose="020F0502020204030204" pitchFamily="34" charset="0"/>
            </a:endParaRPr>
          </a:p>
        </p:txBody>
      </p:sp>
      <p:sp>
        <p:nvSpPr>
          <p:cNvPr id="5" name="ZoneTexte 4"/>
          <p:cNvSpPr txBox="1"/>
          <p:nvPr/>
        </p:nvSpPr>
        <p:spPr>
          <a:xfrm>
            <a:off x="2555776" y="3813423"/>
            <a:ext cx="2354519" cy="307777"/>
          </a:xfrm>
          <a:prstGeom prst="rect">
            <a:avLst/>
          </a:prstGeom>
          <a:noFill/>
          <a:ln>
            <a:noFill/>
          </a:ln>
        </p:spPr>
        <p:txBody>
          <a:bodyPr wrap="square" rtlCol="0">
            <a:spAutoFit/>
          </a:bodyPr>
          <a:lstStyle/>
          <a:p>
            <a:r>
              <a:rPr lang="fr-FR" sz="1400" dirty="0" smtClean="0">
                <a:latin typeface="Calibri" panose="020F0502020204030204" pitchFamily="34" charset="0"/>
              </a:rPr>
              <a:t>Euribor 3M avec </a:t>
            </a:r>
            <a:r>
              <a:rPr lang="fr-FR" sz="1400" dirty="0" err="1" smtClean="0">
                <a:latin typeface="Calibri" panose="020F0502020204030204" pitchFamily="34" charset="0"/>
              </a:rPr>
              <a:t>floor</a:t>
            </a:r>
            <a:r>
              <a:rPr lang="fr-FR" sz="1400" smtClean="0">
                <a:latin typeface="Calibri" panose="020F0502020204030204" pitchFamily="34" charset="0"/>
              </a:rPr>
              <a:t> 0.50%</a:t>
            </a:r>
            <a:endParaRPr lang="fr-FR" sz="1400" dirty="0" smtClean="0">
              <a:latin typeface="Calibri" panose="020F0502020204030204" pitchFamily="34" charset="0"/>
            </a:endParaRPr>
          </a:p>
        </p:txBody>
      </p:sp>
      <p:sp>
        <p:nvSpPr>
          <p:cNvPr id="7" name="ZoneTexte 6"/>
          <p:cNvSpPr txBox="1"/>
          <p:nvPr/>
        </p:nvSpPr>
        <p:spPr>
          <a:xfrm>
            <a:off x="2546251" y="2660898"/>
            <a:ext cx="2354519" cy="307777"/>
          </a:xfrm>
          <a:prstGeom prst="rect">
            <a:avLst/>
          </a:prstGeom>
          <a:noFill/>
          <a:ln>
            <a:noFill/>
          </a:ln>
        </p:spPr>
        <p:txBody>
          <a:bodyPr wrap="square" rtlCol="0">
            <a:spAutoFit/>
          </a:bodyPr>
          <a:lstStyle/>
          <a:p>
            <a:r>
              <a:rPr lang="fr-FR" sz="1400" dirty="0" smtClean="0">
                <a:latin typeface="Calibri" panose="020F0502020204030204" pitchFamily="34" charset="0"/>
              </a:rPr>
              <a:t>Euribor 3M avec </a:t>
            </a:r>
            <a:r>
              <a:rPr lang="fr-FR" sz="1400" dirty="0" err="1" smtClean="0">
                <a:latin typeface="Calibri" panose="020F0502020204030204" pitchFamily="34" charset="0"/>
              </a:rPr>
              <a:t>floor</a:t>
            </a:r>
            <a:r>
              <a:rPr lang="fr-FR" sz="1400" dirty="0" smtClean="0">
                <a:latin typeface="Calibri" panose="020F0502020204030204" pitchFamily="34" charset="0"/>
              </a:rPr>
              <a:t> 0%</a:t>
            </a:r>
          </a:p>
        </p:txBody>
      </p:sp>
      <p:sp>
        <p:nvSpPr>
          <p:cNvPr id="9" name="ZoneTexte 8"/>
          <p:cNvSpPr txBox="1"/>
          <p:nvPr/>
        </p:nvSpPr>
        <p:spPr>
          <a:xfrm>
            <a:off x="2546251" y="3308598"/>
            <a:ext cx="2354519" cy="307777"/>
          </a:xfrm>
          <a:prstGeom prst="rect">
            <a:avLst/>
          </a:prstGeom>
          <a:noFill/>
          <a:ln>
            <a:noFill/>
          </a:ln>
        </p:spPr>
        <p:txBody>
          <a:bodyPr wrap="square" rtlCol="0">
            <a:spAutoFit/>
          </a:bodyPr>
          <a:lstStyle/>
          <a:p>
            <a:r>
              <a:rPr lang="fr-FR" sz="1400" dirty="0" smtClean="0">
                <a:latin typeface="Calibri" panose="020F0502020204030204" pitchFamily="34" charset="0"/>
              </a:rPr>
              <a:t>Euribor 3M avec </a:t>
            </a:r>
            <a:r>
              <a:rPr lang="fr-FR" sz="1400" dirty="0" err="1" smtClean="0">
                <a:latin typeface="Calibri" panose="020F0502020204030204" pitchFamily="34" charset="0"/>
              </a:rPr>
              <a:t>floor</a:t>
            </a:r>
            <a:r>
              <a:rPr lang="fr-FR" sz="1400" dirty="0" smtClean="0">
                <a:latin typeface="Calibri" panose="020F0502020204030204" pitchFamily="34" charset="0"/>
              </a:rPr>
              <a:t> 0%</a:t>
            </a:r>
          </a:p>
        </p:txBody>
      </p:sp>
      <p:sp>
        <p:nvSpPr>
          <p:cNvPr id="8" name="ZoneTexte 7"/>
          <p:cNvSpPr txBox="1"/>
          <p:nvPr/>
        </p:nvSpPr>
        <p:spPr>
          <a:xfrm>
            <a:off x="628650" y="6090027"/>
            <a:ext cx="7867650" cy="461665"/>
          </a:xfrm>
          <a:prstGeom prst="rect">
            <a:avLst/>
          </a:prstGeom>
          <a:noFill/>
          <a:ln>
            <a:solidFill>
              <a:schemeClr val="bg1">
                <a:lumMod val="50000"/>
              </a:schemeClr>
            </a:solidFill>
          </a:ln>
        </p:spPr>
        <p:txBody>
          <a:bodyPr wrap="square" rtlCol="0">
            <a:spAutoFit/>
          </a:bodyPr>
          <a:lstStyle/>
          <a:p>
            <a:r>
              <a:rPr lang="fr-FR" sz="1200" dirty="0" smtClean="0">
                <a:latin typeface="Calibri" panose="020F0502020204030204" pitchFamily="34" charset="0"/>
              </a:rPr>
              <a:t>Dans les pages suivantes, la mention CS (Crédit Senior) sera comprise comme « Crédit d’acquisition et refinancement, hors crédit d’investissement »</a:t>
            </a:r>
          </a:p>
        </p:txBody>
      </p:sp>
    </p:spTree>
    <p:extLst>
      <p:ext uri="{BB962C8B-B14F-4D97-AF65-F5344CB8AC3E}">
        <p14:creationId xmlns:p14="http://schemas.microsoft.com/office/powerpoint/2010/main" val="245139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Cartographie dettes et couvertures</a:t>
            </a:r>
            <a:endParaRPr lang="fr-FR" sz="2400" b="1" dirty="0">
              <a:latin typeface="Calibri" panose="020F0502020204030204" pitchFamily="34"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 y="1609725"/>
            <a:ext cx="7867650" cy="4379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59187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 y="1609725"/>
            <a:ext cx="7867650" cy="4388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Cartographie dettes et couvertures</a:t>
            </a:r>
            <a:endParaRPr lang="fr-FR" sz="2400" b="1" dirty="0">
              <a:latin typeface="Calibri" panose="020F0502020204030204" pitchFamily="34" charset="0"/>
            </a:endParaRPr>
          </a:p>
        </p:txBody>
      </p:sp>
    </p:spTree>
    <p:extLst>
      <p:ext uri="{BB962C8B-B14F-4D97-AF65-F5344CB8AC3E}">
        <p14:creationId xmlns:p14="http://schemas.microsoft.com/office/powerpoint/2010/main" val="30382596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Tableaux d’amortissement</a:t>
            </a:r>
            <a:endParaRPr lang="fr-FR" sz="2400" b="1" dirty="0">
              <a:latin typeface="Calibri" panose="020F0502020204030204" pitchFamily="34" charset="0"/>
            </a:endParaRPr>
          </a:p>
        </p:txBody>
      </p:sp>
      <p:graphicFrame>
        <p:nvGraphicFramePr>
          <p:cNvPr id="2" name="Tableau 1"/>
          <p:cNvGraphicFramePr>
            <a:graphicFrameLocks noGrp="1"/>
          </p:cNvGraphicFramePr>
          <p:nvPr>
            <p:extLst>
              <p:ext uri="{D42A27DB-BD31-4B8C-83A1-F6EECF244321}">
                <p14:modId xmlns:p14="http://schemas.microsoft.com/office/powerpoint/2010/main" val="3459448685"/>
              </p:ext>
            </p:extLst>
          </p:nvPr>
        </p:nvGraphicFramePr>
        <p:xfrm>
          <a:off x="495300" y="1295083"/>
          <a:ext cx="3848100" cy="3480435"/>
        </p:xfrm>
        <a:graphic>
          <a:graphicData uri="http://schemas.openxmlformats.org/drawingml/2006/table">
            <a:tbl>
              <a:tblPr/>
              <a:tblGrid>
                <a:gridCol w="653183"/>
                <a:gridCol w="738381"/>
                <a:gridCol w="780980"/>
                <a:gridCol w="809379"/>
                <a:gridCol w="866177"/>
              </a:tblGrid>
              <a:tr h="182880">
                <a:tc gridSpan="5">
                  <a:txBody>
                    <a:bodyPr/>
                    <a:lstStyle/>
                    <a:p>
                      <a:pPr algn="ctr" fontAlgn="b"/>
                      <a:r>
                        <a:rPr lang="fr-FR" sz="1100" b="1" i="0" u="none" strike="noStrike" dirty="0" smtClean="0">
                          <a:solidFill>
                            <a:srgbClr val="000000"/>
                          </a:solidFill>
                          <a:effectLst/>
                          <a:latin typeface="Calibri"/>
                        </a:rPr>
                        <a:t>Période d’intérêts et tableau </a:t>
                      </a:r>
                      <a:r>
                        <a:rPr lang="fr-FR" sz="1100" b="1" i="0" u="none" strike="noStrike" dirty="0">
                          <a:solidFill>
                            <a:srgbClr val="000000"/>
                          </a:solidFill>
                          <a:effectLst/>
                          <a:latin typeface="Calibri"/>
                        </a:rPr>
                        <a:t>d'amortissement Crédit Senior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371475">
                <a:tc>
                  <a:txBody>
                    <a:bodyPr/>
                    <a:lstStyle/>
                    <a:p>
                      <a:pPr algn="ctr" fontAlgn="ctr"/>
                      <a:r>
                        <a:rPr lang="fr-FR" sz="1100" b="1" i="0" u="none" strike="noStrike">
                          <a:solidFill>
                            <a:srgbClr val="000000"/>
                          </a:solidFill>
                          <a:effectLst/>
                          <a:latin typeface="Calibri"/>
                        </a:rPr>
                        <a:t>Fixing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Début de période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Fin de période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Date de paiement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Crédit Senior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r>
              <a:tr h="182880">
                <a:tc>
                  <a:txBody>
                    <a:bodyPr/>
                    <a:lstStyle/>
                    <a:p>
                      <a:pPr algn="ctr" fontAlgn="b"/>
                      <a:r>
                        <a:rPr lang="fr-FR" sz="1100" b="0" i="0" u="none" strike="noStrike" dirty="0">
                          <a:solidFill>
                            <a:srgbClr val="000000"/>
                          </a:solidFill>
                          <a:effectLst/>
                          <a:latin typeface="Calibri"/>
                        </a:rPr>
                        <a:t>19/11/15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1100" b="0" i="0" u="none" strike="noStrike" dirty="0">
                          <a:solidFill>
                            <a:srgbClr val="000000"/>
                          </a:solidFill>
                          <a:effectLst/>
                          <a:latin typeface="Calibri"/>
                        </a:rPr>
                        <a:t>22/11/15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1100" b="0" i="0" u="none" strike="noStrike" dirty="0">
                          <a:solidFill>
                            <a:srgbClr val="000000"/>
                          </a:solidFill>
                          <a:effectLst/>
                          <a:latin typeface="Calibri"/>
                        </a:rPr>
                        <a:t>21/12/15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1100" b="0" i="0" u="none" strike="noStrike" dirty="0">
                          <a:solidFill>
                            <a:srgbClr val="000000"/>
                          </a:solidFill>
                          <a:effectLst/>
                          <a:latin typeface="Calibri"/>
                        </a:rPr>
                        <a:t>21/12/15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1100" b="0" i="0" u="none" strike="noStrike" dirty="0">
                          <a:solidFill>
                            <a:srgbClr val="000000"/>
                          </a:solidFill>
                          <a:effectLst/>
                          <a:latin typeface="Calibri"/>
                        </a:rPr>
                        <a:t>  15,500,000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2880">
                <a:tc>
                  <a:txBody>
                    <a:bodyPr/>
                    <a:lstStyle/>
                    <a:p>
                      <a:pPr algn="ctr" fontAlgn="b"/>
                      <a:r>
                        <a:rPr lang="fr-FR" sz="1100" b="0" i="0" u="none" strike="noStrike">
                          <a:solidFill>
                            <a:srgbClr val="000000"/>
                          </a:solidFill>
                          <a:effectLst/>
                          <a:latin typeface="Calibri"/>
                        </a:rPr>
                        <a:t>17/12/15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21/12/15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21/03/16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21/03/16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14,653,846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17/03/16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21/03/16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14,653,846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16/06/16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13,807,692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16/09/16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13,807,692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16/12/16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12,961,538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16/03/17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12,961,538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16/06/17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12,115,384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18/09/17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12,115,384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18/12/17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11,269,230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16/03/18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11,269,230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18/06/18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10,423,076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18/09/18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10,423,076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18/12/18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9,576,922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18/03/19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9,576,922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18/06/19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a:rPr>
                        <a:t>20/09/19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a:rPr>
                        <a:t>     8,730,768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3" name="Tableau 2"/>
          <p:cNvGraphicFramePr>
            <a:graphicFrameLocks noGrp="1"/>
          </p:cNvGraphicFramePr>
          <p:nvPr>
            <p:extLst>
              <p:ext uri="{D42A27DB-BD31-4B8C-83A1-F6EECF244321}">
                <p14:modId xmlns:p14="http://schemas.microsoft.com/office/powerpoint/2010/main" val="3524305771"/>
              </p:ext>
            </p:extLst>
          </p:nvPr>
        </p:nvGraphicFramePr>
        <p:xfrm>
          <a:off x="4900612" y="1284605"/>
          <a:ext cx="3441700" cy="1463040"/>
        </p:xfrm>
        <a:graphic>
          <a:graphicData uri="http://schemas.openxmlformats.org/drawingml/2006/table">
            <a:tbl>
              <a:tblPr/>
              <a:tblGrid>
                <a:gridCol w="584200"/>
                <a:gridCol w="660400"/>
                <a:gridCol w="698500"/>
                <a:gridCol w="723900"/>
                <a:gridCol w="774700"/>
              </a:tblGrid>
              <a:tr h="182880">
                <a:tc gridSpan="5">
                  <a:txBody>
                    <a:bodyPr/>
                    <a:lstStyle/>
                    <a:p>
                      <a:pPr algn="ctr" fontAlgn="b"/>
                      <a:r>
                        <a:rPr lang="fr-FR" sz="1100" b="1" i="0" u="none" strike="noStrike" dirty="0">
                          <a:solidFill>
                            <a:srgbClr val="000000"/>
                          </a:solidFill>
                          <a:effectLst/>
                          <a:latin typeface="Calibri"/>
                        </a:rPr>
                        <a:t>Tableau d'amortissement </a:t>
                      </a:r>
                      <a:r>
                        <a:rPr lang="fr-FR" sz="1100" b="1" i="0" u="none" strike="noStrike" dirty="0" smtClean="0">
                          <a:solidFill>
                            <a:srgbClr val="000000"/>
                          </a:solidFill>
                          <a:effectLst/>
                          <a:latin typeface="Calibri"/>
                        </a:rPr>
                        <a:t>Mezzanine</a:t>
                      </a:r>
                      <a:endParaRPr lang="fr-FR" sz="1100" b="1" i="0" u="none" strike="noStrike" dirty="0">
                        <a:solidFill>
                          <a:srgbClr val="000000"/>
                        </a:solidFill>
                        <a:effectLst/>
                        <a:latin typeface="Calibri"/>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548640">
                <a:tc>
                  <a:txBody>
                    <a:bodyPr/>
                    <a:lstStyle/>
                    <a:p>
                      <a:pPr algn="ctr" fontAlgn="ctr"/>
                      <a:r>
                        <a:rPr lang="fr-FR" sz="1100" b="1" i="0" u="none" strike="noStrike">
                          <a:solidFill>
                            <a:srgbClr val="000000"/>
                          </a:solidFill>
                          <a:effectLst/>
                          <a:latin typeface="Calibri"/>
                        </a:rPr>
                        <a:t>Début de période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Fin de période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Mezzanine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Intérêts capitalisés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Mezzanine + Intérêts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r>
              <a:tr h="182880">
                <a:tc>
                  <a:txBody>
                    <a:bodyPr/>
                    <a:lstStyle/>
                    <a:p>
                      <a:pPr algn="ctr" fontAlgn="b"/>
                      <a:r>
                        <a:rPr lang="fr-FR" sz="1100" b="0" i="0" u="none" strike="noStrike" dirty="0" smtClean="0">
                          <a:solidFill>
                            <a:srgbClr val="000000"/>
                          </a:solidFill>
                          <a:effectLst/>
                          <a:latin typeface="Calibri"/>
                        </a:rPr>
                        <a:t>22/07/15</a:t>
                      </a:r>
                      <a:endParaRPr lang="fr-FR" sz="1100" b="0" i="0" u="none" strike="noStrike" dirty="0">
                        <a:solidFill>
                          <a:srgbClr val="000000"/>
                        </a:solidFill>
                        <a:effectLst/>
                        <a:latin typeface="Calibri"/>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22/07/16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5,000,000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5,000,000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22/07/16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22/07/17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5,000,000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150,000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5,150,000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22/07/17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22/07/18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5,000,000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354,500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5,354,500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22/07/18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22/07/19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5,000,000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515,135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a:rPr>
                        <a:t>     5,515,135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6" name="Rectangle 5"/>
          <p:cNvSpPr/>
          <p:nvPr/>
        </p:nvSpPr>
        <p:spPr>
          <a:xfrm>
            <a:off x="404999" y="6534150"/>
            <a:ext cx="1252351" cy="209550"/>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050" dirty="0" smtClean="0">
                <a:solidFill>
                  <a:schemeClr val="tx1"/>
                </a:solidFill>
                <a:latin typeface="Calibri" panose="020F0502020204030204" pitchFamily="34" charset="0"/>
              </a:rPr>
              <a:t>Période brisée</a:t>
            </a:r>
            <a:endParaRPr lang="en-US" sz="1050" dirty="0">
              <a:solidFill>
                <a:schemeClr val="tx1"/>
              </a:solidFill>
              <a:latin typeface="Calibri" panose="020F0502020204030204" pitchFamily="34" charset="0"/>
            </a:endParaRPr>
          </a:p>
        </p:txBody>
      </p:sp>
      <p:sp>
        <p:nvSpPr>
          <p:cNvPr id="7" name="ZoneTexte 6"/>
          <p:cNvSpPr txBox="1"/>
          <p:nvPr/>
        </p:nvSpPr>
        <p:spPr>
          <a:xfrm>
            <a:off x="404999" y="4962336"/>
            <a:ext cx="3938401" cy="1384995"/>
          </a:xfrm>
          <a:prstGeom prst="rect">
            <a:avLst/>
          </a:prstGeom>
          <a:noFill/>
          <a:ln>
            <a:solidFill>
              <a:schemeClr val="bg1">
                <a:lumMod val="50000"/>
              </a:schemeClr>
            </a:solidFill>
          </a:ln>
        </p:spPr>
        <p:txBody>
          <a:bodyPr wrap="square" rtlCol="0">
            <a:spAutoFit/>
          </a:bodyPr>
          <a:lstStyle/>
          <a:p>
            <a:pPr algn="just"/>
            <a:r>
              <a:rPr lang="fr-FR" sz="1400" u="sng" dirty="0" smtClean="0">
                <a:latin typeface="Calibri" panose="020F0502020204030204" pitchFamily="34" charset="0"/>
              </a:rPr>
              <a:t>Note</a:t>
            </a:r>
            <a:r>
              <a:rPr lang="fr-FR" sz="1400" dirty="0" smtClean="0">
                <a:latin typeface="Calibri" panose="020F0502020204030204" pitchFamily="34" charset="0"/>
              </a:rPr>
              <a:t>: les dates de capitalisation de la Mezzanine ne correspondent pas aux dates des périodes d’intérêts. Pour éviter d’avoir deux montants différents sur une même période nous avons demandé aux banques de coter le montant minimum pour éviter toute sur-couverture.</a:t>
            </a:r>
          </a:p>
        </p:txBody>
      </p:sp>
      <p:graphicFrame>
        <p:nvGraphicFramePr>
          <p:cNvPr id="8" name="Tableau 7"/>
          <p:cNvGraphicFramePr>
            <a:graphicFrameLocks noGrp="1"/>
          </p:cNvGraphicFramePr>
          <p:nvPr>
            <p:extLst>
              <p:ext uri="{D42A27DB-BD31-4B8C-83A1-F6EECF244321}">
                <p14:modId xmlns:p14="http://schemas.microsoft.com/office/powerpoint/2010/main" val="2843114851"/>
              </p:ext>
            </p:extLst>
          </p:nvPr>
        </p:nvGraphicFramePr>
        <p:xfrm>
          <a:off x="4911725" y="2975610"/>
          <a:ext cx="3771900" cy="3558540"/>
        </p:xfrm>
        <a:graphic>
          <a:graphicData uri="http://schemas.openxmlformats.org/drawingml/2006/table">
            <a:tbl>
              <a:tblPr/>
              <a:tblGrid>
                <a:gridCol w="723900"/>
                <a:gridCol w="723900"/>
                <a:gridCol w="723900"/>
                <a:gridCol w="723900"/>
                <a:gridCol w="876300"/>
              </a:tblGrid>
              <a:tr h="182880">
                <a:tc gridSpan="4">
                  <a:txBody>
                    <a:bodyPr/>
                    <a:lstStyle/>
                    <a:p>
                      <a:pPr algn="ctr" fontAlgn="b"/>
                      <a:r>
                        <a:rPr lang="fr-FR" sz="1100" b="1" i="0" u="none" strike="noStrike">
                          <a:solidFill>
                            <a:srgbClr val="000000"/>
                          </a:solidFill>
                          <a:effectLst/>
                          <a:latin typeface="Calibri"/>
                        </a:rPr>
                        <a:t>Période d'intérêts Mezzanine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fontAlgn="b"/>
                      <a:endParaRPr lang="fr-FR" sz="1100" b="0" i="0" u="none" strike="noStrike">
                        <a:solidFill>
                          <a:srgbClr val="000000"/>
                        </a:solidFill>
                        <a:effectLst/>
                        <a:latin typeface="Calibri"/>
                      </a:endParaRPr>
                    </a:p>
                  </a:txBody>
                  <a:tcPr marL="7620" marR="7620" marT="762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r>
              <a:tr h="365760">
                <a:tc>
                  <a:txBody>
                    <a:bodyPr/>
                    <a:lstStyle/>
                    <a:p>
                      <a:pPr algn="ctr" fontAlgn="ctr"/>
                      <a:r>
                        <a:rPr lang="fr-FR" sz="1100" b="1" i="0" u="none" strike="noStrike">
                          <a:solidFill>
                            <a:srgbClr val="000000"/>
                          </a:solidFill>
                          <a:effectLst/>
                          <a:latin typeface="Calibri"/>
                        </a:rPr>
                        <a:t>Fixing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Début de période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Fin de période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Date de paiement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Montant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r>
              <a:tr h="182880">
                <a:tc>
                  <a:txBody>
                    <a:bodyPr/>
                    <a:lstStyle/>
                    <a:p>
                      <a:pPr algn="r" fontAlgn="ctr"/>
                      <a:r>
                        <a:rPr lang="fr-FR" sz="1100" b="0" i="0" u="none" strike="noStrike">
                          <a:solidFill>
                            <a:srgbClr val="000000"/>
                          </a:solidFill>
                          <a:effectLst/>
                          <a:latin typeface="Calibri"/>
                        </a:rPr>
                        <a:t>28/09/2015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30/09/2015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31/12/2015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31/12/2015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5,000,000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r" fontAlgn="ctr"/>
                      <a:r>
                        <a:rPr lang="fr-FR" sz="1100" b="0" i="0" u="none" strike="noStrike">
                          <a:solidFill>
                            <a:srgbClr val="000000"/>
                          </a:solidFill>
                          <a:effectLst/>
                          <a:latin typeface="Calibri"/>
                        </a:rPr>
                        <a:t>29/12/2015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31/12/2015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31/03/2016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31/03/2016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5,000,000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r" fontAlgn="ctr"/>
                      <a:r>
                        <a:rPr lang="fr-FR" sz="1100" b="0" i="0" u="none" strike="noStrike">
                          <a:solidFill>
                            <a:srgbClr val="000000"/>
                          </a:solidFill>
                          <a:effectLst/>
                          <a:latin typeface="Calibri"/>
                        </a:rPr>
                        <a:t>29/03/2016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31/03/2016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30/06/2016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30/06/2016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5,000,000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r" fontAlgn="ctr"/>
                      <a:r>
                        <a:rPr lang="fr-FR" sz="1100" b="0" i="0" u="none" strike="noStrike">
                          <a:solidFill>
                            <a:srgbClr val="000000"/>
                          </a:solidFill>
                          <a:effectLst/>
                          <a:latin typeface="Calibri"/>
                        </a:rPr>
                        <a:t>28/06/2016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30/06/2016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30/09/2016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30/09/2016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5,000,000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r" fontAlgn="ctr"/>
                      <a:r>
                        <a:rPr lang="fr-FR" sz="1100" b="0" i="0" u="none" strike="noStrike">
                          <a:solidFill>
                            <a:srgbClr val="000000"/>
                          </a:solidFill>
                          <a:effectLst/>
                          <a:latin typeface="Calibri"/>
                        </a:rPr>
                        <a:t>28/09/2016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30/09/2016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30/12/2016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30/12/2016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5,150,000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28/12/2016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30/12/2016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31/03/2017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31/03/2017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5,150,000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29/03/2017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31/03/2017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30/06/2017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30/06/2017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5,150,000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28/06/2017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30/06/2017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29/09/2017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29/09/2017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5,150,000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27/09/2017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29/09/2017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29/12/2017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29/12/2017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5,354,500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27/12/2017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29/12/2017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30/03/2018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30/03/2018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5,354,500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28/03/2018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30/03/2018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29/06/2018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29/06/2018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5,354,500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27/06/2018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29/06/2018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28/09/2018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28/09/2018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5,354,500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26/09/2018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28/09/2018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31/12/2018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31/12/2018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5,515,135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27/12/2018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31/12/2018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29/03/2019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29/03/2019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5,515,135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27/03/2019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29/03/2019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28/06/2019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28/06/2019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5,515,135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26/06/2019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28/06/2019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30/09/2019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30/09/2019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a:rPr>
                        <a:t>        5,515,135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5" name="Flèche droite 4"/>
          <p:cNvSpPr/>
          <p:nvPr/>
        </p:nvSpPr>
        <p:spPr>
          <a:xfrm>
            <a:off x="4454448" y="5139889"/>
            <a:ext cx="346229" cy="861415"/>
          </a:xfrm>
          <a:prstGeom prst="rightArrow">
            <a:avLst/>
          </a:prstGeom>
          <a:solidFill>
            <a:schemeClr val="accent4">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5957487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Cotations indicatives</a:t>
            </a:r>
            <a:endParaRPr lang="fr-FR" sz="2400" b="1" dirty="0">
              <a:latin typeface="Calibri" panose="020F0502020204030204" pitchFamily="34" charset="0"/>
            </a:endParaRPr>
          </a:p>
        </p:txBody>
      </p:sp>
      <p:sp>
        <p:nvSpPr>
          <p:cNvPr id="6" name="ZoneTexte 5"/>
          <p:cNvSpPr txBox="1"/>
          <p:nvPr/>
        </p:nvSpPr>
        <p:spPr>
          <a:xfrm>
            <a:off x="435921" y="5282085"/>
            <a:ext cx="8278761" cy="1384995"/>
          </a:xfrm>
          <a:prstGeom prst="rect">
            <a:avLst/>
          </a:prstGeom>
          <a:noFill/>
          <a:ln>
            <a:solidFill>
              <a:schemeClr val="bg1">
                <a:lumMod val="50000"/>
              </a:schemeClr>
            </a:solidFill>
          </a:ln>
        </p:spPr>
        <p:txBody>
          <a:bodyPr wrap="square" rtlCol="0">
            <a:spAutoFit/>
          </a:bodyPr>
          <a:lstStyle/>
          <a:p>
            <a:pPr algn="just"/>
            <a:r>
              <a:rPr lang="fr-FR" sz="1400" u="sng" dirty="0" smtClean="0">
                <a:latin typeface="Calibri" panose="020F0502020204030204" pitchFamily="34" charset="0"/>
              </a:rPr>
              <a:t>Rappel</a:t>
            </a:r>
            <a:r>
              <a:rPr lang="fr-FR" sz="1400" dirty="0" smtClean="0">
                <a:latin typeface="Calibri" panose="020F0502020204030204" pitchFamily="34" charset="0"/>
              </a:rPr>
              <a:t>:</a:t>
            </a:r>
          </a:p>
          <a:p>
            <a:pPr marL="285750" indent="-285750" algn="just">
              <a:buFont typeface="Arial" panose="020B0604020202020204" pitchFamily="34" charset="0"/>
              <a:buChar char="•"/>
            </a:pPr>
            <a:r>
              <a:rPr lang="fr-FR" sz="1400" dirty="0" smtClean="0">
                <a:latin typeface="Calibri" panose="020F0502020204030204" pitchFamily="34" charset="0"/>
              </a:rPr>
              <a:t>La prime annualisée du cap représente le coût à payer sur la durée pour bénéficier du plafond (</a:t>
            </a:r>
            <a:r>
              <a:rPr lang="fr-FR" sz="1400" dirty="0" err="1" smtClean="0">
                <a:latin typeface="Calibri" panose="020F0502020204030204" pitchFamily="34" charset="0"/>
              </a:rPr>
              <a:t>strike</a:t>
            </a:r>
            <a:r>
              <a:rPr lang="fr-FR" sz="1400" dirty="0" smtClean="0">
                <a:latin typeface="Calibri" panose="020F0502020204030204" pitchFamily="34" charset="0"/>
              </a:rPr>
              <a:t>) présenté. Le taux de financement global est alors plafonné à </a:t>
            </a:r>
            <a:r>
              <a:rPr lang="fr-FR" sz="1400" dirty="0" err="1" smtClean="0">
                <a:latin typeface="Calibri" panose="020F0502020204030204" pitchFamily="34" charset="0"/>
              </a:rPr>
              <a:t>strike</a:t>
            </a:r>
            <a:r>
              <a:rPr lang="fr-FR" sz="1400" dirty="0" smtClean="0">
                <a:latin typeface="Calibri" panose="020F0502020204030204" pitchFamily="34" charset="0"/>
              </a:rPr>
              <a:t> + prime annualisée.</a:t>
            </a:r>
            <a:endParaRPr lang="fr-FR" sz="1400" dirty="0">
              <a:latin typeface="Calibri" panose="020F0502020204030204" pitchFamily="34" charset="0"/>
            </a:endParaRPr>
          </a:p>
          <a:p>
            <a:pPr marL="285750" indent="-285750" algn="just">
              <a:buFont typeface="Arial" panose="020B0604020202020204" pitchFamily="34" charset="0"/>
              <a:buChar char="•"/>
            </a:pPr>
            <a:r>
              <a:rPr lang="fr-FR" sz="1400" dirty="0" smtClean="0">
                <a:latin typeface="Calibri" panose="020F0502020204030204" pitchFamily="34" charset="0"/>
              </a:rPr>
              <a:t>Le cap permet de bénéficier de taux inférieurs au </a:t>
            </a:r>
            <a:r>
              <a:rPr lang="fr-FR" sz="1400" dirty="0" err="1" smtClean="0">
                <a:latin typeface="Calibri" panose="020F0502020204030204" pitchFamily="34" charset="0"/>
              </a:rPr>
              <a:t>strike</a:t>
            </a:r>
            <a:r>
              <a:rPr lang="fr-FR" sz="1400" dirty="0" smtClean="0">
                <a:latin typeface="Calibri" panose="020F0502020204030204" pitchFamily="34" charset="0"/>
              </a:rPr>
              <a:t>, pour autant que le </a:t>
            </a:r>
            <a:r>
              <a:rPr lang="fr-FR" sz="1400" dirty="0" err="1" smtClean="0">
                <a:latin typeface="Calibri" panose="020F0502020204030204" pitchFamily="34" charset="0"/>
              </a:rPr>
              <a:t>strike</a:t>
            </a:r>
            <a:r>
              <a:rPr lang="fr-FR" sz="1400" dirty="0" smtClean="0">
                <a:latin typeface="Calibri" panose="020F0502020204030204" pitchFamily="34" charset="0"/>
              </a:rPr>
              <a:t> soit supérieur au plancher inclus dans le financement couvert.</a:t>
            </a:r>
          </a:p>
          <a:p>
            <a:pPr marL="265113" algn="just"/>
            <a:r>
              <a:rPr lang="fr-FR" sz="1400" dirty="0" smtClean="0">
                <a:latin typeface="Calibri" panose="020F0502020204030204" pitchFamily="34" charset="0"/>
              </a:rPr>
              <a:t>Voir comparaisons des profils de couverture en annexe.</a:t>
            </a:r>
          </a:p>
        </p:txBody>
      </p:sp>
      <p:sp>
        <p:nvSpPr>
          <p:cNvPr id="8" name="ZoneTexte 7"/>
          <p:cNvSpPr txBox="1"/>
          <p:nvPr/>
        </p:nvSpPr>
        <p:spPr>
          <a:xfrm>
            <a:off x="435921" y="3210008"/>
            <a:ext cx="8278761" cy="1815882"/>
          </a:xfrm>
          <a:prstGeom prst="rect">
            <a:avLst/>
          </a:prstGeom>
          <a:solidFill>
            <a:schemeClr val="accent4">
              <a:lumMod val="20000"/>
              <a:lumOff val="80000"/>
            </a:schemeClr>
          </a:solidFill>
          <a:ln>
            <a:solidFill>
              <a:schemeClr val="bg1">
                <a:lumMod val="50000"/>
              </a:schemeClr>
            </a:solidFill>
          </a:ln>
        </p:spPr>
        <p:txBody>
          <a:bodyPr wrap="square" rtlCol="0">
            <a:spAutoFit/>
          </a:bodyPr>
          <a:lstStyle/>
          <a:p>
            <a:pPr algn="just"/>
            <a:r>
              <a:rPr lang="fr-FR" sz="1400" b="1" u="sng" dirty="0" smtClean="0">
                <a:latin typeface="Calibri" panose="020F0502020204030204" pitchFamily="34" charset="0"/>
              </a:rPr>
              <a:t>Stratégie privilégiée à ce stade</a:t>
            </a:r>
            <a:r>
              <a:rPr lang="fr-FR" sz="1400" b="1" dirty="0" smtClean="0">
                <a:latin typeface="Calibri" panose="020F0502020204030204" pitchFamily="34" charset="0"/>
              </a:rPr>
              <a:t>:</a:t>
            </a:r>
          </a:p>
          <a:p>
            <a:pPr marL="285750" indent="-285750" algn="just">
              <a:buFont typeface="Arial" panose="020B0604020202020204" pitchFamily="34" charset="0"/>
              <a:buChar char="•"/>
            </a:pPr>
            <a:r>
              <a:rPr lang="fr-FR" sz="1400" dirty="0" smtClean="0">
                <a:latin typeface="Calibri" panose="020F0502020204030204" pitchFamily="34" charset="0"/>
              </a:rPr>
              <a:t>Montant: 100% du financement CS + Mezzanine </a:t>
            </a:r>
            <a:r>
              <a:rPr lang="fr-FR" sz="1000" dirty="0" smtClean="0">
                <a:latin typeface="Calibri" panose="020F0502020204030204" pitchFamily="34" charset="0"/>
              </a:rPr>
              <a:t>(hors impact période de capitalisation)</a:t>
            </a:r>
          </a:p>
          <a:p>
            <a:pPr marL="285750" indent="-285750" algn="just">
              <a:buFont typeface="Arial" panose="020B0604020202020204" pitchFamily="34" charset="0"/>
              <a:buChar char="•"/>
            </a:pPr>
            <a:r>
              <a:rPr lang="fr-FR" sz="1400" dirty="0" smtClean="0">
                <a:latin typeface="Calibri" panose="020F0502020204030204" pitchFamily="34" charset="0"/>
              </a:rPr>
              <a:t>Echéance: septembre 2019</a:t>
            </a:r>
          </a:p>
          <a:p>
            <a:pPr marL="285750" indent="-285750" algn="just">
              <a:buFont typeface="Arial" panose="020B0604020202020204" pitchFamily="34" charset="0"/>
              <a:buChar char="•"/>
            </a:pPr>
            <a:r>
              <a:rPr lang="fr-FR" sz="1400" dirty="0" smtClean="0">
                <a:latin typeface="Calibri" panose="020F0502020204030204" pitchFamily="34" charset="0"/>
              </a:rPr>
              <a:t>Produit: cap 0,05% sur le CS et cap 0,50% sur la Mezzanine pour répliquer les planchers des financements et économiser la prime payée.</a:t>
            </a:r>
          </a:p>
          <a:p>
            <a:pPr marL="555625" indent="-285750" algn="just">
              <a:buFont typeface="Wingdings" panose="05000000000000000000" pitchFamily="2" charset="2"/>
              <a:buChar char="Ø"/>
            </a:pPr>
            <a:r>
              <a:rPr lang="fr-FR" sz="1400" dirty="0" smtClean="0">
                <a:latin typeface="Calibri" panose="020F0502020204030204" pitchFamily="34" charset="0"/>
              </a:rPr>
              <a:t>Hors prime de cap, le taux de financement du CS oscillera entre 0% et 0,05%, et celui de la Mezzanine sera fixé à 0,50%.</a:t>
            </a:r>
          </a:p>
          <a:p>
            <a:pPr marL="285750" indent="-285750" algn="just">
              <a:buFont typeface="Arial" panose="020B0604020202020204" pitchFamily="34" charset="0"/>
              <a:buChar char="•"/>
            </a:pPr>
            <a:endParaRPr lang="fr-FR" sz="1400" dirty="0">
              <a:latin typeface="Calibri" panose="020F0502020204030204"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921" y="1302535"/>
            <a:ext cx="8349609" cy="1567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593836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381620" y="419100"/>
            <a:ext cx="4524375" cy="830997"/>
          </a:xfrm>
          <a:prstGeom prst="rect">
            <a:avLst/>
          </a:prstGeom>
          <a:noFill/>
        </p:spPr>
        <p:txBody>
          <a:bodyPr wrap="square" rtlCol="0">
            <a:spAutoFit/>
          </a:bodyPr>
          <a:lstStyle/>
          <a:p>
            <a:pPr algn="ctr"/>
            <a:r>
              <a:rPr lang="fr-FR" sz="2400" b="1" dirty="0" smtClean="0">
                <a:latin typeface="Calibri" panose="020F0502020204030204" pitchFamily="34" charset="0"/>
              </a:rPr>
              <a:t>Etapes suivantes</a:t>
            </a:r>
          </a:p>
          <a:p>
            <a:pPr algn="ctr"/>
            <a:endParaRPr lang="fr-FR" sz="2400" b="1" dirty="0">
              <a:latin typeface="Calibri" panose="020F0502020204030204" pitchFamily="34" charset="0"/>
            </a:endParaRPr>
          </a:p>
        </p:txBody>
      </p:sp>
      <p:sp>
        <p:nvSpPr>
          <p:cNvPr id="2" name="ZoneTexte 1"/>
          <p:cNvSpPr txBox="1"/>
          <p:nvPr/>
        </p:nvSpPr>
        <p:spPr>
          <a:xfrm>
            <a:off x="308619" y="2555495"/>
            <a:ext cx="8455741" cy="1077218"/>
          </a:xfrm>
          <a:prstGeom prst="rect">
            <a:avLst/>
          </a:prstGeom>
          <a:noFill/>
          <a:ln>
            <a:solidFill>
              <a:schemeClr val="bg1">
                <a:lumMod val="50000"/>
              </a:schemeClr>
            </a:solidFill>
          </a:ln>
        </p:spPr>
        <p:txBody>
          <a:bodyPr wrap="square" rtlCol="0">
            <a:spAutoFit/>
          </a:bodyPr>
          <a:lstStyle/>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Valider une stratégie produit; </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Valider une stratégie vis-à-vis des banques;</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Définir une date de transactions pour lancer le processus.</a:t>
            </a:r>
          </a:p>
        </p:txBody>
      </p:sp>
    </p:spTree>
    <p:extLst>
      <p:ext uri="{BB962C8B-B14F-4D97-AF65-F5344CB8AC3E}">
        <p14:creationId xmlns:p14="http://schemas.microsoft.com/office/powerpoint/2010/main" val="30297173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70797" y="2201878"/>
            <a:ext cx="7546019" cy="2431435"/>
          </a:xfrm>
          <a:prstGeom prst="rect">
            <a:avLst/>
          </a:prstGeom>
          <a:noFill/>
        </p:spPr>
        <p:txBody>
          <a:bodyPr wrap="square" rtlCol="0">
            <a:spAutoFit/>
          </a:bodyPr>
          <a:lstStyle/>
          <a:p>
            <a:pPr marL="342900" indent="-342900">
              <a:buFont typeface="Arial" panose="020B0604020202020204" pitchFamily="34" charset="0"/>
              <a:buChar char="•"/>
            </a:pPr>
            <a:endParaRPr lang="fr-FR" sz="2200" dirty="0" smtClean="0">
              <a:latin typeface="Calibri" panose="020F0502020204030204" pitchFamily="34" charset="0"/>
            </a:endParaRPr>
          </a:p>
          <a:p>
            <a:pPr marL="342900" indent="-342900">
              <a:spcBef>
                <a:spcPts val="600"/>
              </a:spcBef>
              <a:buFont typeface="Arial" panose="020B0604020202020204" pitchFamily="34" charset="0"/>
              <a:buChar char="•"/>
            </a:pPr>
            <a:r>
              <a:rPr lang="fr-FR" sz="2200" dirty="0" smtClean="0">
                <a:latin typeface="Calibri" panose="020F0502020204030204" pitchFamily="34" charset="0"/>
              </a:rPr>
              <a:t>Euribor 3 mois: Courbe historique et projetée</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Points d’attention mentionnés au rapport N°1</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Covenants</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Profils de différents types de couvertures à échéance</a:t>
            </a:r>
          </a:p>
          <a:p>
            <a:pPr marL="342900" indent="-342900">
              <a:buFont typeface="Arial" panose="020B0604020202020204" pitchFamily="34" charset="0"/>
              <a:buChar char="•"/>
            </a:pPr>
            <a:endParaRPr lang="fr-FR" sz="2200" dirty="0">
              <a:latin typeface="Calibri" panose="020F0502020204030204" pitchFamily="34" charset="0"/>
            </a:endParaRPr>
          </a:p>
        </p:txBody>
      </p:sp>
      <p:sp>
        <p:nvSpPr>
          <p:cNvPr id="5" name="ZoneTexte 4"/>
          <p:cNvSpPr txBox="1"/>
          <p:nvPr/>
        </p:nvSpPr>
        <p:spPr>
          <a:xfrm>
            <a:off x="2381620" y="419100"/>
            <a:ext cx="4524375" cy="830997"/>
          </a:xfrm>
          <a:prstGeom prst="rect">
            <a:avLst/>
          </a:prstGeom>
          <a:noFill/>
        </p:spPr>
        <p:txBody>
          <a:bodyPr wrap="square" rtlCol="0">
            <a:spAutoFit/>
          </a:bodyPr>
          <a:lstStyle/>
          <a:p>
            <a:pPr algn="ctr"/>
            <a:r>
              <a:rPr lang="fr-FR" sz="2400" b="1" dirty="0" smtClean="0">
                <a:latin typeface="Calibri" panose="020F0502020204030204" pitchFamily="34" charset="0"/>
              </a:rPr>
              <a:t>Annexes</a:t>
            </a:r>
          </a:p>
          <a:p>
            <a:pPr algn="ctr"/>
            <a:endParaRPr lang="fr-FR" sz="2400" b="1" dirty="0">
              <a:latin typeface="Calibri" panose="020F0502020204030204" pitchFamily="34" charset="0"/>
            </a:endParaRPr>
          </a:p>
        </p:txBody>
      </p:sp>
    </p:spTree>
    <p:extLst>
      <p:ext uri="{BB962C8B-B14F-4D97-AF65-F5344CB8AC3E}">
        <p14:creationId xmlns:p14="http://schemas.microsoft.com/office/powerpoint/2010/main" val="31738053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47950" y="419100"/>
            <a:ext cx="4524375" cy="461665"/>
          </a:xfrm>
          <a:prstGeom prst="rect">
            <a:avLst/>
          </a:prstGeom>
          <a:noFill/>
        </p:spPr>
        <p:txBody>
          <a:bodyPr wrap="square" rtlCol="0">
            <a:spAutoFit/>
          </a:bodyPr>
          <a:lstStyle/>
          <a:p>
            <a:pPr algn="ctr"/>
            <a:r>
              <a:rPr lang="fr-FR" sz="2400" b="1" dirty="0" smtClean="0">
                <a:latin typeface="Calibri" panose="020F0502020204030204" pitchFamily="34" charset="0"/>
              </a:rPr>
              <a:t>Données de marché</a:t>
            </a:r>
            <a:endParaRPr lang="fr-FR" sz="2400" b="1" dirty="0">
              <a:latin typeface="Calibri" panose="020F0502020204030204" pitchFamily="34" charset="0"/>
            </a:endParaRPr>
          </a:p>
        </p:txBody>
      </p:sp>
      <p:sp>
        <p:nvSpPr>
          <p:cNvPr id="5" name="ZoneTexte 4"/>
          <p:cNvSpPr txBox="1"/>
          <p:nvPr/>
        </p:nvSpPr>
        <p:spPr>
          <a:xfrm>
            <a:off x="5619750" y="6326663"/>
            <a:ext cx="2714458" cy="307777"/>
          </a:xfrm>
          <a:prstGeom prst="rect">
            <a:avLst/>
          </a:prstGeom>
          <a:solidFill>
            <a:schemeClr val="bg1">
              <a:lumMod val="95000"/>
            </a:schemeClr>
          </a:solidFill>
          <a:ln>
            <a:solidFill>
              <a:schemeClr val="bg1">
                <a:lumMod val="50000"/>
              </a:schemeClr>
            </a:solidFill>
          </a:ln>
        </p:spPr>
        <p:txBody>
          <a:bodyPr wrap="square" rtlCol="0">
            <a:spAutoFit/>
          </a:bodyPr>
          <a:lstStyle/>
          <a:p>
            <a:r>
              <a:rPr lang="fr-FR" sz="1400" dirty="0" smtClean="0">
                <a:latin typeface="Calibri" panose="020F0502020204030204" pitchFamily="34" charset="0"/>
              </a:rPr>
              <a:t>Données au 05 octobre 2015</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250" y="1314449"/>
            <a:ext cx="7734133" cy="4707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1991603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6860</TotalTime>
  <Words>1826</Words>
  <Application>Microsoft Office PowerPoint</Application>
  <PresentationFormat>Affichage à l'écran (4:3)</PresentationFormat>
  <Paragraphs>323</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Inspiration</vt:lpstr>
      <vt:lpstr>Couvertures de taux d’intérêts Rapport N°2</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907</cp:revision>
  <cp:lastPrinted>2015-05-04T10:13:31Z</cp:lastPrinted>
  <dcterms:created xsi:type="dcterms:W3CDTF">2010-04-23T15:09:35Z</dcterms:created>
  <dcterms:modified xsi:type="dcterms:W3CDTF">2015-10-05T14:55:12Z</dcterms:modified>
</cp:coreProperties>
</file>