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Lst>
  <p:notesMasterIdLst>
    <p:notesMasterId r:id="rId11"/>
  </p:notesMasterIdLst>
  <p:sldIdLst>
    <p:sldId id="256" r:id="rId2"/>
    <p:sldId id="455" r:id="rId3"/>
    <p:sldId id="430" r:id="rId4"/>
    <p:sldId id="452" r:id="rId5"/>
    <p:sldId id="457" r:id="rId6"/>
    <p:sldId id="456" r:id="rId7"/>
    <p:sldId id="453" r:id="rId8"/>
    <p:sldId id="451" r:id="rId9"/>
    <p:sldId id="450" r:id="rId10"/>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014">
          <p15:clr>
            <a:srgbClr val="A4A3A4"/>
          </p15:clr>
        </p15:guide>
        <p15:guide id="4" orient="horz" pos="3774">
          <p15:clr>
            <a:srgbClr val="A4A3A4"/>
          </p15:clr>
        </p15:guide>
        <p15:guide id="5" pos="5352">
          <p15:clr>
            <a:srgbClr val="A4A3A4"/>
          </p15:clr>
        </p15:guide>
        <p15:guide id="6" pos="39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9C7853C-536D-4A76-A0AE-DD22124D55A5}" styleName="Style à thème 1 - Accentuation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76" d="100"/>
          <a:sy n="76" d="100"/>
        </p:scale>
        <p:origin x="538" y="62"/>
      </p:cViewPr>
      <p:guideLst>
        <p:guide orient="horz" pos="2160"/>
        <p:guide pos="2880"/>
        <p:guide orient="horz" pos="1014"/>
        <p:guide orient="horz" pos="3774"/>
        <p:guide pos="5352"/>
        <p:guide pos="396"/>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20/10/2015</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10/20/2015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10/20/2015</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10/20/2015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10/20/2015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10/20/2015</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10/20/2015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10/20/2015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10/20/2015</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10/20/2015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10/20/2015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10/20/2015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descr="http://static.iquesta.com/logo/iquesta/IslaDelice.gif"/>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29342" y="162497"/>
            <a:ext cx="770183" cy="7486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10/20/2015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10/20/2015</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10/20/2015</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10/20/2015</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10/20/2015</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10/20/2015</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10/20/2015</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10/20/2015</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610100"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831974" y="3794126"/>
            <a:ext cx="6592093" cy="793750"/>
          </a:xfrm>
        </p:spPr>
        <p:txBody>
          <a:bodyPr anchor="ctr" anchorCtr="0"/>
          <a:lstStyle/>
          <a:p>
            <a:pPr>
              <a:lnSpc>
                <a:spcPct val="100000"/>
              </a:lnSpc>
              <a:spcBef>
                <a:spcPts val="600"/>
              </a:spcBef>
            </a:pPr>
            <a:r>
              <a:rPr lang="fr-FR" sz="2500" b="0" dirty="0" smtClean="0">
                <a:solidFill>
                  <a:srgbClr val="302421"/>
                </a:solidFill>
                <a:latin typeface="Calibri" pitchFamily="34" charset="0"/>
                <a:cs typeface="Arial" pitchFamily="34" charset="0"/>
              </a:rPr>
              <a:t>Couvertures de taux d’intérêts</a:t>
            </a:r>
            <a:br>
              <a:rPr lang="fr-FR" sz="2500" b="0" dirty="0" smtClean="0">
                <a:solidFill>
                  <a:srgbClr val="302421"/>
                </a:solidFill>
                <a:latin typeface="Calibri" pitchFamily="34" charset="0"/>
                <a:cs typeface="Arial" pitchFamily="34" charset="0"/>
              </a:rPr>
            </a:br>
            <a:r>
              <a:rPr lang="fr-FR" sz="2500" b="0" dirty="0" smtClean="0">
                <a:solidFill>
                  <a:srgbClr val="302421"/>
                </a:solidFill>
                <a:latin typeface="Calibri" pitchFamily="34" charset="0"/>
                <a:cs typeface="Arial" pitchFamily="34" charset="0"/>
              </a:rPr>
              <a:t>Rapport Final</a:t>
            </a:r>
            <a:endParaRPr lang="fr-FR" sz="2500" b="0" dirty="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dirty="0" smtClean="0">
                <a:solidFill>
                  <a:srgbClr val="302421"/>
                </a:solidFill>
                <a:latin typeface="Calibri" pitchFamily="34" charset="0"/>
              </a:rPr>
              <a:t>20 octobre 2015</a:t>
            </a:r>
            <a:endParaRPr lang="fr-FR" dirty="0">
              <a:solidFill>
                <a:srgbClr val="302421"/>
              </a:solidFill>
              <a:latin typeface="Calibri" pitchFamily="34" charset="0"/>
            </a:endParaRPr>
          </a:p>
        </p:txBody>
      </p:sp>
      <p:sp>
        <p:nvSpPr>
          <p:cNvPr id="9"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endParaRPr lang="fr-FR" sz="1000" i="1" dirty="0" smtClean="0">
              <a:solidFill>
                <a:srgbClr val="302421"/>
              </a:solidFill>
              <a:latin typeface="Calibri" pitchFamily="34" charset="0"/>
            </a:endParaRPr>
          </a:p>
          <a:p>
            <a:pPr marL="342900" indent="-342900" algn="ctr" defTabSz="914400">
              <a:spcBef>
                <a:spcPct val="20000"/>
              </a:spcBef>
            </a:pPr>
            <a:r>
              <a:rPr lang="fr-FR" sz="1000" i="1" dirty="0" smtClean="0">
                <a:solidFill>
                  <a:srgbClr val="302421"/>
                </a:solidFill>
                <a:latin typeface="Calibri" pitchFamily="34" charset="0"/>
              </a:rPr>
              <a:t>Membre </a:t>
            </a:r>
            <a:r>
              <a:rPr lang="fr-FR" sz="1000" i="1" dirty="0">
                <a:solidFill>
                  <a:srgbClr val="302421"/>
                </a:solidFill>
                <a:latin typeface="Calibri" pitchFamily="34" charset="0"/>
              </a:rPr>
              <a:t>de l’ANACOFI  CIF- Association agréée par l’AMF  </a:t>
            </a:r>
            <a:r>
              <a:rPr lang="fr-FR" sz="1000" i="1" dirty="0" smtClean="0">
                <a:solidFill>
                  <a:srgbClr val="302421"/>
                </a:solidFill>
                <a:latin typeface="Calibri" pitchFamily="34" charset="0"/>
              </a:rPr>
              <a:t>- ORIAS N° </a:t>
            </a:r>
            <a:r>
              <a:rPr lang="fr-FR" sz="1000" i="1" dirty="0">
                <a:solidFill>
                  <a:srgbClr val="302421"/>
                </a:solidFill>
                <a:latin typeface="Calibri" pitchFamily="34" charset="0"/>
              </a:rPr>
              <a:t>13000716</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05409" y="2109787"/>
            <a:ext cx="1357215" cy="13192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8650" y="1609725"/>
            <a:ext cx="7867650" cy="43632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oneTexte 3"/>
          <p:cNvSpPr txBox="1"/>
          <p:nvPr/>
        </p:nvSpPr>
        <p:spPr>
          <a:xfrm>
            <a:off x="1886107" y="120978"/>
            <a:ext cx="6029325" cy="830997"/>
          </a:xfrm>
          <a:prstGeom prst="rect">
            <a:avLst/>
          </a:prstGeom>
          <a:noFill/>
        </p:spPr>
        <p:txBody>
          <a:bodyPr wrap="square" rtlCol="0">
            <a:spAutoFit/>
          </a:bodyPr>
          <a:lstStyle/>
          <a:p>
            <a:pPr algn="ctr"/>
            <a:r>
              <a:rPr lang="fr-FR" sz="2400" dirty="0" smtClean="0">
                <a:latin typeface="Calibri" panose="020F0502020204030204" pitchFamily="34" charset="0"/>
              </a:rPr>
              <a:t>Cartographie </a:t>
            </a:r>
            <a:r>
              <a:rPr lang="fr-FR" sz="2400" dirty="0" smtClean="0">
                <a:latin typeface="Calibri" panose="020F0502020204030204" pitchFamily="34" charset="0"/>
              </a:rPr>
              <a:t>des dettes </a:t>
            </a:r>
          </a:p>
          <a:p>
            <a:pPr algn="ctr"/>
            <a:r>
              <a:rPr lang="fr-FR" sz="2400" dirty="0" smtClean="0">
                <a:latin typeface="Calibri" panose="020F0502020204030204" pitchFamily="34" charset="0"/>
              </a:rPr>
              <a:t>et obligations de couverture</a:t>
            </a:r>
            <a:endParaRPr lang="fr-FR" sz="2400" dirty="0">
              <a:latin typeface="Calibri" panose="020F0502020204030204" pitchFamily="34" charset="0"/>
            </a:endParaRPr>
          </a:p>
        </p:txBody>
      </p:sp>
      <p:sp>
        <p:nvSpPr>
          <p:cNvPr id="5" name="ZoneTexte 4"/>
          <p:cNvSpPr txBox="1"/>
          <p:nvPr/>
        </p:nvSpPr>
        <p:spPr>
          <a:xfrm>
            <a:off x="2555776" y="3813423"/>
            <a:ext cx="2354519" cy="307777"/>
          </a:xfrm>
          <a:prstGeom prst="rect">
            <a:avLst/>
          </a:prstGeom>
          <a:noFill/>
          <a:ln>
            <a:noFill/>
          </a:ln>
        </p:spPr>
        <p:txBody>
          <a:bodyPr wrap="square" rtlCol="0">
            <a:spAutoFit/>
          </a:bodyPr>
          <a:lstStyle/>
          <a:p>
            <a:r>
              <a:rPr lang="fr-FR" sz="1400" dirty="0" smtClean="0">
                <a:latin typeface="Calibri" panose="020F0502020204030204" pitchFamily="34" charset="0"/>
              </a:rPr>
              <a:t>Euribor 3M avec </a:t>
            </a:r>
            <a:r>
              <a:rPr lang="fr-FR" sz="1400" dirty="0" err="1" smtClean="0">
                <a:latin typeface="Calibri" panose="020F0502020204030204" pitchFamily="34" charset="0"/>
              </a:rPr>
              <a:t>floor</a:t>
            </a:r>
            <a:r>
              <a:rPr lang="fr-FR" sz="1400" smtClean="0">
                <a:latin typeface="Calibri" panose="020F0502020204030204" pitchFamily="34" charset="0"/>
              </a:rPr>
              <a:t> 0.50%</a:t>
            </a:r>
            <a:endParaRPr lang="fr-FR" sz="1400" dirty="0" smtClean="0">
              <a:latin typeface="Calibri" panose="020F0502020204030204" pitchFamily="34" charset="0"/>
            </a:endParaRPr>
          </a:p>
        </p:txBody>
      </p:sp>
      <p:sp>
        <p:nvSpPr>
          <p:cNvPr id="7" name="ZoneTexte 6"/>
          <p:cNvSpPr txBox="1"/>
          <p:nvPr/>
        </p:nvSpPr>
        <p:spPr>
          <a:xfrm>
            <a:off x="2546251" y="2660898"/>
            <a:ext cx="2354519" cy="307777"/>
          </a:xfrm>
          <a:prstGeom prst="rect">
            <a:avLst/>
          </a:prstGeom>
          <a:noFill/>
          <a:ln>
            <a:noFill/>
          </a:ln>
        </p:spPr>
        <p:txBody>
          <a:bodyPr wrap="square" rtlCol="0">
            <a:spAutoFit/>
          </a:bodyPr>
          <a:lstStyle/>
          <a:p>
            <a:r>
              <a:rPr lang="fr-FR" sz="1400" dirty="0" smtClean="0">
                <a:latin typeface="Calibri" panose="020F0502020204030204" pitchFamily="34" charset="0"/>
              </a:rPr>
              <a:t>Euribor 3M avec </a:t>
            </a:r>
            <a:r>
              <a:rPr lang="fr-FR" sz="1400" dirty="0" err="1" smtClean="0">
                <a:latin typeface="Calibri" panose="020F0502020204030204" pitchFamily="34" charset="0"/>
              </a:rPr>
              <a:t>floor</a:t>
            </a:r>
            <a:r>
              <a:rPr lang="fr-FR" sz="1400" dirty="0" smtClean="0">
                <a:latin typeface="Calibri" panose="020F0502020204030204" pitchFamily="34" charset="0"/>
              </a:rPr>
              <a:t> 0%</a:t>
            </a:r>
          </a:p>
        </p:txBody>
      </p:sp>
      <p:sp>
        <p:nvSpPr>
          <p:cNvPr id="9" name="ZoneTexte 8"/>
          <p:cNvSpPr txBox="1"/>
          <p:nvPr/>
        </p:nvSpPr>
        <p:spPr>
          <a:xfrm>
            <a:off x="2546251" y="3308598"/>
            <a:ext cx="2354519" cy="307777"/>
          </a:xfrm>
          <a:prstGeom prst="rect">
            <a:avLst/>
          </a:prstGeom>
          <a:noFill/>
          <a:ln>
            <a:noFill/>
          </a:ln>
        </p:spPr>
        <p:txBody>
          <a:bodyPr wrap="square" rtlCol="0">
            <a:spAutoFit/>
          </a:bodyPr>
          <a:lstStyle/>
          <a:p>
            <a:r>
              <a:rPr lang="fr-FR" sz="1400" dirty="0" smtClean="0">
                <a:latin typeface="Calibri" panose="020F0502020204030204" pitchFamily="34" charset="0"/>
              </a:rPr>
              <a:t>Euribor 3M avec </a:t>
            </a:r>
            <a:r>
              <a:rPr lang="fr-FR" sz="1400" dirty="0" err="1" smtClean="0">
                <a:latin typeface="Calibri" panose="020F0502020204030204" pitchFamily="34" charset="0"/>
              </a:rPr>
              <a:t>floor</a:t>
            </a:r>
            <a:r>
              <a:rPr lang="fr-FR" sz="1400" dirty="0" smtClean="0">
                <a:latin typeface="Calibri" panose="020F0502020204030204" pitchFamily="34" charset="0"/>
              </a:rPr>
              <a:t> 0%</a:t>
            </a:r>
          </a:p>
        </p:txBody>
      </p:sp>
      <p:sp>
        <p:nvSpPr>
          <p:cNvPr id="8" name="ZoneTexte 7"/>
          <p:cNvSpPr txBox="1"/>
          <p:nvPr/>
        </p:nvSpPr>
        <p:spPr>
          <a:xfrm>
            <a:off x="628650" y="6090027"/>
            <a:ext cx="7867650" cy="461665"/>
          </a:xfrm>
          <a:prstGeom prst="rect">
            <a:avLst/>
          </a:prstGeom>
          <a:noFill/>
          <a:ln>
            <a:solidFill>
              <a:schemeClr val="bg1">
                <a:lumMod val="50000"/>
              </a:schemeClr>
            </a:solidFill>
          </a:ln>
        </p:spPr>
        <p:txBody>
          <a:bodyPr wrap="square" rtlCol="0">
            <a:spAutoFit/>
          </a:bodyPr>
          <a:lstStyle/>
          <a:p>
            <a:r>
              <a:rPr lang="fr-FR" sz="1200" dirty="0" smtClean="0">
                <a:latin typeface="Calibri" panose="020F0502020204030204" pitchFamily="34" charset="0"/>
              </a:rPr>
              <a:t>Dans les pages suivantes, la mention CS (Crédit Senior) sera comprise comme « Crédit d’acquisition et refinancement, hors crédit d’investissement »</a:t>
            </a:r>
          </a:p>
        </p:txBody>
      </p:sp>
    </p:spTree>
    <p:extLst>
      <p:ext uri="{BB962C8B-B14F-4D97-AF65-F5344CB8AC3E}">
        <p14:creationId xmlns:p14="http://schemas.microsoft.com/office/powerpoint/2010/main" val="245139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Couverture </a:t>
            </a:r>
            <a:r>
              <a:rPr lang="fr-FR" sz="2400" dirty="0" smtClean="0">
                <a:latin typeface="Calibri" panose="020F0502020204030204" pitchFamily="34" charset="0"/>
              </a:rPr>
              <a:t>Crédit Senior</a:t>
            </a:r>
            <a:endParaRPr lang="fr-FR" sz="2400" dirty="0">
              <a:latin typeface="Calibri" panose="020F0502020204030204"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8650" y="1609725"/>
            <a:ext cx="7867650" cy="4382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3" name="Connecteur droit 2"/>
          <p:cNvCxnSpPr/>
          <p:nvPr/>
        </p:nvCxnSpPr>
        <p:spPr>
          <a:xfrm flipV="1">
            <a:off x="4900612" y="2405321"/>
            <a:ext cx="471487" cy="375979"/>
          </a:xfrm>
          <a:prstGeom prst="line">
            <a:avLst/>
          </a:prstGeom>
          <a:ln w="19050">
            <a:solidFill>
              <a:schemeClr val="tx1"/>
            </a:solidFill>
          </a:ln>
        </p:spPr>
        <p:style>
          <a:lnRef idx="1">
            <a:schemeClr val="dk1"/>
          </a:lnRef>
          <a:fillRef idx="0">
            <a:schemeClr val="dk1"/>
          </a:fillRef>
          <a:effectRef idx="0">
            <a:schemeClr val="dk1"/>
          </a:effectRef>
          <a:fontRef idx="minor">
            <a:schemeClr val="tx1"/>
          </a:fontRef>
        </p:style>
      </p:cxnSp>
      <p:sp>
        <p:nvSpPr>
          <p:cNvPr id="6" name="ZoneTexte 5"/>
          <p:cNvSpPr txBox="1"/>
          <p:nvPr/>
        </p:nvSpPr>
        <p:spPr>
          <a:xfrm>
            <a:off x="5372099" y="2143711"/>
            <a:ext cx="2242545" cy="523220"/>
          </a:xfrm>
          <a:prstGeom prst="rect">
            <a:avLst/>
          </a:prstGeom>
          <a:solidFill>
            <a:schemeClr val="bg1">
              <a:lumMod val="85000"/>
            </a:schemeClr>
          </a:solidFill>
          <a:ln>
            <a:solidFill>
              <a:schemeClr val="tx1"/>
            </a:solidFill>
          </a:ln>
        </p:spPr>
        <p:txBody>
          <a:bodyPr wrap="square" rtlCol="0">
            <a:spAutoFit/>
          </a:bodyPr>
          <a:lstStyle/>
          <a:p>
            <a:pPr algn="ctr"/>
            <a:r>
              <a:rPr lang="fr-FR" sz="1400" dirty="0" smtClean="0">
                <a:latin typeface="Calibri" panose="020F0502020204030204" pitchFamily="34" charset="0"/>
              </a:rPr>
              <a:t>Cap </a:t>
            </a:r>
            <a:r>
              <a:rPr lang="fr-FR" sz="1400" dirty="0" smtClean="0">
                <a:latin typeface="Calibri" panose="020F0502020204030204" pitchFamily="34" charset="0"/>
              </a:rPr>
              <a:t>0.05%</a:t>
            </a:r>
          </a:p>
          <a:p>
            <a:pPr algn="ctr"/>
            <a:r>
              <a:rPr lang="fr-FR" sz="1400" dirty="0" smtClean="0">
                <a:latin typeface="Calibri" panose="020F0502020204030204" pitchFamily="34" charset="0"/>
              </a:rPr>
              <a:t>Prime annuelle: 0,2425%</a:t>
            </a:r>
            <a:endParaRPr lang="fr-FR" sz="1400" dirty="0">
              <a:latin typeface="Calibri" panose="020F0502020204030204" pitchFamily="34" charset="0"/>
            </a:endParaRPr>
          </a:p>
        </p:txBody>
      </p:sp>
    </p:spTree>
    <p:extLst>
      <p:ext uri="{BB962C8B-B14F-4D97-AF65-F5344CB8AC3E}">
        <p14:creationId xmlns:p14="http://schemas.microsoft.com/office/powerpoint/2010/main" val="29759187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8650" y="1609725"/>
            <a:ext cx="7867650" cy="43880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ZoneTexte 4"/>
          <p:cNvSpPr txBox="1"/>
          <p:nvPr/>
        </p:nvSpPr>
        <p:spPr>
          <a:xfrm>
            <a:off x="5796135" y="2780928"/>
            <a:ext cx="2242545" cy="523220"/>
          </a:xfrm>
          <a:prstGeom prst="rect">
            <a:avLst/>
          </a:prstGeom>
          <a:solidFill>
            <a:schemeClr val="bg1">
              <a:lumMod val="85000"/>
            </a:schemeClr>
          </a:solidFill>
          <a:ln>
            <a:solidFill>
              <a:schemeClr val="tx1"/>
            </a:solidFill>
          </a:ln>
        </p:spPr>
        <p:txBody>
          <a:bodyPr wrap="square" rtlCol="0">
            <a:spAutoFit/>
          </a:bodyPr>
          <a:lstStyle/>
          <a:p>
            <a:pPr algn="ctr"/>
            <a:r>
              <a:rPr lang="fr-FR" sz="1400" dirty="0" smtClean="0">
                <a:latin typeface="Calibri" panose="020F0502020204030204" pitchFamily="34" charset="0"/>
              </a:rPr>
              <a:t>Cap 0.50</a:t>
            </a:r>
            <a:r>
              <a:rPr lang="fr-FR" sz="1400" dirty="0" smtClean="0">
                <a:latin typeface="Calibri" panose="020F0502020204030204" pitchFamily="34" charset="0"/>
              </a:rPr>
              <a:t>%</a:t>
            </a:r>
          </a:p>
          <a:p>
            <a:pPr algn="ctr"/>
            <a:r>
              <a:rPr lang="fr-FR" sz="1400" dirty="0" smtClean="0">
                <a:latin typeface="Calibri" panose="020F0502020204030204" pitchFamily="34" charset="0"/>
              </a:rPr>
              <a:t>Prime annuelle: 0,17%</a:t>
            </a:r>
            <a:endParaRPr lang="fr-FR" sz="1400" dirty="0">
              <a:latin typeface="Calibri" panose="020F0502020204030204" pitchFamily="34" charset="0"/>
            </a:endParaRPr>
          </a:p>
        </p:txBody>
      </p:sp>
      <p:cxnSp>
        <p:nvCxnSpPr>
          <p:cNvPr id="6" name="Connecteur droit 5"/>
          <p:cNvCxnSpPr/>
          <p:nvPr/>
        </p:nvCxnSpPr>
        <p:spPr>
          <a:xfrm flipV="1">
            <a:off x="5324649" y="2965594"/>
            <a:ext cx="471487" cy="375979"/>
          </a:xfrm>
          <a:prstGeom prst="line">
            <a:avLst/>
          </a:prstGeom>
          <a:ln w="19050">
            <a:solidFill>
              <a:schemeClr val="tx1"/>
            </a:solidFill>
          </a:ln>
        </p:spPr>
        <p:style>
          <a:lnRef idx="1">
            <a:schemeClr val="dk1"/>
          </a:lnRef>
          <a:fillRef idx="0">
            <a:schemeClr val="dk1"/>
          </a:fillRef>
          <a:effectRef idx="0">
            <a:schemeClr val="dk1"/>
          </a:effectRef>
          <a:fontRef idx="minor">
            <a:schemeClr val="tx1"/>
          </a:fontRef>
        </p:style>
      </p:cxnSp>
      <p:sp>
        <p:nvSpPr>
          <p:cNvPr id="7" name="ZoneTexte 6"/>
          <p:cNvSpPr txBox="1"/>
          <p:nvPr/>
        </p:nvSpPr>
        <p:spPr>
          <a:xfrm>
            <a:off x="1885950" y="41910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Couverture </a:t>
            </a:r>
            <a:r>
              <a:rPr lang="fr-FR" sz="2400" dirty="0" smtClean="0">
                <a:latin typeface="Calibri" panose="020F0502020204030204" pitchFamily="34" charset="0"/>
              </a:rPr>
              <a:t>Mezzanine</a:t>
            </a:r>
            <a:endParaRPr lang="fr-FR" sz="2400" dirty="0">
              <a:latin typeface="Calibri" panose="020F0502020204030204" pitchFamily="34" charset="0"/>
            </a:endParaRPr>
          </a:p>
        </p:txBody>
      </p:sp>
    </p:spTree>
    <p:extLst>
      <p:ext uri="{BB962C8B-B14F-4D97-AF65-F5344CB8AC3E}">
        <p14:creationId xmlns:p14="http://schemas.microsoft.com/office/powerpoint/2010/main" val="30382596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25941" y="155895"/>
            <a:ext cx="6029325" cy="830997"/>
          </a:xfrm>
          <a:prstGeom prst="rect">
            <a:avLst/>
          </a:prstGeom>
          <a:noFill/>
        </p:spPr>
        <p:txBody>
          <a:bodyPr wrap="square" rtlCol="0">
            <a:spAutoFit/>
          </a:bodyPr>
          <a:lstStyle/>
          <a:p>
            <a:pPr algn="ctr"/>
            <a:r>
              <a:rPr lang="fr-FR" sz="2400" dirty="0" smtClean="0">
                <a:latin typeface="Calibri" panose="020F0502020204030204" pitchFamily="34" charset="0"/>
              </a:rPr>
              <a:t>Couvertures traitées </a:t>
            </a:r>
            <a:endParaRPr lang="fr-FR" sz="2400" dirty="0" smtClean="0">
              <a:latin typeface="Calibri" panose="020F0502020204030204" pitchFamily="34" charset="0"/>
            </a:endParaRPr>
          </a:p>
          <a:p>
            <a:pPr algn="ctr"/>
            <a:r>
              <a:rPr lang="fr-FR" sz="2400" dirty="0" smtClean="0">
                <a:latin typeface="Calibri" panose="020F0502020204030204" pitchFamily="34" charset="0"/>
              </a:rPr>
              <a:t>avec </a:t>
            </a:r>
            <a:r>
              <a:rPr lang="fr-FR" sz="2400" dirty="0" smtClean="0">
                <a:latin typeface="Calibri" panose="020F0502020204030204" pitchFamily="34" charset="0"/>
              </a:rPr>
              <a:t>BPRI</a:t>
            </a:r>
            <a:endParaRPr lang="fr-FR" sz="2400" dirty="0">
              <a:latin typeface="Calibri" panose="020F0502020204030204" pitchFamily="34" charset="0"/>
            </a:endParaRPr>
          </a:p>
        </p:txBody>
      </p:sp>
      <p:sp>
        <p:nvSpPr>
          <p:cNvPr id="5" name="Rectangle 4"/>
          <p:cNvSpPr/>
          <p:nvPr/>
        </p:nvSpPr>
        <p:spPr>
          <a:xfrm>
            <a:off x="121915" y="2709333"/>
            <a:ext cx="2649860" cy="2062103"/>
          </a:xfrm>
          <a:prstGeom prst="rect">
            <a:avLst/>
          </a:prstGeom>
          <a:ln>
            <a:solidFill>
              <a:schemeClr val="bg1">
                <a:lumMod val="50000"/>
              </a:schemeClr>
            </a:solidFill>
          </a:ln>
        </p:spPr>
        <p:txBody>
          <a:bodyPr wrap="square">
            <a:spAutoFit/>
          </a:bodyPr>
          <a:lstStyle/>
          <a:p>
            <a:pPr algn="just"/>
            <a:r>
              <a:rPr lang="fr-FR" sz="1600" dirty="0" smtClean="0">
                <a:latin typeface="Calibri" panose="020F0502020204030204" pitchFamily="34" charset="0"/>
              </a:rPr>
              <a:t>Le cap a été choisi par rapport au </a:t>
            </a:r>
            <a:r>
              <a:rPr lang="fr-FR" sz="1600" dirty="0">
                <a:latin typeface="Calibri" panose="020F0502020204030204" pitchFamily="34" charset="0"/>
              </a:rPr>
              <a:t>swap avec </a:t>
            </a:r>
            <a:r>
              <a:rPr lang="fr-FR" sz="1600" dirty="0" err="1">
                <a:latin typeface="Calibri" panose="020F0502020204030204" pitchFamily="34" charset="0"/>
              </a:rPr>
              <a:t>floor</a:t>
            </a:r>
            <a:r>
              <a:rPr lang="fr-FR" sz="1600" dirty="0">
                <a:latin typeface="Calibri" panose="020F0502020204030204" pitchFamily="34" charset="0"/>
              </a:rPr>
              <a:t> 0% </a:t>
            </a:r>
            <a:r>
              <a:rPr lang="fr-FR" sz="1600" dirty="0" smtClean="0">
                <a:latin typeface="Calibri" panose="020F0502020204030204" pitchFamily="34" charset="0"/>
              </a:rPr>
              <a:t>car il assure un meilleur taux de financement dans tous les scénarios de marché et évite toute valorisation (mark to </a:t>
            </a:r>
            <a:r>
              <a:rPr lang="fr-FR" sz="1600" dirty="0" err="1" smtClean="0">
                <a:latin typeface="Calibri" panose="020F0502020204030204" pitchFamily="34" charset="0"/>
              </a:rPr>
              <a:t>market</a:t>
            </a:r>
            <a:r>
              <a:rPr lang="fr-FR" sz="1600" dirty="0" smtClean="0">
                <a:latin typeface="Calibri" panose="020F0502020204030204" pitchFamily="34" charset="0"/>
              </a:rPr>
              <a:t>) négative éventuelle.</a:t>
            </a:r>
          </a:p>
        </p:txBody>
      </p:sp>
      <p:sp>
        <p:nvSpPr>
          <p:cNvPr id="3" name="Rectangle 2"/>
          <p:cNvSpPr/>
          <p:nvPr/>
        </p:nvSpPr>
        <p:spPr>
          <a:xfrm>
            <a:off x="2906675" y="1073140"/>
            <a:ext cx="6109733" cy="2616101"/>
          </a:xfrm>
          <a:prstGeom prst="rect">
            <a:avLst/>
          </a:prstGeom>
          <a:ln>
            <a:solidFill>
              <a:schemeClr val="bg1">
                <a:lumMod val="50000"/>
              </a:schemeClr>
            </a:solidFill>
          </a:ln>
        </p:spPr>
        <p:txBody>
          <a:bodyPr wrap="square">
            <a:spAutoFit/>
          </a:bodyPr>
          <a:lstStyle/>
          <a:p>
            <a:r>
              <a:rPr lang="fr-FR" sz="1400" b="1" dirty="0">
                <a:latin typeface="Calibri" panose="020F0502020204030204" pitchFamily="34" charset="0"/>
              </a:rPr>
              <a:t>Produit</a:t>
            </a:r>
            <a:r>
              <a:rPr lang="fr-FR" sz="1400" dirty="0">
                <a:latin typeface="Calibri" panose="020F0502020204030204" pitchFamily="34" charset="0"/>
              </a:rPr>
              <a:t> </a:t>
            </a:r>
            <a:r>
              <a:rPr lang="fr-FR" sz="1400" dirty="0" smtClean="0">
                <a:latin typeface="Calibri" panose="020F0502020204030204" pitchFamily="34" charset="0"/>
              </a:rPr>
              <a:t>		: </a:t>
            </a:r>
            <a:r>
              <a:rPr lang="fr-FR" sz="1400" b="1" dirty="0">
                <a:latin typeface="Calibri" panose="020F0502020204030204" pitchFamily="34" charset="0"/>
              </a:rPr>
              <a:t>Cap à Prime étalée</a:t>
            </a:r>
          </a:p>
          <a:p>
            <a:r>
              <a:rPr lang="fr-FR" sz="1400" b="1" dirty="0">
                <a:latin typeface="Calibri" panose="020F0502020204030204" pitchFamily="34" charset="0"/>
              </a:rPr>
              <a:t>Nominal</a:t>
            </a:r>
            <a:r>
              <a:rPr lang="fr-FR" sz="1400" dirty="0">
                <a:latin typeface="Calibri" panose="020F0502020204030204" pitchFamily="34" charset="0"/>
              </a:rPr>
              <a:t> </a:t>
            </a:r>
            <a:r>
              <a:rPr lang="fr-FR" sz="1400" dirty="0" smtClean="0">
                <a:latin typeface="Calibri" panose="020F0502020204030204" pitchFamily="34" charset="0"/>
              </a:rPr>
              <a:t>		: 15,500,000 </a:t>
            </a:r>
            <a:r>
              <a:rPr lang="fr-FR" sz="1400" dirty="0">
                <a:latin typeface="Calibri" panose="020F0502020204030204" pitchFamily="34" charset="0"/>
              </a:rPr>
              <a:t>€ amortissement spécifique, </a:t>
            </a:r>
            <a:r>
              <a:rPr lang="fr-FR" sz="1400" dirty="0" err="1">
                <a:latin typeface="Calibri" panose="020F0502020204030204" pitchFamily="34" charset="0"/>
              </a:rPr>
              <a:t>cf</a:t>
            </a:r>
            <a:r>
              <a:rPr lang="fr-FR" sz="1400" dirty="0">
                <a:latin typeface="Calibri" panose="020F0502020204030204" pitchFamily="34" charset="0"/>
              </a:rPr>
              <a:t> tableau </a:t>
            </a:r>
            <a:r>
              <a:rPr lang="fr-FR" sz="1400" dirty="0" smtClean="0">
                <a:latin typeface="Calibri" panose="020F0502020204030204" pitchFamily="34" charset="0"/>
              </a:rPr>
              <a:t>ci-après</a:t>
            </a:r>
            <a:endParaRPr lang="fr-FR" sz="1400" dirty="0">
              <a:latin typeface="Calibri" panose="020F0502020204030204" pitchFamily="34" charset="0"/>
            </a:endParaRPr>
          </a:p>
          <a:p>
            <a:r>
              <a:rPr lang="fr-FR" sz="1400" b="1" dirty="0">
                <a:latin typeface="Calibri" panose="020F0502020204030204" pitchFamily="34" charset="0"/>
              </a:rPr>
              <a:t>Date de début </a:t>
            </a:r>
            <a:r>
              <a:rPr lang="fr-FR" sz="1400" b="1" dirty="0" smtClean="0">
                <a:latin typeface="Calibri" panose="020F0502020204030204" pitchFamily="34" charset="0"/>
              </a:rPr>
              <a:t>	</a:t>
            </a:r>
            <a:r>
              <a:rPr lang="fr-FR" sz="1400" dirty="0" smtClean="0">
                <a:latin typeface="Calibri" panose="020F0502020204030204" pitchFamily="34" charset="0"/>
              </a:rPr>
              <a:t>: 22/11/2015</a:t>
            </a:r>
            <a:endParaRPr lang="fr-FR" sz="1400" dirty="0">
              <a:latin typeface="Calibri" panose="020F0502020204030204" pitchFamily="34" charset="0"/>
            </a:endParaRPr>
          </a:p>
          <a:p>
            <a:r>
              <a:rPr lang="fr-FR" sz="1400" b="1" dirty="0">
                <a:latin typeface="Calibri" panose="020F0502020204030204" pitchFamily="34" charset="0"/>
              </a:rPr>
              <a:t>Date de Fin</a:t>
            </a:r>
            <a:r>
              <a:rPr lang="fr-FR" sz="1400" dirty="0">
                <a:latin typeface="Calibri" panose="020F0502020204030204" pitchFamily="34" charset="0"/>
              </a:rPr>
              <a:t> </a:t>
            </a:r>
            <a:r>
              <a:rPr lang="fr-FR" sz="1400" dirty="0" smtClean="0">
                <a:latin typeface="Calibri" panose="020F0502020204030204" pitchFamily="34" charset="0"/>
              </a:rPr>
              <a:t>		: 20/09/2019</a:t>
            </a:r>
            <a:endParaRPr lang="fr-FR" sz="1400" dirty="0">
              <a:latin typeface="Calibri" panose="020F0502020204030204" pitchFamily="34" charset="0"/>
            </a:endParaRPr>
          </a:p>
          <a:p>
            <a:r>
              <a:rPr lang="fr-FR" sz="1400" b="1" dirty="0">
                <a:latin typeface="Calibri" panose="020F0502020204030204" pitchFamily="34" charset="0"/>
              </a:rPr>
              <a:t>Index</a:t>
            </a:r>
            <a:r>
              <a:rPr lang="fr-FR" sz="1400" dirty="0">
                <a:latin typeface="Calibri" panose="020F0502020204030204" pitchFamily="34" charset="0"/>
              </a:rPr>
              <a:t> </a:t>
            </a:r>
            <a:r>
              <a:rPr lang="fr-FR" sz="1400" dirty="0" smtClean="0">
                <a:latin typeface="Calibri" panose="020F0502020204030204" pitchFamily="34" charset="0"/>
              </a:rPr>
              <a:t>			: Euribor 3Mois</a:t>
            </a:r>
            <a:endParaRPr lang="fr-FR" sz="1400" dirty="0">
              <a:latin typeface="Calibri" panose="020F0502020204030204" pitchFamily="34" charset="0"/>
            </a:endParaRPr>
          </a:p>
          <a:p>
            <a:r>
              <a:rPr lang="fr-FR" sz="1400" b="1" dirty="0" smtClean="0">
                <a:latin typeface="Calibri" panose="020F0502020204030204" pitchFamily="34" charset="0"/>
              </a:rPr>
              <a:t>Base			</a:t>
            </a:r>
            <a:r>
              <a:rPr lang="fr-FR" sz="1400" dirty="0" smtClean="0">
                <a:latin typeface="Calibri" panose="020F0502020204030204" pitchFamily="34" charset="0"/>
              </a:rPr>
              <a:t>: ACTUAL/360</a:t>
            </a:r>
            <a:endParaRPr lang="fr-FR" sz="1400" dirty="0">
              <a:latin typeface="Calibri" panose="020F0502020204030204" pitchFamily="34" charset="0"/>
            </a:endParaRPr>
          </a:p>
          <a:p>
            <a:r>
              <a:rPr lang="fr-FR" sz="1400" b="1" dirty="0" smtClean="0">
                <a:latin typeface="Calibri" panose="020F0502020204030204" pitchFamily="34" charset="0"/>
              </a:rPr>
              <a:t>Cours d’exercice	</a:t>
            </a:r>
            <a:r>
              <a:rPr lang="fr-FR" sz="1400" dirty="0" smtClean="0">
                <a:latin typeface="Calibri" panose="020F0502020204030204" pitchFamily="34" charset="0"/>
              </a:rPr>
              <a:t>: </a:t>
            </a:r>
            <a:r>
              <a:rPr lang="fr-FR" sz="1400" b="1" dirty="0">
                <a:latin typeface="Calibri" panose="020F0502020204030204" pitchFamily="34" charset="0"/>
              </a:rPr>
              <a:t>0.05</a:t>
            </a:r>
            <a:r>
              <a:rPr lang="fr-FR" sz="1400" b="1" dirty="0" smtClean="0">
                <a:latin typeface="Calibri" panose="020F0502020204030204" pitchFamily="34" charset="0"/>
              </a:rPr>
              <a:t>% </a:t>
            </a:r>
            <a:r>
              <a:rPr lang="fr-FR" sz="1400" dirty="0" smtClean="0">
                <a:latin typeface="Calibri" panose="020F0502020204030204" pitchFamily="34" charset="0"/>
              </a:rPr>
              <a:t>(« </a:t>
            </a:r>
            <a:r>
              <a:rPr lang="fr-FR" sz="1400" dirty="0" err="1" smtClean="0">
                <a:latin typeface="Calibri" panose="020F0502020204030204" pitchFamily="34" charset="0"/>
              </a:rPr>
              <a:t>strike</a:t>
            </a:r>
            <a:r>
              <a:rPr lang="fr-FR" sz="1400" dirty="0" smtClean="0">
                <a:latin typeface="Calibri" panose="020F0502020204030204" pitchFamily="34" charset="0"/>
              </a:rPr>
              <a:t> »)</a:t>
            </a:r>
            <a:endParaRPr lang="fr-FR" sz="1400" dirty="0">
              <a:latin typeface="Calibri" panose="020F0502020204030204" pitchFamily="34" charset="0"/>
            </a:endParaRPr>
          </a:p>
          <a:p>
            <a:endParaRPr lang="fr-FR" sz="1000" dirty="0">
              <a:latin typeface="Calibri" panose="020F0502020204030204" pitchFamily="34" charset="0"/>
            </a:endParaRPr>
          </a:p>
          <a:p>
            <a:pPr marL="176213" indent="-176213" algn="just">
              <a:buFont typeface="Arial" panose="020B0604020202020204" pitchFamily="34" charset="0"/>
              <a:buChar char="•"/>
            </a:pPr>
            <a:r>
              <a:rPr lang="fr-FR" sz="1400" b="1" dirty="0">
                <a:latin typeface="Calibri" panose="020F0502020204030204" pitchFamily="34" charset="0"/>
              </a:rPr>
              <a:t>Prime </a:t>
            </a:r>
            <a:r>
              <a:rPr lang="fr-FR" sz="1400" b="1" dirty="0" smtClean="0">
                <a:latin typeface="Calibri" panose="020F0502020204030204" pitchFamily="34" charset="0"/>
              </a:rPr>
              <a:t>annuelle </a:t>
            </a:r>
            <a:r>
              <a:rPr lang="fr-FR" sz="1400" dirty="0" smtClean="0">
                <a:latin typeface="Calibri" panose="020F0502020204030204" pitchFamily="34" charset="0"/>
              </a:rPr>
              <a:t>à </a:t>
            </a:r>
            <a:r>
              <a:rPr lang="fr-FR" sz="1400" dirty="0">
                <a:latin typeface="Calibri" panose="020F0502020204030204" pitchFamily="34" charset="0"/>
              </a:rPr>
              <a:t>payer </a:t>
            </a:r>
            <a:r>
              <a:rPr lang="fr-FR" sz="1400" dirty="0" smtClean="0">
                <a:latin typeface="Calibri" panose="020F0502020204030204" pitchFamily="34" charset="0"/>
              </a:rPr>
              <a:t>trimestriellement jusqu’au 20/09/2019: </a:t>
            </a:r>
            <a:r>
              <a:rPr lang="fr-FR" sz="1400" b="1" dirty="0" smtClean="0">
                <a:latin typeface="Calibri" panose="020F0502020204030204" pitchFamily="34" charset="0"/>
              </a:rPr>
              <a:t>0.2425%</a:t>
            </a:r>
            <a:endParaRPr lang="fr-FR" sz="1400" dirty="0" smtClean="0">
              <a:latin typeface="Calibri" panose="020F0502020204030204" pitchFamily="34" charset="0"/>
            </a:endParaRPr>
          </a:p>
          <a:p>
            <a:pPr marL="176213" indent="-176213">
              <a:buFont typeface="Arial" panose="020B0604020202020204" pitchFamily="34" charset="0"/>
              <a:buChar char="•"/>
            </a:pPr>
            <a:r>
              <a:rPr lang="fr-FR" sz="1400" b="1" dirty="0" smtClean="0">
                <a:latin typeface="Calibri" panose="020F0502020204030204" pitchFamily="34" charset="0"/>
              </a:rPr>
              <a:t>Taux de financement </a:t>
            </a:r>
            <a:r>
              <a:rPr lang="fr-FR" sz="1400" dirty="0">
                <a:latin typeface="Calibri" panose="020F0502020204030204" pitchFamily="34" charset="0"/>
              </a:rPr>
              <a:t>(hors marge MBO</a:t>
            </a:r>
            <a:r>
              <a:rPr lang="fr-FR" sz="1400" dirty="0" smtClean="0">
                <a:latin typeface="Calibri" panose="020F0502020204030204" pitchFamily="34" charset="0"/>
              </a:rPr>
              <a:t>) prévisionnel:</a:t>
            </a:r>
            <a:endParaRPr lang="fr-FR" sz="1400" b="1" dirty="0" smtClean="0">
              <a:latin typeface="Calibri" panose="020F0502020204030204" pitchFamily="34" charset="0"/>
            </a:endParaRPr>
          </a:p>
          <a:p>
            <a:pPr marL="623888" lvl="1" indent="-166688">
              <a:buFont typeface="Arial" panose="020B0604020202020204" pitchFamily="34" charset="0"/>
              <a:buChar char="•"/>
            </a:pPr>
            <a:r>
              <a:rPr lang="fr-FR" sz="1400" b="1" dirty="0" smtClean="0">
                <a:latin typeface="Calibri" panose="020F0502020204030204" pitchFamily="34" charset="0"/>
              </a:rPr>
              <a:t>Minimum 	: 0,2425% </a:t>
            </a:r>
            <a:r>
              <a:rPr lang="fr-FR" sz="1400" dirty="0" smtClean="0">
                <a:latin typeface="Calibri" panose="020F0502020204030204" pitchFamily="34" charset="0"/>
              </a:rPr>
              <a:t>(si Euribor nul ou négatif)</a:t>
            </a:r>
          </a:p>
          <a:p>
            <a:pPr marL="623888" lvl="1" indent="-166688">
              <a:buFont typeface="Arial" panose="020B0604020202020204" pitchFamily="34" charset="0"/>
              <a:buChar char="•"/>
            </a:pPr>
            <a:r>
              <a:rPr lang="fr-FR" sz="1400" b="1" dirty="0" smtClean="0">
                <a:latin typeface="Calibri" panose="020F0502020204030204" pitchFamily="34" charset="0"/>
              </a:rPr>
              <a:t>Maximum	: 0,2925% </a:t>
            </a:r>
            <a:r>
              <a:rPr lang="fr-FR" sz="1400" dirty="0" smtClean="0">
                <a:latin typeface="Calibri" panose="020F0502020204030204" pitchFamily="34" charset="0"/>
              </a:rPr>
              <a:t>(si Euribor &gt; 0,05%)</a:t>
            </a:r>
            <a:endParaRPr lang="fr-FR" sz="1400" dirty="0">
              <a:latin typeface="Calibri" panose="020F0502020204030204" pitchFamily="34" charset="0"/>
            </a:endParaRPr>
          </a:p>
        </p:txBody>
      </p:sp>
      <p:sp>
        <p:nvSpPr>
          <p:cNvPr id="6" name="Rectangle 5"/>
          <p:cNvSpPr/>
          <p:nvPr/>
        </p:nvSpPr>
        <p:spPr>
          <a:xfrm>
            <a:off x="2895600" y="3841641"/>
            <a:ext cx="6120808" cy="2616101"/>
          </a:xfrm>
          <a:prstGeom prst="rect">
            <a:avLst/>
          </a:prstGeom>
          <a:ln>
            <a:solidFill>
              <a:schemeClr val="bg1">
                <a:lumMod val="50000"/>
              </a:schemeClr>
            </a:solidFill>
          </a:ln>
        </p:spPr>
        <p:txBody>
          <a:bodyPr wrap="square">
            <a:spAutoFit/>
          </a:bodyPr>
          <a:lstStyle/>
          <a:p>
            <a:r>
              <a:rPr lang="fr-FR" sz="1400" b="1" dirty="0">
                <a:latin typeface="Calibri" panose="020F0502020204030204" pitchFamily="34" charset="0"/>
              </a:rPr>
              <a:t>Produit</a:t>
            </a:r>
            <a:r>
              <a:rPr lang="fr-FR" sz="1400" dirty="0">
                <a:latin typeface="Calibri" panose="020F0502020204030204" pitchFamily="34" charset="0"/>
              </a:rPr>
              <a:t> </a:t>
            </a:r>
            <a:r>
              <a:rPr lang="fr-FR" sz="1400" dirty="0" smtClean="0">
                <a:latin typeface="Calibri" panose="020F0502020204030204" pitchFamily="34" charset="0"/>
              </a:rPr>
              <a:t>		: </a:t>
            </a:r>
            <a:r>
              <a:rPr lang="fr-FR" sz="1400" b="1" dirty="0">
                <a:latin typeface="Calibri" panose="020F0502020204030204" pitchFamily="34" charset="0"/>
              </a:rPr>
              <a:t>Cap à Prime étalée</a:t>
            </a:r>
          </a:p>
          <a:p>
            <a:r>
              <a:rPr lang="fr-FR" sz="1400" b="1" dirty="0">
                <a:latin typeface="Calibri" panose="020F0502020204030204" pitchFamily="34" charset="0"/>
              </a:rPr>
              <a:t>Nominal</a:t>
            </a:r>
            <a:r>
              <a:rPr lang="fr-FR" sz="1400" dirty="0">
                <a:latin typeface="Calibri" panose="020F0502020204030204" pitchFamily="34" charset="0"/>
              </a:rPr>
              <a:t> </a:t>
            </a:r>
            <a:r>
              <a:rPr lang="fr-FR" sz="1400" dirty="0" smtClean="0">
                <a:latin typeface="Calibri" panose="020F0502020204030204" pitchFamily="34" charset="0"/>
              </a:rPr>
              <a:t>		: 5,000,000 </a:t>
            </a:r>
            <a:r>
              <a:rPr lang="fr-FR" sz="1400" dirty="0">
                <a:latin typeface="Calibri" panose="020F0502020204030204" pitchFamily="34" charset="0"/>
              </a:rPr>
              <a:t>€ amortissement spécifique, </a:t>
            </a:r>
            <a:r>
              <a:rPr lang="fr-FR" sz="1400" dirty="0" err="1">
                <a:latin typeface="Calibri" panose="020F0502020204030204" pitchFamily="34" charset="0"/>
              </a:rPr>
              <a:t>cf</a:t>
            </a:r>
            <a:r>
              <a:rPr lang="fr-FR" sz="1400" dirty="0">
                <a:latin typeface="Calibri" panose="020F0502020204030204" pitchFamily="34" charset="0"/>
              </a:rPr>
              <a:t> tableau </a:t>
            </a:r>
            <a:r>
              <a:rPr lang="fr-FR" sz="1400" dirty="0" smtClean="0">
                <a:latin typeface="Calibri" panose="020F0502020204030204" pitchFamily="34" charset="0"/>
              </a:rPr>
              <a:t>ci-après</a:t>
            </a:r>
            <a:endParaRPr lang="fr-FR" sz="1400" dirty="0">
              <a:latin typeface="Calibri" panose="020F0502020204030204" pitchFamily="34" charset="0"/>
            </a:endParaRPr>
          </a:p>
          <a:p>
            <a:r>
              <a:rPr lang="fr-FR" sz="1400" b="1" dirty="0">
                <a:latin typeface="Calibri" panose="020F0502020204030204" pitchFamily="34" charset="0"/>
              </a:rPr>
              <a:t>Date de début </a:t>
            </a:r>
            <a:r>
              <a:rPr lang="fr-FR" sz="1400" b="1" dirty="0" smtClean="0">
                <a:latin typeface="Calibri" panose="020F0502020204030204" pitchFamily="34" charset="0"/>
              </a:rPr>
              <a:t>	</a:t>
            </a:r>
            <a:r>
              <a:rPr lang="fr-FR" sz="1400" dirty="0" smtClean="0">
                <a:latin typeface="Calibri" panose="020F0502020204030204" pitchFamily="34" charset="0"/>
              </a:rPr>
              <a:t>: 30/09/2015</a:t>
            </a:r>
            <a:endParaRPr lang="fr-FR" sz="1400" dirty="0">
              <a:latin typeface="Calibri" panose="020F0502020204030204" pitchFamily="34" charset="0"/>
            </a:endParaRPr>
          </a:p>
          <a:p>
            <a:r>
              <a:rPr lang="fr-FR" sz="1400" b="1" dirty="0">
                <a:latin typeface="Calibri" panose="020F0502020204030204" pitchFamily="34" charset="0"/>
              </a:rPr>
              <a:t>Date de Fin</a:t>
            </a:r>
            <a:r>
              <a:rPr lang="fr-FR" sz="1400" dirty="0">
                <a:latin typeface="Calibri" panose="020F0502020204030204" pitchFamily="34" charset="0"/>
              </a:rPr>
              <a:t> </a:t>
            </a:r>
            <a:r>
              <a:rPr lang="fr-FR" sz="1400" dirty="0" smtClean="0">
                <a:latin typeface="Calibri" panose="020F0502020204030204" pitchFamily="34" charset="0"/>
              </a:rPr>
              <a:t>		: 30/09/2019</a:t>
            </a:r>
            <a:endParaRPr lang="fr-FR" sz="1400" dirty="0">
              <a:latin typeface="Calibri" panose="020F0502020204030204" pitchFamily="34" charset="0"/>
            </a:endParaRPr>
          </a:p>
          <a:p>
            <a:r>
              <a:rPr lang="fr-FR" sz="1400" b="1" dirty="0">
                <a:latin typeface="Calibri" panose="020F0502020204030204" pitchFamily="34" charset="0"/>
              </a:rPr>
              <a:t>Index</a:t>
            </a:r>
            <a:r>
              <a:rPr lang="fr-FR" sz="1400" dirty="0">
                <a:latin typeface="Calibri" panose="020F0502020204030204" pitchFamily="34" charset="0"/>
              </a:rPr>
              <a:t> </a:t>
            </a:r>
            <a:r>
              <a:rPr lang="fr-FR" sz="1400" dirty="0" smtClean="0">
                <a:latin typeface="Calibri" panose="020F0502020204030204" pitchFamily="34" charset="0"/>
              </a:rPr>
              <a:t>			: Euribor 3Mois</a:t>
            </a:r>
            <a:endParaRPr lang="fr-FR" sz="1400" dirty="0">
              <a:latin typeface="Calibri" panose="020F0502020204030204" pitchFamily="34" charset="0"/>
            </a:endParaRPr>
          </a:p>
          <a:p>
            <a:r>
              <a:rPr lang="fr-FR" sz="1400" b="1" dirty="0" smtClean="0">
                <a:latin typeface="Calibri" panose="020F0502020204030204" pitchFamily="34" charset="0"/>
              </a:rPr>
              <a:t>Base			</a:t>
            </a:r>
            <a:r>
              <a:rPr lang="fr-FR" sz="1400" dirty="0" smtClean="0">
                <a:latin typeface="Calibri" panose="020F0502020204030204" pitchFamily="34" charset="0"/>
              </a:rPr>
              <a:t>: ACTUAL/360</a:t>
            </a:r>
            <a:endParaRPr lang="fr-FR" sz="1400" dirty="0">
              <a:latin typeface="Calibri" panose="020F0502020204030204" pitchFamily="34" charset="0"/>
            </a:endParaRPr>
          </a:p>
          <a:p>
            <a:r>
              <a:rPr lang="fr-FR" sz="1400" b="1" dirty="0" smtClean="0">
                <a:latin typeface="Calibri" panose="020F0502020204030204" pitchFamily="34" charset="0"/>
              </a:rPr>
              <a:t>Cours d’exercice	</a:t>
            </a:r>
            <a:r>
              <a:rPr lang="fr-FR" sz="1400" dirty="0" smtClean="0">
                <a:latin typeface="Calibri" panose="020F0502020204030204" pitchFamily="34" charset="0"/>
              </a:rPr>
              <a:t>: </a:t>
            </a:r>
            <a:r>
              <a:rPr lang="fr-FR" sz="1400" b="1" dirty="0" smtClean="0">
                <a:latin typeface="Calibri" panose="020F0502020204030204" pitchFamily="34" charset="0"/>
              </a:rPr>
              <a:t>0.50% </a:t>
            </a:r>
            <a:r>
              <a:rPr lang="fr-FR" sz="1400" dirty="0" smtClean="0">
                <a:latin typeface="Calibri" panose="020F0502020204030204" pitchFamily="34" charset="0"/>
              </a:rPr>
              <a:t>(« </a:t>
            </a:r>
            <a:r>
              <a:rPr lang="fr-FR" sz="1400" dirty="0" err="1" smtClean="0">
                <a:latin typeface="Calibri" panose="020F0502020204030204" pitchFamily="34" charset="0"/>
              </a:rPr>
              <a:t>strike</a:t>
            </a:r>
            <a:r>
              <a:rPr lang="fr-FR" sz="1400" dirty="0" smtClean="0">
                <a:latin typeface="Calibri" panose="020F0502020204030204" pitchFamily="34" charset="0"/>
              </a:rPr>
              <a:t> »)</a:t>
            </a:r>
            <a:endParaRPr lang="fr-FR" sz="1400" dirty="0">
              <a:latin typeface="Calibri" panose="020F0502020204030204" pitchFamily="34" charset="0"/>
            </a:endParaRPr>
          </a:p>
          <a:p>
            <a:endParaRPr lang="fr-FR" sz="1000" dirty="0">
              <a:latin typeface="Calibri" panose="020F0502020204030204" pitchFamily="34" charset="0"/>
            </a:endParaRPr>
          </a:p>
          <a:p>
            <a:pPr marL="176213" indent="-176213" algn="just">
              <a:buFont typeface="Arial" panose="020B0604020202020204" pitchFamily="34" charset="0"/>
              <a:buChar char="•"/>
            </a:pPr>
            <a:r>
              <a:rPr lang="fr-FR" sz="1400" b="1" dirty="0">
                <a:latin typeface="Calibri" panose="020F0502020204030204" pitchFamily="34" charset="0"/>
              </a:rPr>
              <a:t>Prime </a:t>
            </a:r>
            <a:r>
              <a:rPr lang="fr-FR" sz="1400" b="1" dirty="0" smtClean="0">
                <a:latin typeface="Calibri" panose="020F0502020204030204" pitchFamily="34" charset="0"/>
              </a:rPr>
              <a:t>annuelle </a:t>
            </a:r>
            <a:r>
              <a:rPr lang="fr-FR" sz="1400" dirty="0" smtClean="0">
                <a:latin typeface="Calibri" panose="020F0502020204030204" pitchFamily="34" charset="0"/>
              </a:rPr>
              <a:t>à </a:t>
            </a:r>
            <a:r>
              <a:rPr lang="fr-FR" sz="1400" dirty="0">
                <a:latin typeface="Calibri" panose="020F0502020204030204" pitchFamily="34" charset="0"/>
              </a:rPr>
              <a:t>payer </a:t>
            </a:r>
            <a:r>
              <a:rPr lang="fr-FR" sz="1400" dirty="0" smtClean="0">
                <a:latin typeface="Calibri" panose="020F0502020204030204" pitchFamily="34" charset="0"/>
              </a:rPr>
              <a:t>trimestriellement jusqu’au 30/09/2019: </a:t>
            </a:r>
            <a:r>
              <a:rPr lang="fr-FR" sz="1400" b="1" dirty="0" smtClean="0">
                <a:latin typeface="Calibri" panose="020F0502020204030204" pitchFamily="34" charset="0"/>
              </a:rPr>
              <a:t>0.17%</a:t>
            </a:r>
            <a:endParaRPr lang="fr-FR" sz="1400" dirty="0" smtClean="0">
              <a:latin typeface="Calibri" panose="020F0502020204030204" pitchFamily="34" charset="0"/>
            </a:endParaRPr>
          </a:p>
          <a:p>
            <a:pPr marL="176213" indent="-176213">
              <a:buFont typeface="Arial" panose="020B0604020202020204" pitchFamily="34" charset="0"/>
              <a:buChar char="•"/>
            </a:pPr>
            <a:r>
              <a:rPr lang="fr-FR" sz="1400" b="1" dirty="0" smtClean="0">
                <a:latin typeface="Calibri" panose="020F0502020204030204" pitchFamily="34" charset="0"/>
              </a:rPr>
              <a:t>Taux de financement </a:t>
            </a:r>
            <a:r>
              <a:rPr lang="fr-FR" sz="1400" dirty="0">
                <a:latin typeface="Calibri" panose="020F0502020204030204" pitchFamily="34" charset="0"/>
              </a:rPr>
              <a:t>(hors marge MBO</a:t>
            </a:r>
            <a:r>
              <a:rPr lang="fr-FR" sz="1400" dirty="0" smtClean="0">
                <a:latin typeface="Calibri" panose="020F0502020204030204" pitchFamily="34" charset="0"/>
              </a:rPr>
              <a:t>) prévisionnel:</a:t>
            </a:r>
            <a:endParaRPr lang="fr-FR" sz="1400" b="1" dirty="0" smtClean="0">
              <a:latin typeface="Calibri" panose="020F0502020204030204" pitchFamily="34" charset="0"/>
            </a:endParaRPr>
          </a:p>
          <a:p>
            <a:pPr marL="623888" lvl="1" indent="-166688">
              <a:buFont typeface="Arial" panose="020B0604020202020204" pitchFamily="34" charset="0"/>
              <a:buChar char="•"/>
            </a:pPr>
            <a:r>
              <a:rPr lang="fr-FR" sz="1400" b="1" dirty="0" smtClean="0">
                <a:latin typeface="Calibri" panose="020F0502020204030204" pitchFamily="34" charset="0"/>
              </a:rPr>
              <a:t>Minimum 	: 0,17% </a:t>
            </a:r>
            <a:r>
              <a:rPr lang="fr-FR" sz="1400" dirty="0" smtClean="0">
                <a:latin typeface="Calibri" panose="020F0502020204030204" pitchFamily="34" charset="0"/>
              </a:rPr>
              <a:t>(si Euribor nul ou négatif)</a:t>
            </a:r>
          </a:p>
          <a:p>
            <a:pPr marL="623888" lvl="1" indent="-166688">
              <a:buFont typeface="Arial" panose="020B0604020202020204" pitchFamily="34" charset="0"/>
              <a:buChar char="•"/>
            </a:pPr>
            <a:r>
              <a:rPr lang="fr-FR" sz="1400" b="1" dirty="0" smtClean="0">
                <a:latin typeface="Calibri" panose="020F0502020204030204" pitchFamily="34" charset="0"/>
              </a:rPr>
              <a:t>Maximum	: 0,67% </a:t>
            </a:r>
            <a:r>
              <a:rPr lang="fr-FR" sz="1400" dirty="0" smtClean="0">
                <a:latin typeface="Calibri" panose="020F0502020204030204" pitchFamily="34" charset="0"/>
              </a:rPr>
              <a:t>(si Euribor &gt; </a:t>
            </a:r>
            <a:r>
              <a:rPr lang="fr-FR" sz="1400" dirty="0" smtClean="0">
                <a:latin typeface="Calibri" panose="020F0502020204030204" pitchFamily="34" charset="0"/>
              </a:rPr>
              <a:t>0,50%)</a:t>
            </a:r>
            <a:endParaRPr lang="fr-FR" sz="1400" dirty="0">
              <a:latin typeface="Calibri" panose="020F0502020204030204" pitchFamily="34" charset="0"/>
            </a:endParaRPr>
          </a:p>
        </p:txBody>
      </p:sp>
      <p:sp>
        <p:nvSpPr>
          <p:cNvPr id="7" name="ZoneTexte 6"/>
          <p:cNvSpPr txBox="1"/>
          <p:nvPr/>
        </p:nvSpPr>
        <p:spPr>
          <a:xfrm>
            <a:off x="962025" y="1866900"/>
            <a:ext cx="1727832" cy="369332"/>
          </a:xfrm>
          <a:prstGeom prst="rect">
            <a:avLst/>
          </a:prstGeom>
          <a:solidFill>
            <a:schemeClr val="accent3">
              <a:lumMod val="40000"/>
              <a:lumOff val="60000"/>
            </a:schemeClr>
          </a:solidFill>
        </p:spPr>
        <p:txBody>
          <a:bodyPr wrap="square" rtlCol="0">
            <a:spAutoFit/>
          </a:bodyPr>
          <a:lstStyle/>
          <a:p>
            <a:pPr algn="ctr"/>
            <a:r>
              <a:rPr lang="fr-FR" dirty="0" smtClean="0"/>
              <a:t>Crédit Senior</a:t>
            </a:r>
            <a:endParaRPr lang="fr-FR" dirty="0"/>
          </a:p>
        </p:txBody>
      </p:sp>
      <p:sp>
        <p:nvSpPr>
          <p:cNvPr id="8" name="ZoneTexte 7"/>
          <p:cNvSpPr txBox="1"/>
          <p:nvPr/>
        </p:nvSpPr>
        <p:spPr>
          <a:xfrm>
            <a:off x="962025" y="5149631"/>
            <a:ext cx="1727832" cy="369332"/>
          </a:xfrm>
          <a:prstGeom prst="rect">
            <a:avLst/>
          </a:prstGeom>
          <a:solidFill>
            <a:schemeClr val="accent3">
              <a:lumMod val="40000"/>
              <a:lumOff val="60000"/>
            </a:schemeClr>
          </a:solidFill>
        </p:spPr>
        <p:txBody>
          <a:bodyPr wrap="square" rtlCol="0">
            <a:spAutoFit/>
          </a:bodyPr>
          <a:lstStyle/>
          <a:p>
            <a:pPr algn="ctr"/>
            <a:r>
              <a:rPr lang="fr-FR" dirty="0" smtClean="0"/>
              <a:t>Mezzanine</a:t>
            </a:r>
            <a:endParaRPr lang="fr-FR" dirty="0"/>
          </a:p>
        </p:txBody>
      </p:sp>
    </p:spTree>
    <p:extLst>
      <p:ext uri="{BB962C8B-B14F-4D97-AF65-F5344CB8AC3E}">
        <p14:creationId xmlns:p14="http://schemas.microsoft.com/office/powerpoint/2010/main" val="10859391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b="1" dirty="0" smtClean="0">
                <a:latin typeface="Calibri" panose="020F0502020204030204" pitchFamily="34" charset="0"/>
              </a:rPr>
              <a:t>Tableaux d’amortissement</a:t>
            </a:r>
            <a:endParaRPr lang="fr-FR" sz="2400" b="1" dirty="0">
              <a:latin typeface="Calibri" panose="020F0502020204030204" pitchFamily="34" charset="0"/>
            </a:endParaRPr>
          </a:p>
        </p:txBody>
      </p:sp>
      <p:graphicFrame>
        <p:nvGraphicFramePr>
          <p:cNvPr id="2" name="Tableau 1"/>
          <p:cNvGraphicFramePr>
            <a:graphicFrameLocks noGrp="1"/>
          </p:cNvGraphicFramePr>
          <p:nvPr>
            <p:extLst>
              <p:ext uri="{D42A27DB-BD31-4B8C-83A1-F6EECF244321}">
                <p14:modId xmlns:p14="http://schemas.microsoft.com/office/powerpoint/2010/main" val="3459448685"/>
              </p:ext>
            </p:extLst>
          </p:nvPr>
        </p:nvGraphicFramePr>
        <p:xfrm>
          <a:off x="495300" y="1295083"/>
          <a:ext cx="3848100" cy="3480435"/>
        </p:xfrm>
        <a:graphic>
          <a:graphicData uri="http://schemas.openxmlformats.org/drawingml/2006/table">
            <a:tbl>
              <a:tblPr/>
              <a:tblGrid>
                <a:gridCol w="653183"/>
                <a:gridCol w="738381"/>
                <a:gridCol w="780980"/>
                <a:gridCol w="809379"/>
                <a:gridCol w="866177"/>
              </a:tblGrid>
              <a:tr h="182880">
                <a:tc gridSpan="5">
                  <a:txBody>
                    <a:bodyPr/>
                    <a:lstStyle/>
                    <a:p>
                      <a:pPr algn="ctr" fontAlgn="b"/>
                      <a:r>
                        <a:rPr lang="fr-FR" sz="1100" b="1" i="0" u="none" strike="noStrike" dirty="0" smtClean="0">
                          <a:solidFill>
                            <a:srgbClr val="000000"/>
                          </a:solidFill>
                          <a:effectLst/>
                          <a:latin typeface="Calibri"/>
                        </a:rPr>
                        <a:t>Période d’intérêts et tableau </a:t>
                      </a:r>
                      <a:r>
                        <a:rPr lang="fr-FR" sz="1100" b="1" i="0" u="none" strike="noStrike" dirty="0">
                          <a:solidFill>
                            <a:srgbClr val="000000"/>
                          </a:solidFill>
                          <a:effectLst/>
                          <a:latin typeface="Calibri"/>
                        </a:rPr>
                        <a:t>d'amortissement Crédit Senior</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371475">
                <a:tc>
                  <a:txBody>
                    <a:bodyPr/>
                    <a:lstStyle/>
                    <a:p>
                      <a:pPr algn="ctr" fontAlgn="ctr"/>
                      <a:r>
                        <a:rPr lang="fr-FR" sz="1100" b="1" i="0" u="none" strike="noStrike">
                          <a:solidFill>
                            <a:srgbClr val="000000"/>
                          </a:solidFill>
                          <a:effectLst/>
                          <a:latin typeface="Calibri"/>
                        </a:rPr>
                        <a:t>Fixing</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1100" b="1" i="0" u="none" strike="noStrike">
                          <a:solidFill>
                            <a:srgbClr val="000000"/>
                          </a:solidFill>
                          <a:effectLst/>
                          <a:latin typeface="Calibri"/>
                        </a:rPr>
                        <a:t>Début de période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1100" b="1" i="0" u="none" strike="noStrike">
                          <a:solidFill>
                            <a:srgbClr val="000000"/>
                          </a:solidFill>
                          <a:effectLst/>
                          <a:latin typeface="Calibri"/>
                        </a:rPr>
                        <a:t>Fin de période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1100" b="1" i="0" u="none" strike="noStrike">
                          <a:solidFill>
                            <a:srgbClr val="000000"/>
                          </a:solidFill>
                          <a:effectLst/>
                          <a:latin typeface="Calibri"/>
                        </a:rPr>
                        <a:t>Date de paiement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1100" b="1" i="0" u="none" strike="noStrike">
                          <a:solidFill>
                            <a:srgbClr val="000000"/>
                          </a:solidFill>
                          <a:effectLst/>
                          <a:latin typeface="Calibri"/>
                        </a:rPr>
                        <a:t>Crédit Senior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r>
              <a:tr h="182880">
                <a:tc>
                  <a:txBody>
                    <a:bodyPr/>
                    <a:lstStyle/>
                    <a:p>
                      <a:pPr algn="ctr" fontAlgn="b"/>
                      <a:r>
                        <a:rPr lang="fr-FR" sz="1100" b="0" i="0" u="none" strike="noStrike" dirty="0">
                          <a:solidFill>
                            <a:srgbClr val="000000"/>
                          </a:solidFill>
                          <a:effectLst/>
                          <a:latin typeface="Calibri"/>
                        </a:rPr>
                        <a:t>19/11/15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1100" b="0" i="0" u="none" strike="noStrike" dirty="0">
                          <a:solidFill>
                            <a:srgbClr val="000000"/>
                          </a:solidFill>
                          <a:effectLst/>
                          <a:latin typeface="Calibri"/>
                        </a:rPr>
                        <a:t>22/11/15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1100" b="0" i="0" u="none" strike="noStrike" dirty="0">
                          <a:solidFill>
                            <a:srgbClr val="000000"/>
                          </a:solidFill>
                          <a:effectLst/>
                          <a:latin typeface="Calibri"/>
                        </a:rPr>
                        <a:t>21/12/15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1100" b="0" i="0" u="none" strike="noStrike" dirty="0">
                          <a:solidFill>
                            <a:srgbClr val="000000"/>
                          </a:solidFill>
                          <a:effectLst/>
                          <a:latin typeface="Calibri"/>
                        </a:rPr>
                        <a:t>21/12/15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fr-FR" sz="1100" b="0" i="0" u="none" strike="noStrike" dirty="0">
                          <a:solidFill>
                            <a:srgbClr val="000000"/>
                          </a:solidFill>
                          <a:effectLst/>
                          <a:latin typeface="Calibri"/>
                        </a:rPr>
                        <a:t>  15,500,000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82880">
                <a:tc>
                  <a:txBody>
                    <a:bodyPr/>
                    <a:lstStyle/>
                    <a:p>
                      <a:pPr algn="ctr" fontAlgn="b"/>
                      <a:r>
                        <a:rPr lang="fr-FR" sz="1100" b="0" i="0" u="none" strike="noStrike">
                          <a:solidFill>
                            <a:srgbClr val="000000"/>
                          </a:solidFill>
                          <a:effectLst/>
                          <a:latin typeface="Calibri"/>
                        </a:rPr>
                        <a:t>17/12/15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21/12/15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21/03/16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21/03/16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14,653,846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ctr" fontAlgn="b"/>
                      <a:r>
                        <a:rPr lang="fr-FR" sz="1100" b="0" i="0" u="none" strike="noStrike">
                          <a:solidFill>
                            <a:srgbClr val="000000"/>
                          </a:solidFill>
                          <a:effectLst/>
                          <a:latin typeface="Calibri"/>
                        </a:rPr>
                        <a:t>17/03/16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21/03/16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20/06/16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20/06/16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14,653,846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ctr" fontAlgn="b"/>
                      <a:r>
                        <a:rPr lang="fr-FR" sz="1100" b="0" i="0" u="none" strike="noStrike">
                          <a:solidFill>
                            <a:srgbClr val="000000"/>
                          </a:solidFill>
                          <a:effectLst/>
                          <a:latin typeface="Calibri"/>
                        </a:rPr>
                        <a:t>16/06/16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20/06/16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20/09/16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20/09/16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13,807,692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ctr" fontAlgn="b"/>
                      <a:r>
                        <a:rPr lang="fr-FR" sz="1100" b="0" i="0" u="none" strike="noStrike">
                          <a:solidFill>
                            <a:srgbClr val="000000"/>
                          </a:solidFill>
                          <a:effectLst/>
                          <a:latin typeface="Calibri"/>
                        </a:rPr>
                        <a:t>16/09/16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20/09/16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20/12/16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20/12/16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13,807,692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ctr" fontAlgn="b"/>
                      <a:r>
                        <a:rPr lang="fr-FR" sz="1100" b="0" i="0" u="none" strike="noStrike">
                          <a:solidFill>
                            <a:srgbClr val="000000"/>
                          </a:solidFill>
                          <a:effectLst/>
                          <a:latin typeface="Calibri"/>
                        </a:rPr>
                        <a:t>16/12/16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20/12/16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20/03/17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20/03/17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12,961,538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ctr" fontAlgn="b"/>
                      <a:r>
                        <a:rPr lang="fr-FR" sz="1100" b="0" i="0" u="none" strike="noStrike">
                          <a:solidFill>
                            <a:srgbClr val="000000"/>
                          </a:solidFill>
                          <a:effectLst/>
                          <a:latin typeface="Calibri"/>
                        </a:rPr>
                        <a:t>16/03/17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20/03/17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20/06/17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20/06/17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12,961,538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ctr" fontAlgn="b"/>
                      <a:r>
                        <a:rPr lang="fr-FR" sz="1100" b="0" i="0" u="none" strike="noStrike">
                          <a:solidFill>
                            <a:srgbClr val="000000"/>
                          </a:solidFill>
                          <a:effectLst/>
                          <a:latin typeface="Calibri"/>
                        </a:rPr>
                        <a:t>16/06/17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20/06/17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20/09/17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20/09/17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12,115,384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ctr" fontAlgn="b"/>
                      <a:r>
                        <a:rPr lang="fr-FR" sz="1100" b="0" i="0" u="none" strike="noStrike">
                          <a:solidFill>
                            <a:srgbClr val="000000"/>
                          </a:solidFill>
                          <a:effectLst/>
                          <a:latin typeface="Calibri"/>
                        </a:rPr>
                        <a:t>18/09/17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20/09/17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20/12/17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20/12/17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12,115,384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ctr" fontAlgn="b"/>
                      <a:r>
                        <a:rPr lang="fr-FR" sz="1100" b="0" i="0" u="none" strike="noStrike">
                          <a:solidFill>
                            <a:srgbClr val="000000"/>
                          </a:solidFill>
                          <a:effectLst/>
                          <a:latin typeface="Calibri"/>
                        </a:rPr>
                        <a:t>18/12/17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20/12/17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20/03/18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20/03/18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11,269,230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ctr" fontAlgn="b"/>
                      <a:r>
                        <a:rPr lang="fr-FR" sz="1100" b="0" i="0" u="none" strike="noStrike">
                          <a:solidFill>
                            <a:srgbClr val="000000"/>
                          </a:solidFill>
                          <a:effectLst/>
                          <a:latin typeface="Calibri"/>
                        </a:rPr>
                        <a:t>16/03/18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20/03/18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20/06/18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20/06/18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11,269,230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ctr" fontAlgn="b"/>
                      <a:r>
                        <a:rPr lang="fr-FR" sz="1100" b="0" i="0" u="none" strike="noStrike">
                          <a:solidFill>
                            <a:srgbClr val="000000"/>
                          </a:solidFill>
                          <a:effectLst/>
                          <a:latin typeface="Calibri"/>
                        </a:rPr>
                        <a:t>18/06/18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20/06/18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20/09/18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20/09/18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10,423,076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ctr" fontAlgn="b"/>
                      <a:r>
                        <a:rPr lang="fr-FR" sz="1100" b="0" i="0" u="none" strike="noStrike">
                          <a:solidFill>
                            <a:srgbClr val="000000"/>
                          </a:solidFill>
                          <a:effectLst/>
                          <a:latin typeface="Calibri"/>
                        </a:rPr>
                        <a:t>18/09/18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20/09/18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20/12/18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20/12/18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10,423,076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ctr" fontAlgn="b"/>
                      <a:r>
                        <a:rPr lang="fr-FR" sz="1100" b="0" i="0" u="none" strike="noStrike">
                          <a:solidFill>
                            <a:srgbClr val="000000"/>
                          </a:solidFill>
                          <a:effectLst/>
                          <a:latin typeface="Calibri"/>
                        </a:rPr>
                        <a:t>18/12/18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20/12/18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20/03/19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20/03/19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9,576,922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ctr" fontAlgn="b"/>
                      <a:r>
                        <a:rPr lang="fr-FR" sz="1100" b="0" i="0" u="none" strike="noStrike">
                          <a:solidFill>
                            <a:srgbClr val="000000"/>
                          </a:solidFill>
                          <a:effectLst/>
                          <a:latin typeface="Calibri"/>
                        </a:rPr>
                        <a:t>18/03/19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20/03/19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20/06/19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20/06/19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9,576,922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ctr" fontAlgn="b"/>
                      <a:r>
                        <a:rPr lang="fr-FR" sz="1100" b="0" i="0" u="none" strike="noStrike">
                          <a:solidFill>
                            <a:srgbClr val="000000"/>
                          </a:solidFill>
                          <a:effectLst/>
                          <a:latin typeface="Calibri"/>
                        </a:rPr>
                        <a:t>18/06/19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20/06/19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20/09/19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dirty="0">
                          <a:solidFill>
                            <a:srgbClr val="000000"/>
                          </a:solidFill>
                          <a:effectLst/>
                          <a:latin typeface="Calibri"/>
                        </a:rPr>
                        <a:t>20/09/19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dirty="0">
                          <a:solidFill>
                            <a:srgbClr val="000000"/>
                          </a:solidFill>
                          <a:effectLst/>
                          <a:latin typeface="Calibri"/>
                        </a:rPr>
                        <a:t>     8,730,768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6" name="Rectangle 5"/>
          <p:cNvSpPr/>
          <p:nvPr/>
        </p:nvSpPr>
        <p:spPr>
          <a:xfrm>
            <a:off x="490724" y="5019675"/>
            <a:ext cx="1252351" cy="209550"/>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050" dirty="0" smtClean="0">
                <a:solidFill>
                  <a:schemeClr val="tx1"/>
                </a:solidFill>
                <a:latin typeface="Calibri" panose="020F0502020204030204" pitchFamily="34" charset="0"/>
              </a:rPr>
              <a:t>Période brisée</a:t>
            </a:r>
            <a:endParaRPr lang="en-US" sz="1050" dirty="0">
              <a:solidFill>
                <a:schemeClr val="tx1"/>
              </a:solidFill>
              <a:latin typeface="Calibri" panose="020F0502020204030204" pitchFamily="34" charset="0"/>
            </a:endParaRPr>
          </a:p>
        </p:txBody>
      </p:sp>
      <p:graphicFrame>
        <p:nvGraphicFramePr>
          <p:cNvPr id="8" name="Tableau 7"/>
          <p:cNvGraphicFramePr>
            <a:graphicFrameLocks noGrp="1"/>
          </p:cNvGraphicFramePr>
          <p:nvPr>
            <p:extLst>
              <p:ext uri="{D42A27DB-BD31-4B8C-83A1-F6EECF244321}">
                <p14:modId xmlns:p14="http://schemas.microsoft.com/office/powerpoint/2010/main" val="874478948"/>
              </p:ext>
            </p:extLst>
          </p:nvPr>
        </p:nvGraphicFramePr>
        <p:xfrm>
          <a:off x="4724400" y="1289685"/>
          <a:ext cx="3771900" cy="3558540"/>
        </p:xfrm>
        <a:graphic>
          <a:graphicData uri="http://schemas.openxmlformats.org/drawingml/2006/table">
            <a:tbl>
              <a:tblPr/>
              <a:tblGrid>
                <a:gridCol w="723900"/>
                <a:gridCol w="723900"/>
                <a:gridCol w="723900"/>
                <a:gridCol w="723900"/>
                <a:gridCol w="876300"/>
              </a:tblGrid>
              <a:tr h="182880">
                <a:tc gridSpan="4">
                  <a:txBody>
                    <a:bodyPr/>
                    <a:lstStyle/>
                    <a:p>
                      <a:pPr algn="ctr" fontAlgn="b"/>
                      <a:r>
                        <a:rPr lang="fr-FR" sz="1100" b="1" i="0" u="none" strike="noStrike" dirty="0">
                          <a:solidFill>
                            <a:srgbClr val="000000"/>
                          </a:solidFill>
                          <a:effectLst/>
                          <a:latin typeface="Calibri"/>
                        </a:rPr>
                        <a:t>Période d'intérêts Mezzanine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ctr" fontAlgn="b"/>
                      <a:endParaRPr lang="fr-FR" sz="1100" b="0" i="0" u="none" strike="noStrike">
                        <a:solidFill>
                          <a:srgbClr val="000000"/>
                        </a:solidFill>
                        <a:effectLst/>
                        <a:latin typeface="Calibri"/>
                      </a:endParaRPr>
                    </a:p>
                  </a:txBody>
                  <a:tcPr marL="7620" marR="7620" marT="762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r>
              <a:tr h="365760">
                <a:tc>
                  <a:txBody>
                    <a:bodyPr/>
                    <a:lstStyle/>
                    <a:p>
                      <a:pPr algn="ctr" fontAlgn="ctr"/>
                      <a:r>
                        <a:rPr lang="fr-FR" sz="1100" b="1" i="0" u="none" strike="noStrike">
                          <a:solidFill>
                            <a:srgbClr val="000000"/>
                          </a:solidFill>
                          <a:effectLst/>
                          <a:latin typeface="Calibri"/>
                        </a:rPr>
                        <a:t>Fixing</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1100" b="1" i="0" u="none" strike="noStrike">
                          <a:solidFill>
                            <a:srgbClr val="000000"/>
                          </a:solidFill>
                          <a:effectLst/>
                          <a:latin typeface="Calibri"/>
                        </a:rPr>
                        <a:t>Début de période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1100" b="1" i="0" u="none" strike="noStrike">
                          <a:solidFill>
                            <a:srgbClr val="000000"/>
                          </a:solidFill>
                          <a:effectLst/>
                          <a:latin typeface="Calibri"/>
                        </a:rPr>
                        <a:t>Fin de période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1100" b="1" i="0" u="none" strike="noStrike">
                          <a:solidFill>
                            <a:srgbClr val="000000"/>
                          </a:solidFill>
                          <a:effectLst/>
                          <a:latin typeface="Calibri"/>
                        </a:rPr>
                        <a:t>Date de paiement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FR" sz="1100" b="1" i="0" u="none" strike="noStrike">
                          <a:solidFill>
                            <a:srgbClr val="000000"/>
                          </a:solidFill>
                          <a:effectLst/>
                          <a:latin typeface="Calibri"/>
                        </a:rPr>
                        <a:t>Montant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r>
              <a:tr h="182880">
                <a:tc>
                  <a:txBody>
                    <a:bodyPr/>
                    <a:lstStyle/>
                    <a:p>
                      <a:pPr algn="r" fontAlgn="ctr"/>
                      <a:r>
                        <a:rPr lang="fr-FR" sz="1100" b="0" i="0" u="none" strike="noStrike">
                          <a:solidFill>
                            <a:srgbClr val="000000"/>
                          </a:solidFill>
                          <a:effectLst/>
                          <a:latin typeface="Calibri"/>
                        </a:rPr>
                        <a:t>28/09/2015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30/09/2015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31/12/2015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31/12/2015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5,000,000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r" fontAlgn="ctr"/>
                      <a:r>
                        <a:rPr lang="fr-FR" sz="1100" b="0" i="0" u="none" strike="noStrike">
                          <a:solidFill>
                            <a:srgbClr val="000000"/>
                          </a:solidFill>
                          <a:effectLst/>
                          <a:latin typeface="Calibri"/>
                        </a:rPr>
                        <a:t>29/12/2015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31/12/2015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dirty="0">
                          <a:solidFill>
                            <a:srgbClr val="000000"/>
                          </a:solidFill>
                          <a:effectLst/>
                          <a:latin typeface="Calibri"/>
                        </a:rPr>
                        <a:t>31/03/2016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31/03/2016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5,000,000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r" fontAlgn="ctr"/>
                      <a:r>
                        <a:rPr lang="fr-FR" sz="1100" b="0" i="0" u="none" strike="noStrike">
                          <a:solidFill>
                            <a:srgbClr val="000000"/>
                          </a:solidFill>
                          <a:effectLst/>
                          <a:latin typeface="Calibri"/>
                        </a:rPr>
                        <a:t>29/03/2016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31/03/2016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30/06/2016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30/06/2016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5,000,000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r" fontAlgn="ctr"/>
                      <a:r>
                        <a:rPr lang="fr-FR" sz="1100" b="0" i="0" u="none" strike="noStrike">
                          <a:solidFill>
                            <a:srgbClr val="000000"/>
                          </a:solidFill>
                          <a:effectLst/>
                          <a:latin typeface="Calibri"/>
                        </a:rPr>
                        <a:t>28/06/2016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30/06/2016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30/09/2016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30/09/2016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5,000,000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2880">
                <a:tc>
                  <a:txBody>
                    <a:bodyPr/>
                    <a:lstStyle/>
                    <a:p>
                      <a:pPr algn="r" fontAlgn="ctr"/>
                      <a:r>
                        <a:rPr lang="fr-FR" sz="1100" b="0" i="0" u="none" strike="noStrike">
                          <a:solidFill>
                            <a:srgbClr val="000000"/>
                          </a:solidFill>
                          <a:effectLst/>
                          <a:latin typeface="Calibri"/>
                        </a:rPr>
                        <a:t>28/09/2016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30/09/2016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30/12/2016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30/12/2016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5,150,000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r" fontAlgn="ctr"/>
                      <a:r>
                        <a:rPr lang="fr-FR" sz="1100" b="0" i="0" u="none" strike="noStrike">
                          <a:solidFill>
                            <a:srgbClr val="000000"/>
                          </a:solidFill>
                          <a:effectLst/>
                          <a:latin typeface="Calibri"/>
                        </a:rPr>
                        <a:t>28/12/2016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30/12/2016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31/03/2017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31/03/2017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5,150,000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r" fontAlgn="ctr"/>
                      <a:r>
                        <a:rPr lang="fr-FR" sz="1100" b="0" i="0" u="none" strike="noStrike">
                          <a:solidFill>
                            <a:srgbClr val="000000"/>
                          </a:solidFill>
                          <a:effectLst/>
                          <a:latin typeface="Calibri"/>
                        </a:rPr>
                        <a:t>29/03/2017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31/03/2017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30/06/2017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30/06/2017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5,150,000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r" fontAlgn="ctr"/>
                      <a:r>
                        <a:rPr lang="fr-FR" sz="1100" b="0" i="0" u="none" strike="noStrike">
                          <a:solidFill>
                            <a:srgbClr val="000000"/>
                          </a:solidFill>
                          <a:effectLst/>
                          <a:latin typeface="Calibri"/>
                        </a:rPr>
                        <a:t>28/06/2017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30/06/2017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29/09/2017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29/09/2017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5,150,000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r" fontAlgn="ctr"/>
                      <a:r>
                        <a:rPr lang="fr-FR" sz="1100" b="0" i="0" u="none" strike="noStrike">
                          <a:solidFill>
                            <a:srgbClr val="000000"/>
                          </a:solidFill>
                          <a:effectLst/>
                          <a:latin typeface="Calibri"/>
                        </a:rPr>
                        <a:t>27/09/2017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29/09/2017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29/12/2017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29/12/2017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5,354,500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r" fontAlgn="ctr"/>
                      <a:r>
                        <a:rPr lang="fr-FR" sz="1100" b="0" i="0" u="none" strike="noStrike">
                          <a:solidFill>
                            <a:srgbClr val="000000"/>
                          </a:solidFill>
                          <a:effectLst/>
                          <a:latin typeface="Calibri"/>
                        </a:rPr>
                        <a:t>27/12/2017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29/12/2017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30/03/2018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30/03/2018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5,354,500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r" fontAlgn="ctr"/>
                      <a:r>
                        <a:rPr lang="fr-FR" sz="1100" b="0" i="0" u="none" strike="noStrike">
                          <a:solidFill>
                            <a:srgbClr val="000000"/>
                          </a:solidFill>
                          <a:effectLst/>
                          <a:latin typeface="Calibri"/>
                        </a:rPr>
                        <a:t>28/03/2018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30/03/2018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29/06/2018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29/06/2018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5,354,500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r" fontAlgn="ctr"/>
                      <a:r>
                        <a:rPr lang="fr-FR" sz="1100" b="0" i="0" u="none" strike="noStrike">
                          <a:solidFill>
                            <a:srgbClr val="000000"/>
                          </a:solidFill>
                          <a:effectLst/>
                          <a:latin typeface="Calibri"/>
                        </a:rPr>
                        <a:t>27/06/2018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29/06/2018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28/09/2018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28/09/2018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5,354,500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r" fontAlgn="ctr"/>
                      <a:r>
                        <a:rPr lang="fr-FR" sz="1100" b="0" i="0" u="none" strike="noStrike">
                          <a:solidFill>
                            <a:srgbClr val="000000"/>
                          </a:solidFill>
                          <a:effectLst/>
                          <a:latin typeface="Calibri"/>
                        </a:rPr>
                        <a:t>26/09/2018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28/09/2018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31/12/2018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31/12/2018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5,515,135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r" fontAlgn="ctr"/>
                      <a:r>
                        <a:rPr lang="fr-FR" sz="1100" b="0" i="0" u="none" strike="noStrike">
                          <a:solidFill>
                            <a:srgbClr val="000000"/>
                          </a:solidFill>
                          <a:effectLst/>
                          <a:latin typeface="Calibri"/>
                        </a:rPr>
                        <a:t>27/12/2018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31/12/2018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29/03/2019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29/03/2019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5,515,135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r" fontAlgn="ctr"/>
                      <a:r>
                        <a:rPr lang="fr-FR" sz="1100" b="0" i="0" u="none" strike="noStrike">
                          <a:solidFill>
                            <a:srgbClr val="000000"/>
                          </a:solidFill>
                          <a:effectLst/>
                          <a:latin typeface="Calibri"/>
                        </a:rPr>
                        <a:t>27/03/2019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29/03/2019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28/06/2019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28/06/2019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a:solidFill>
                            <a:srgbClr val="000000"/>
                          </a:solidFill>
                          <a:effectLst/>
                          <a:latin typeface="Calibri"/>
                        </a:rPr>
                        <a:t>        5,515,135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r" fontAlgn="ctr"/>
                      <a:r>
                        <a:rPr lang="fr-FR" sz="1100" b="0" i="0" u="none" strike="noStrike">
                          <a:solidFill>
                            <a:srgbClr val="000000"/>
                          </a:solidFill>
                          <a:effectLst/>
                          <a:latin typeface="Calibri"/>
                        </a:rPr>
                        <a:t>26/06/2019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28/06/2019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30/09/2019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fr-FR" sz="1100" b="0" i="0" u="none" strike="noStrike">
                          <a:solidFill>
                            <a:srgbClr val="000000"/>
                          </a:solidFill>
                          <a:effectLst/>
                          <a:latin typeface="Calibri"/>
                        </a:rPr>
                        <a:t>30/09/2019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100" b="0" i="0" u="none" strike="noStrike" dirty="0">
                          <a:solidFill>
                            <a:srgbClr val="000000"/>
                          </a:solidFill>
                          <a:effectLst/>
                          <a:latin typeface="Calibri"/>
                        </a:rPr>
                        <a:t>        5,515,135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5957487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15612" y="155153"/>
            <a:ext cx="6029325" cy="830997"/>
          </a:xfrm>
          <a:prstGeom prst="rect">
            <a:avLst/>
          </a:prstGeom>
          <a:noFill/>
        </p:spPr>
        <p:txBody>
          <a:bodyPr wrap="square" rtlCol="0">
            <a:spAutoFit/>
          </a:bodyPr>
          <a:lstStyle/>
          <a:p>
            <a:pPr algn="ctr"/>
            <a:r>
              <a:rPr lang="fr-FR" sz="2400" b="1" dirty="0" smtClean="0">
                <a:latin typeface="Calibri" panose="020F0502020204030204" pitchFamily="34" charset="0"/>
              </a:rPr>
              <a:t>Annexe:</a:t>
            </a:r>
          </a:p>
          <a:p>
            <a:pPr algn="ctr"/>
            <a:r>
              <a:rPr lang="fr-FR" sz="2400" b="1" dirty="0" smtClean="0">
                <a:latin typeface="Calibri" panose="020F0502020204030204" pitchFamily="34" charset="0"/>
              </a:rPr>
              <a:t>Covenant liés à la couverture</a:t>
            </a:r>
            <a:endParaRPr lang="fr-FR" sz="2400" b="1" dirty="0">
              <a:latin typeface="Calibri" panose="020F0502020204030204" pitchFamily="34" charset="0"/>
            </a:endParaRPr>
          </a:p>
        </p:txBody>
      </p:sp>
      <p:pic>
        <p:nvPicPr>
          <p:cNvPr id="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8650" y="1398032"/>
            <a:ext cx="4838700" cy="1732608"/>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2809" y="3693557"/>
            <a:ext cx="4824541" cy="1630918"/>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3" name="ZoneTexte 2"/>
          <p:cNvSpPr txBox="1"/>
          <p:nvPr/>
        </p:nvSpPr>
        <p:spPr>
          <a:xfrm>
            <a:off x="609600" y="1028700"/>
            <a:ext cx="6115050" cy="369332"/>
          </a:xfrm>
          <a:prstGeom prst="rect">
            <a:avLst/>
          </a:prstGeom>
          <a:noFill/>
        </p:spPr>
        <p:txBody>
          <a:bodyPr wrap="square" rtlCol="0">
            <a:spAutoFit/>
          </a:bodyPr>
          <a:lstStyle/>
          <a:p>
            <a:r>
              <a:rPr lang="fr-FR" dirty="0" smtClean="0"/>
              <a:t>Extrait du contrat de prêt senior :</a:t>
            </a:r>
            <a:endParaRPr lang="fr-FR" dirty="0"/>
          </a:p>
        </p:txBody>
      </p:sp>
      <p:sp>
        <p:nvSpPr>
          <p:cNvPr id="7" name="ZoneTexte 6"/>
          <p:cNvSpPr txBox="1"/>
          <p:nvPr/>
        </p:nvSpPr>
        <p:spPr>
          <a:xfrm>
            <a:off x="628650" y="3324225"/>
            <a:ext cx="6115050" cy="369332"/>
          </a:xfrm>
          <a:prstGeom prst="rect">
            <a:avLst/>
          </a:prstGeom>
          <a:noFill/>
        </p:spPr>
        <p:txBody>
          <a:bodyPr wrap="square" rtlCol="0">
            <a:spAutoFit/>
          </a:bodyPr>
          <a:lstStyle/>
          <a:p>
            <a:r>
              <a:rPr lang="fr-FR" dirty="0" smtClean="0"/>
              <a:t>Extrait du contrat de prêt mezzanine :</a:t>
            </a:r>
            <a:endParaRPr lang="fr-FR" dirty="0"/>
          </a:p>
        </p:txBody>
      </p:sp>
      <p:sp>
        <p:nvSpPr>
          <p:cNvPr id="5" name="Rectangle 4"/>
          <p:cNvSpPr/>
          <p:nvPr/>
        </p:nvSpPr>
        <p:spPr>
          <a:xfrm>
            <a:off x="619126" y="5409574"/>
            <a:ext cx="7877174" cy="1169551"/>
          </a:xfrm>
          <a:prstGeom prst="rect">
            <a:avLst/>
          </a:prstGeom>
          <a:ln>
            <a:solidFill>
              <a:schemeClr val="tx1"/>
            </a:solidFill>
          </a:ln>
        </p:spPr>
        <p:txBody>
          <a:bodyPr wrap="square">
            <a:spAutoFit/>
          </a:bodyPr>
          <a:lstStyle/>
          <a:p>
            <a:pPr algn="just"/>
            <a:r>
              <a:rPr lang="fr-FR" sz="1400" b="1" dirty="0">
                <a:latin typeface="Calibri" panose="020F0502020204030204" pitchFamily="34" charset="0"/>
              </a:rPr>
              <a:t>Encours</a:t>
            </a:r>
            <a:r>
              <a:rPr lang="fr-FR" sz="1400" dirty="0">
                <a:latin typeface="Calibri" panose="020F0502020204030204" pitchFamily="34" charset="0"/>
              </a:rPr>
              <a:t> désigne, à un moment donné, pour chaque Obligation Mezzanine en circulation et non encore amortie par l’Emetteur, la valeur nominale initiale de cette Obligation Mezzanine (soit cinquante mille (50.000) euros) majorée, le cas échéant, des Intérêts Capitalisés ajoutés au nominal de cette Obligation Mezzanine conformément aux stipulations de l’Article 8.2 (Intérêts Capitalisés) et des intérêts de retard ajoutés au nominal de cette Obligation Mezzanine conformément aux stipulations de l’Article </a:t>
            </a:r>
            <a:r>
              <a:rPr lang="fr-FR" sz="1400" dirty="0" smtClean="0">
                <a:latin typeface="Calibri" panose="020F0502020204030204" pitchFamily="34" charset="0"/>
              </a:rPr>
              <a:t>8.4.</a:t>
            </a:r>
            <a:endParaRPr lang="fr-FR" sz="1400" dirty="0">
              <a:latin typeface="Calibri" panose="020F0502020204030204" pitchFamily="34" charset="0"/>
            </a:endParaRPr>
          </a:p>
        </p:txBody>
      </p:sp>
    </p:spTree>
    <p:extLst>
      <p:ext uri="{BB962C8B-B14F-4D97-AF65-F5344CB8AC3E}">
        <p14:creationId xmlns:p14="http://schemas.microsoft.com/office/powerpoint/2010/main" val="42581332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eaLnBrk="1" hangingPunct="1">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eaLnBrk="1" hangingPunct="1">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endParaRPr lang="fr-FR" kern="0" dirty="0">
              <a:solidFill>
                <a:srgbClr val="302421"/>
              </a:solidFill>
              <a:latin typeface="Calibri" pitchFamily="34" charset="0"/>
              <a:cs typeface="Calibri" pitchFamily="34" charset="0"/>
            </a:endParaRPr>
          </a:p>
          <a:p>
            <a:pPr algn="just" eaLnBrk="1" hangingPunct="1">
              <a:defRPr/>
            </a:pPr>
            <a:endParaRPr lang="fr-FR" sz="1600" dirty="0">
              <a:solidFill>
                <a:srgbClr val="302421"/>
              </a:solidFill>
            </a:endParaRPr>
          </a:p>
          <a:p>
            <a:pPr marL="666750" lvl="2" indent="-266700" algn="just" eaLnBrk="1" hangingPunct="1">
              <a:spcBef>
                <a:spcPts val="200"/>
              </a:spcBef>
              <a:defRPr/>
            </a:pPr>
            <a:endParaRPr lang="fr-FR" sz="1600" dirty="0">
              <a:solidFill>
                <a:srgbClr val="302421"/>
              </a:solidFill>
              <a:latin typeface="Verdana" pitchFamily="34" charset="0"/>
              <a:ea typeface="Verdana" pitchFamily="34" charset="0"/>
              <a:cs typeface="Verdana" pitchFamily="34" charset="0"/>
            </a:endParaRPr>
          </a:p>
          <a:p>
            <a:pPr eaLnBrk="1" hangingPunct="1">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eaLnBrk="1" hangingPunct="1">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eaLnBrk="1" hangingPunct="1">
              <a:defRPr/>
            </a:pPr>
            <a:endParaRPr lang="fr-FR" sz="1600" b="1" dirty="0">
              <a:solidFill>
                <a:srgbClr val="302421"/>
              </a:solidFill>
            </a:endParaRPr>
          </a:p>
        </p:txBody>
      </p:sp>
      <p:sp>
        <p:nvSpPr>
          <p:cNvPr id="23556"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800"/>
              </a:spcBef>
              <a:buClr>
                <a:schemeClr val="accent1"/>
              </a:buClr>
              <a:buSzPct val="130000"/>
              <a:buFont typeface="Wingdings" pitchFamily="2" charset="2"/>
              <a:buChar char="§"/>
              <a:defRPr>
                <a:solidFill>
                  <a:srgbClr val="404040"/>
                </a:solidFill>
                <a:latin typeface="News Gothic MT"/>
              </a:defRPr>
            </a:lvl1pPr>
            <a:lvl2pPr marL="742950" indent="-285750">
              <a:spcBef>
                <a:spcPts val="600"/>
              </a:spcBef>
              <a:buClr>
                <a:schemeClr val="accent2"/>
              </a:buClr>
              <a:buSzPct val="130000"/>
              <a:buFont typeface="Wingdings" pitchFamily="2" charset="2"/>
              <a:buChar char="§"/>
              <a:defRPr>
                <a:solidFill>
                  <a:srgbClr val="404040"/>
                </a:solidFill>
                <a:latin typeface="News Gothic MT"/>
              </a:defRPr>
            </a:lvl2pPr>
            <a:lvl3pPr marL="1143000" indent="-228600">
              <a:spcBef>
                <a:spcPts val="600"/>
              </a:spcBef>
              <a:buClr>
                <a:schemeClr val="accent1"/>
              </a:buClr>
              <a:buSzPct val="130000"/>
              <a:buFont typeface="Wingdings" pitchFamily="2" charset="2"/>
              <a:buChar char="§"/>
              <a:defRPr>
                <a:solidFill>
                  <a:srgbClr val="404040"/>
                </a:solidFill>
                <a:latin typeface="News Gothic MT"/>
              </a:defRPr>
            </a:lvl3pPr>
            <a:lvl4pPr marL="1600200" indent="-228600">
              <a:spcBef>
                <a:spcPts val="600"/>
              </a:spcBef>
              <a:buClr>
                <a:schemeClr val="accent2"/>
              </a:buClr>
              <a:buSzPct val="130000"/>
              <a:buFont typeface="Wingdings" pitchFamily="2" charset="2"/>
              <a:buChar char="§"/>
              <a:defRPr>
                <a:solidFill>
                  <a:srgbClr val="404040"/>
                </a:solidFill>
                <a:latin typeface="News Gothic MT"/>
              </a:defRPr>
            </a:lvl4pPr>
            <a:lvl5pPr marL="2057400" indent="-228600">
              <a:spcBef>
                <a:spcPts val="600"/>
              </a:spcBef>
              <a:buClr>
                <a:schemeClr val="accent1"/>
              </a:buClr>
              <a:buSzPct val="130000"/>
              <a:buFont typeface="Wingdings" pitchFamily="2" charset="2"/>
              <a:buChar char="§"/>
              <a:defRPr>
                <a:solidFill>
                  <a:srgbClr val="404040"/>
                </a:solidFill>
                <a:latin typeface="News Gothic MT"/>
              </a:defRPr>
            </a:lvl5pPr>
            <a:lvl6pPr marL="25146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6pPr>
            <a:lvl7pPr marL="29718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7pPr>
            <a:lvl8pPr marL="34290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8pPr>
            <a:lvl9pPr marL="38862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9pPr>
          </a:lstStyle>
          <a:p>
            <a:pPr eaLnBrk="1" hangingPunct="1">
              <a:spcBef>
                <a:spcPct val="0"/>
              </a:spcBef>
              <a:buClrTx/>
              <a:buSzTx/>
              <a:buFontTx/>
              <a:buNone/>
            </a:pPr>
            <a:r>
              <a:rPr lang="fr-FR" altLang="fr-FR" sz="1000" i="1">
                <a:solidFill>
                  <a:schemeClr val="tx1"/>
                </a:solidFill>
                <a:latin typeface="Calibri" pitchFamily="34" charset="0"/>
              </a:rPr>
              <a:t>2013-12-04</a:t>
            </a:r>
          </a:p>
        </p:txBody>
      </p:sp>
      <p:sp>
        <p:nvSpPr>
          <p:cNvPr id="10" name="Rectangle 3"/>
          <p:cNvSpPr>
            <a:spLocks noChangeArrowheads="1"/>
          </p:cNvSpPr>
          <p:nvPr/>
        </p:nvSpPr>
        <p:spPr bwMode="auto">
          <a:xfrm>
            <a:off x="4700588"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eaLnBrk="1" hangingPunct="1">
              <a:spcBef>
                <a:spcPct val="40000"/>
              </a:spcBef>
              <a:defRPr/>
            </a:pPr>
            <a:endParaRPr lang="en-US" kern="0" dirty="0">
              <a:solidFill>
                <a:srgbClr val="302421"/>
              </a:solidFill>
              <a:latin typeface="Arial"/>
            </a:endParaRP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eaLnBrk="1" hangingPunct="1">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eaLnBrk="1" hangingPunct="1">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eaLnBrk="1" hangingPunct="1">
              <a:defRPr/>
            </a:pPr>
            <a:endParaRPr lang="fr-FR" sz="1600" dirty="0">
              <a:solidFill>
                <a:srgbClr val="302421"/>
              </a:solidFill>
            </a:endParaRPr>
          </a:p>
          <a:p>
            <a:pPr marL="666750" lvl="2" indent="-266700" algn="just" eaLnBrk="1" hangingPunct="1">
              <a:spcBef>
                <a:spcPts val="200"/>
              </a:spcBef>
              <a:defRPr/>
            </a:pPr>
            <a:endParaRPr lang="fr-FR" sz="1600" dirty="0">
              <a:solidFill>
                <a:srgbClr val="302421"/>
              </a:solidFill>
              <a:latin typeface="Verdana" pitchFamily="34" charset="0"/>
              <a:ea typeface="Verdana" pitchFamily="34" charset="0"/>
              <a:cs typeface="Verdana" pitchFamily="34" charset="0"/>
            </a:endParaRPr>
          </a:p>
          <a:p>
            <a:pPr eaLnBrk="1" hangingPunct="1">
              <a:defRPr/>
            </a:pPr>
            <a:endParaRPr lang="fr-FR" sz="1600" dirty="0">
              <a:solidFill>
                <a:srgbClr val="302421"/>
              </a:solidFill>
            </a:endParaRPr>
          </a:p>
        </p:txBody>
      </p:sp>
      <p:sp>
        <p:nvSpPr>
          <p:cNvPr id="11" name="Rectangle 3"/>
          <p:cNvSpPr>
            <a:spLocks noChangeArrowheads="1"/>
          </p:cNvSpPr>
          <p:nvPr/>
        </p:nvSpPr>
        <p:spPr bwMode="auto">
          <a:xfrm>
            <a:off x="309563"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eaLnBrk="1" hangingPunct="1">
              <a:spcBef>
                <a:spcPct val="40000"/>
              </a:spcBef>
              <a:defRPr/>
            </a:pPr>
            <a:endParaRPr lang="en-US" dirty="0">
              <a:solidFill>
                <a:srgbClr val="302421"/>
              </a:solidFill>
            </a:endParaRPr>
          </a:p>
          <a:p>
            <a:pPr marL="342900" indent="-342900" algn="ctr" defTabSz="914400" eaLnBrk="1" hangingPunct="1">
              <a:defRPr/>
            </a:pPr>
            <a:r>
              <a:rPr lang="en-US" dirty="0">
                <a:solidFill>
                  <a:srgbClr val="302421"/>
                </a:solidFill>
                <a:latin typeface="Calibri" pitchFamily="34" charset="0"/>
              </a:rPr>
              <a:t>KERIUS Finance SAS</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eaLnBrk="1" hangingPunct="1">
              <a:spcBef>
                <a:spcPct val="20000"/>
              </a:spcBef>
              <a:defRPr/>
            </a:pPr>
            <a:endParaRPr lang="en-US" dirty="0">
              <a:solidFill>
                <a:srgbClr val="302421"/>
              </a:solidFill>
              <a:latin typeface="Calibri" pitchFamily="34" charset="0"/>
            </a:endParaRPr>
          </a:p>
          <a:p>
            <a:pPr marL="342900" indent="-342900" algn="ctr" defTabSz="914400" eaLnBrk="1" hangingPunct="1">
              <a:spcBef>
                <a:spcPts val="0"/>
              </a:spcBef>
              <a:defRPr/>
            </a:pPr>
            <a:r>
              <a:rPr lang="en-US" dirty="0">
                <a:solidFill>
                  <a:srgbClr val="302421"/>
                </a:solidFill>
                <a:latin typeface="Calibri" pitchFamily="34" charset="0"/>
              </a:rPr>
              <a:t>Tel: +33 1 83 62 27 61</a:t>
            </a:r>
          </a:p>
          <a:p>
            <a:pPr marL="342900" indent="-342900" algn="ctr" defTabSz="914400" eaLnBrk="1" hangingPunct="1">
              <a:spcBef>
                <a:spcPts val="1800"/>
              </a:spcBef>
              <a:defRPr/>
            </a:pPr>
            <a:r>
              <a:rPr lang="fr-FR" sz="1200" i="1" dirty="0">
                <a:solidFill>
                  <a:srgbClr val="302421"/>
                </a:solidFill>
                <a:latin typeface="Calibri" pitchFamily="34" charset="0"/>
              </a:rPr>
              <a:t>RC Paris: 520 300 948</a:t>
            </a:r>
          </a:p>
          <a:p>
            <a:pPr algn="just" eaLnBrk="1" hangingPunct="1">
              <a:spcBef>
                <a:spcPts val="600"/>
              </a:spcBef>
              <a:spcAft>
                <a:spcPts val="0"/>
              </a:spcAft>
              <a:tabLst>
                <a:tab pos="0" algn="l"/>
              </a:tabLst>
              <a:defRPr/>
            </a:pPr>
            <a:r>
              <a:rPr lang="fr-FR" sz="1100" dirty="0">
                <a:latin typeface="Calibri" pitchFamily="34" charset="0"/>
                <a:ea typeface="Andale Sans UI"/>
                <a:cs typeface="Times New Roman"/>
              </a:rPr>
              <a:t>Immatriculé au Registre Unique des Intermédiaires en Assurance, Banque et Finance (ORIAS) sous le n°13000716 au titre des activités de </a:t>
            </a:r>
            <a:r>
              <a:rPr lang="fr-FR" sz="1100" b="1" dirty="0">
                <a:latin typeface="Calibri" pitchFamily="34" charset="0"/>
                <a:ea typeface="Andale Sans UI"/>
                <a:cs typeface="Times New Roman"/>
              </a:rPr>
              <a:t>Conseiller en Investissements Financiers</a:t>
            </a:r>
            <a:r>
              <a:rPr lang="fr-FR" sz="1100" dirty="0">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eaLnBrk="1" hangingPunct="1">
              <a:spcBef>
                <a:spcPts val="200"/>
              </a:spcBef>
              <a:defRPr/>
            </a:pPr>
            <a:endParaRPr lang="fr-FR" sz="1600" dirty="0">
              <a:solidFill>
                <a:srgbClr val="302421"/>
              </a:solidFill>
              <a:latin typeface="Verdana" pitchFamily="34" charset="0"/>
            </a:endParaRPr>
          </a:p>
          <a:p>
            <a:pPr marL="342900" indent="-342900" defTabSz="914400" eaLnBrk="1" hangingPunct="1">
              <a:defRPr/>
            </a:pPr>
            <a:endParaRPr lang="fr-FR" sz="1600" dirty="0">
              <a:solidFill>
                <a:srgbClr val="302421"/>
              </a:solidFill>
            </a:endParaRPr>
          </a:p>
        </p:txBody>
      </p:sp>
    </p:spTree>
    <p:extLst>
      <p:ext uri="{BB962C8B-B14F-4D97-AF65-F5344CB8AC3E}">
        <p14:creationId xmlns:p14="http://schemas.microsoft.com/office/powerpoint/2010/main" val="16723465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800"/>
              </a:spcBef>
              <a:buClr>
                <a:schemeClr val="accent1"/>
              </a:buClr>
              <a:buSzPct val="130000"/>
              <a:buFont typeface="Wingdings" pitchFamily="2" charset="2"/>
              <a:buChar char="§"/>
              <a:defRPr>
                <a:solidFill>
                  <a:srgbClr val="404040"/>
                </a:solidFill>
                <a:latin typeface="News Gothic MT"/>
              </a:defRPr>
            </a:lvl1pPr>
            <a:lvl2pPr marL="742950" indent="-285750">
              <a:spcBef>
                <a:spcPts val="600"/>
              </a:spcBef>
              <a:buClr>
                <a:schemeClr val="accent2"/>
              </a:buClr>
              <a:buSzPct val="130000"/>
              <a:buFont typeface="Wingdings" pitchFamily="2" charset="2"/>
              <a:buChar char="§"/>
              <a:defRPr>
                <a:solidFill>
                  <a:srgbClr val="404040"/>
                </a:solidFill>
                <a:latin typeface="News Gothic MT"/>
              </a:defRPr>
            </a:lvl2pPr>
            <a:lvl3pPr marL="1143000" indent="-228600">
              <a:spcBef>
                <a:spcPts val="600"/>
              </a:spcBef>
              <a:buClr>
                <a:schemeClr val="accent1"/>
              </a:buClr>
              <a:buSzPct val="130000"/>
              <a:buFont typeface="Wingdings" pitchFamily="2" charset="2"/>
              <a:buChar char="§"/>
              <a:defRPr>
                <a:solidFill>
                  <a:srgbClr val="404040"/>
                </a:solidFill>
                <a:latin typeface="News Gothic MT"/>
              </a:defRPr>
            </a:lvl3pPr>
            <a:lvl4pPr marL="1600200" indent="-228600">
              <a:spcBef>
                <a:spcPts val="600"/>
              </a:spcBef>
              <a:buClr>
                <a:schemeClr val="accent2"/>
              </a:buClr>
              <a:buSzPct val="130000"/>
              <a:buFont typeface="Wingdings" pitchFamily="2" charset="2"/>
              <a:buChar char="§"/>
              <a:defRPr>
                <a:solidFill>
                  <a:srgbClr val="404040"/>
                </a:solidFill>
                <a:latin typeface="News Gothic MT"/>
              </a:defRPr>
            </a:lvl4pPr>
            <a:lvl5pPr marL="2057400" indent="-228600">
              <a:spcBef>
                <a:spcPts val="600"/>
              </a:spcBef>
              <a:buClr>
                <a:schemeClr val="accent1"/>
              </a:buClr>
              <a:buSzPct val="130000"/>
              <a:buFont typeface="Wingdings" pitchFamily="2" charset="2"/>
              <a:buChar char="§"/>
              <a:defRPr>
                <a:solidFill>
                  <a:srgbClr val="404040"/>
                </a:solidFill>
                <a:latin typeface="News Gothic MT"/>
              </a:defRPr>
            </a:lvl5pPr>
            <a:lvl6pPr marL="25146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6pPr>
            <a:lvl7pPr marL="29718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7pPr>
            <a:lvl8pPr marL="34290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8pPr>
            <a:lvl9pPr marL="38862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9pPr>
          </a:lstStyle>
          <a:p>
            <a:pPr algn="ctr" eaLnBrk="1" hangingPunct="1">
              <a:spcBef>
                <a:spcPct val="0"/>
              </a:spcBef>
              <a:buClrTx/>
              <a:buSzTx/>
              <a:buFontTx/>
              <a:buNone/>
            </a:pPr>
            <a:r>
              <a:rPr lang="en-US" altLang="fr-FR" sz="2400" b="1">
                <a:solidFill>
                  <a:srgbClr val="302421"/>
                </a:solidFill>
                <a:latin typeface="Calibri" pitchFamily="34" charset="0"/>
              </a:rPr>
              <a:t>AVERTISSEMENT - DISCLAIMER</a:t>
            </a:r>
            <a:endParaRPr lang="en-US" altLang="fr-FR"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eaLnBrk="1" fontAlgn="auto" hangingPunct="1">
              <a:spcBef>
                <a:spcPct val="20000"/>
              </a:spcBef>
              <a:spcAft>
                <a:spcPts val="0"/>
              </a:spcAft>
              <a:defRPr/>
            </a:pPr>
            <a:r>
              <a:rPr lang="fr-FR" sz="1200" b="1" dirty="0">
                <a:solidFill>
                  <a:schemeClr val="bg2">
                    <a:lumMod val="50000"/>
                  </a:scheme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endParaRPr lang="fr-FR"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r>
              <a:rPr lang="fr-FR" sz="1200" dirty="0">
                <a:solidFill>
                  <a:schemeClr val="bg2">
                    <a:lumMod val="50000"/>
                  </a:scheme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eaLnBrk="1" fontAlgn="auto" hangingPunct="1">
              <a:spcBef>
                <a:spcPct val="20000"/>
              </a:spcBef>
              <a:spcAft>
                <a:spcPts val="0"/>
              </a:spcAft>
              <a:defRPr/>
            </a:pPr>
            <a:r>
              <a:rPr lang="fr-FR" sz="1200" dirty="0">
                <a:solidFill>
                  <a:schemeClr val="bg2">
                    <a:lumMod val="50000"/>
                  </a:scheme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chemeClr val="bg2">
                  <a:lumMod val="50000"/>
                </a:schemeClr>
              </a:solidFill>
              <a:latin typeface="Calibri" pitchFamily="34" charset="0"/>
              <a:cs typeface="Calibri" pitchFamily="34" charset="0"/>
            </a:endParaRPr>
          </a:p>
          <a:p>
            <a:pPr defTabSz="914400" eaLnBrk="1" fontAlgn="auto" hangingPunct="1">
              <a:spcBef>
                <a:spcPct val="20000"/>
              </a:spcBef>
              <a:spcAft>
                <a:spcPts val="0"/>
              </a:spcAft>
              <a:buFont typeface="Arial" pitchFamily="34" charset="0"/>
              <a:buChar char="•"/>
              <a:defRPr/>
            </a:pPr>
            <a:endParaRPr lang="fr-FR" sz="1200" dirty="0">
              <a:solidFill>
                <a:schemeClr val="bg2">
                  <a:lumMod val="50000"/>
                </a:schemeClr>
              </a:solidFill>
              <a:latin typeface="Calibri" pitchFamily="34" charset="0"/>
              <a:cs typeface="Calibri" pitchFamily="34" charset="0"/>
            </a:endParaRPr>
          </a:p>
          <a:p>
            <a:pPr defTabSz="914400" eaLnBrk="1" fontAlgn="auto" hangingPunct="1">
              <a:spcBef>
                <a:spcPct val="20000"/>
              </a:spcBef>
              <a:spcAft>
                <a:spcPts val="0"/>
              </a:spcAft>
              <a:buFont typeface="Arial" pitchFamily="34" charset="0"/>
              <a:buChar char="•"/>
              <a:defRPr/>
            </a:pPr>
            <a:endParaRPr lang="fr-CH"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r>
              <a:rPr lang="fr-CH" sz="1200" b="1" dirty="0">
                <a:solidFill>
                  <a:schemeClr val="bg2">
                    <a:lumMod val="50000"/>
                  </a:schemeClr>
                </a:solidFill>
                <a:latin typeface="Calibri" pitchFamily="34" charset="0"/>
                <a:cs typeface="Calibri" pitchFamily="34" charset="0"/>
              </a:rPr>
              <a:t>This document has been </a:t>
            </a:r>
            <a:r>
              <a:rPr lang="fr-CH" sz="1200" b="1" dirty="0" err="1">
                <a:solidFill>
                  <a:schemeClr val="bg2">
                    <a:lumMod val="50000"/>
                  </a:schemeClr>
                </a:solidFill>
                <a:latin typeface="Calibri" pitchFamily="34" charset="0"/>
                <a:cs typeface="Calibri" pitchFamily="34" charset="0"/>
              </a:rPr>
              <a:t>prepared</a:t>
            </a:r>
            <a:r>
              <a:rPr lang="fr-CH" sz="1200" b="1" dirty="0">
                <a:solidFill>
                  <a:schemeClr val="bg2">
                    <a:lumMod val="50000"/>
                  </a:schemeClr>
                </a:solidFill>
                <a:latin typeface="Calibri" pitchFamily="34" charset="0"/>
                <a:cs typeface="Calibri" pitchFamily="34" charset="0"/>
              </a:rPr>
              <a:t> for the Finance </a:t>
            </a:r>
            <a:r>
              <a:rPr lang="fr-CH" sz="1200" b="1" dirty="0" err="1">
                <a:solidFill>
                  <a:schemeClr val="bg2">
                    <a:lumMod val="50000"/>
                  </a:schemeClr>
                </a:solidFill>
                <a:latin typeface="Calibri" pitchFamily="34" charset="0"/>
                <a:cs typeface="Calibri" pitchFamily="34" charset="0"/>
              </a:rPr>
              <a:t>department</a:t>
            </a:r>
            <a:r>
              <a:rPr lang="fr-CH" sz="1200" b="1" dirty="0">
                <a:solidFill>
                  <a:schemeClr val="bg2">
                    <a:lumMod val="50000"/>
                  </a:schemeClr>
                </a:solidFill>
                <a:latin typeface="Calibri" pitchFamily="34" charset="0"/>
                <a:cs typeface="Calibri" pitchFamily="34" charset="0"/>
              </a:rPr>
              <a:t> of the Client. It must not </a:t>
            </a:r>
            <a:r>
              <a:rPr lang="fr-CH" sz="1200" b="1" dirty="0" err="1">
                <a:solidFill>
                  <a:schemeClr val="bg2">
                    <a:lumMod val="50000"/>
                  </a:schemeClr>
                </a:solidFill>
                <a:latin typeface="Calibri" pitchFamily="34" charset="0"/>
                <a:cs typeface="Calibri" pitchFamily="34" charset="0"/>
              </a:rPr>
              <a:t>be</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communicated</a:t>
            </a:r>
            <a:r>
              <a:rPr lang="fr-CH" sz="1200" b="1">
                <a:solidFill>
                  <a:schemeClr val="bg2">
                    <a:lumMod val="50000"/>
                  </a:schemeClr>
                </a:solidFill>
                <a:latin typeface="Calibri" pitchFamily="34" charset="0"/>
                <a:cs typeface="Calibri" pitchFamily="34" charset="0"/>
              </a:rPr>
              <a:t> or published</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externally</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without</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prior</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written</a:t>
            </a:r>
            <a:r>
              <a:rPr lang="fr-CH" sz="1200" b="1" dirty="0">
                <a:solidFill>
                  <a:schemeClr val="bg2">
                    <a:lumMod val="50000"/>
                  </a:schemeClr>
                </a:solidFill>
                <a:latin typeface="Calibri" pitchFamily="34" charset="0"/>
                <a:cs typeface="Calibri" pitchFamily="34" charset="0"/>
              </a:rPr>
              <a:t> consent of  KERIUS FINANCE </a:t>
            </a:r>
          </a:p>
          <a:p>
            <a:pPr defTabSz="914400" eaLnBrk="1" fontAlgn="auto" hangingPunct="1">
              <a:spcBef>
                <a:spcPct val="20000"/>
              </a:spcBef>
              <a:spcAft>
                <a:spcPts val="0"/>
              </a:spcAft>
              <a:defRPr/>
            </a:pPr>
            <a:endParaRPr lang="fr-FR"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r>
              <a:rPr lang="en-GB" sz="1200" dirty="0">
                <a:solidFill>
                  <a:schemeClr val="bg2">
                    <a:lumMod val="50000"/>
                  </a:scheme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chemeClr val="bg2">
                    <a:lumMod val="50000"/>
                  </a:scheme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chemeClr val="bg2">
                    <a:lumMod val="50000"/>
                  </a:schemeClr>
                </a:solidFill>
                <a:latin typeface="Calibri" pitchFamily="34" charset="0"/>
                <a:cs typeface="Calibri" pitchFamily="34" charset="0"/>
              </a:rPr>
              <a:t>solicitation</a:t>
            </a:r>
            <a:r>
              <a:rPr lang="fr-FR" sz="1200" dirty="0">
                <a:solidFill>
                  <a:schemeClr val="bg2">
                    <a:lumMod val="50000"/>
                  </a:schemeClr>
                </a:solidFill>
                <a:latin typeface="Calibri" pitchFamily="34" charset="0"/>
                <a:cs typeface="Calibri" pitchFamily="34" charset="0"/>
              </a:rPr>
              <a:t> to enter </a:t>
            </a:r>
            <a:r>
              <a:rPr lang="fr-FR" sz="1200" dirty="0" err="1">
                <a:solidFill>
                  <a:schemeClr val="bg2">
                    <a:lumMod val="50000"/>
                  </a:schemeClr>
                </a:solidFill>
                <a:latin typeface="Calibri" pitchFamily="34" charset="0"/>
                <a:cs typeface="Calibri" pitchFamily="34" charset="0"/>
              </a:rPr>
              <a:t>into</a:t>
            </a:r>
            <a:r>
              <a:rPr lang="fr-FR" sz="1200" dirty="0">
                <a:solidFill>
                  <a:schemeClr val="bg2">
                    <a:lumMod val="50000"/>
                  </a:schemeClr>
                </a:solidFill>
                <a:latin typeface="Calibri" pitchFamily="34" charset="0"/>
                <a:cs typeface="Calibri" pitchFamily="34" charset="0"/>
              </a:rPr>
              <a:t> the transactions or processes described </a:t>
            </a:r>
            <a:r>
              <a:rPr lang="fr-FR" sz="1200" dirty="0" err="1">
                <a:solidFill>
                  <a:schemeClr val="bg2">
                    <a:lumMod val="50000"/>
                  </a:schemeClr>
                </a:solidFill>
                <a:latin typeface="Calibri" pitchFamily="34" charset="0"/>
                <a:cs typeface="Calibri" pitchFamily="34" charset="0"/>
              </a:rPr>
              <a:t>herein</a:t>
            </a:r>
            <a:r>
              <a:rPr lang="fr-FR" sz="1200" dirty="0">
                <a:solidFill>
                  <a:schemeClr val="bg2">
                    <a:lumMod val="50000"/>
                  </a:schemeClr>
                </a:solidFill>
                <a:latin typeface="Calibri" pitchFamily="34" charset="0"/>
                <a:cs typeface="Calibri" pitchFamily="34" charset="0"/>
              </a:rPr>
              <a:t>.  If the Client </a:t>
            </a:r>
            <a:r>
              <a:rPr lang="fr-FR" sz="1200" dirty="0" err="1">
                <a:solidFill>
                  <a:schemeClr val="bg2">
                    <a:lumMod val="50000"/>
                  </a:schemeClr>
                </a:solidFill>
                <a:latin typeface="Calibri" pitchFamily="34" charset="0"/>
                <a:cs typeface="Calibri" pitchFamily="34" charset="0"/>
              </a:rPr>
              <a:t>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interested</a:t>
            </a:r>
            <a:r>
              <a:rPr lang="fr-FR" sz="1200" dirty="0">
                <a:solidFill>
                  <a:schemeClr val="bg2">
                    <a:lumMod val="50000"/>
                  </a:schemeClr>
                </a:solidFill>
                <a:latin typeface="Calibri" pitchFamily="34" charset="0"/>
                <a:cs typeface="Calibri" pitchFamily="34" charset="0"/>
              </a:rPr>
              <a:t> in setting up this type of transactions or processes, the Client </a:t>
            </a:r>
            <a:r>
              <a:rPr lang="fr-FR" sz="1200" dirty="0" err="1">
                <a:solidFill>
                  <a:schemeClr val="bg2">
                    <a:lumMod val="50000"/>
                  </a:schemeClr>
                </a:solidFill>
                <a:latin typeface="Calibri" pitchFamily="34" charset="0"/>
                <a:cs typeface="Calibri" pitchFamily="34" charset="0"/>
              </a:rPr>
              <a:t>should</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conduct</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own</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analysis</a:t>
            </a:r>
            <a:r>
              <a:rPr lang="fr-FR" sz="1200" dirty="0">
                <a:solidFill>
                  <a:schemeClr val="bg2">
                    <a:lumMod val="50000"/>
                  </a:schemeClr>
                </a:solidFill>
                <a:latin typeface="Calibri" pitchFamily="34" charset="0"/>
                <a:cs typeface="Calibri" pitchFamily="34" charset="0"/>
              </a:rPr>
              <a:t> of the </a:t>
            </a:r>
            <a:r>
              <a:rPr lang="fr-FR" sz="1200" dirty="0" err="1">
                <a:solidFill>
                  <a:schemeClr val="bg2">
                    <a:lumMod val="50000"/>
                  </a:schemeClr>
                </a:solidFill>
                <a:latin typeface="Calibri" pitchFamily="34" charset="0"/>
                <a:cs typeface="Calibri" pitchFamily="34" charset="0"/>
              </a:rPr>
              <a:t>suitability</a:t>
            </a:r>
            <a:r>
              <a:rPr lang="fr-FR" sz="1200" dirty="0">
                <a:solidFill>
                  <a:schemeClr val="bg2">
                    <a:lumMod val="50000"/>
                  </a:schemeClr>
                </a:solidFill>
                <a:latin typeface="Calibri" pitchFamily="34" charset="0"/>
                <a:cs typeface="Calibri" pitchFamily="34" charset="0"/>
              </a:rPr>
              <a:t> to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needs</a:t>
            </a:r>
            <a:r>
              <a:rPr lang="fr-FR" sz="1200" dirty="0">
                <a:solidFill>
                  <a:schemeClr val="bg2">
                    <a:lumMod val="50000"/>
                  </a:schemeClr>
                </a:solidFill>
                <a:latin typeface="Calibri" pitchFamily="34" charset="0"/>
                <a:cs typeface="Calibri" pitchFamily="34" charset="0"/>
              </a:rPr>
              <a:t>.  The Client must </a:t>
            </a:r>
            <a:r>
              <a:rPr lang="fr-FR" sz="1200" dirty="0" err="1">
                <a:solidFill>
                  <a:schemeClr val="bg2">
                    <a:lumMod val="50000"/>
                  </a:schemeClr>
                </a:solidFill>
                <a:latin typeface="Calibri" pitchFamily="34" charset="0"/>
                <a:cs typeface="Calibri" pitchFamily="34" charset="0"/>
              </a:rPr>
              <a:t>also</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verify</a:t>
            </a:r>
            <a:r>
              <a:rPr lang="fr-FR" sz="1200" dirty="0">
                <a:solidFill>
                  <a:schemeClr val="bg2">
                    <a:lumMod val="50000"/>
                  </a:schemeClr>
                </a:solidFill>
                <a:latin typeface="Calibri" pitchFamily="34" charset="0"/>
                <a:cs typeface="Calibri" pitchFamily="34" charset="0"/>
              </a:rPr>
              <a:t> the </a:t>
            </a:r>
            <a:r>
              <a:rPr lang="fr-FR" sz="1200" dirty="0" err="1">
                <a:solidFill>
                  <a:schemeClr val="bg2">
                    <a:lumMod val="50000"/>
                  </a:schemeClr>
                </a:solidFill>
                <a:latin typeface="Calibri" pitchFamily="34" charset="0"/>
                <a:cs typeface="Calibri" pitchFamily="34" charset="0"/>
              </a:rPr>
              <a:t>consequences</a:t>
            </a:r>
            <a:r>
              <a:rPr lang="fr-FR" sz="1200" dirty="0">
                <a:solidFill>
                  <a:schemeClr val="bg2">
                    <a:lumMod val="50000"/>
                  </a:schemeClr>
                </a:solidFill>
                <a:latin typeface="Calibri" pitchFamily="34" charset="0"/>
                <a:cs typeface="Calibri" pitchFamily="34" charset="0"/>
              </a:rPr>
              <a:t> of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decisions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including</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accounting</a:t>
            </a:r>
            <a:r>
              <a:rPr lang="fr-FR" sz="1200" dirty="0">
                <a:solidFill>
                  <a:schemeClr val="bg2">
                    <a:lumMod val="50000"/>
                  </a:schemeClr>
                </a:solidFill>
                <a:latin typeface="Calibri" pitchFamily="34" charset="0"/>
                <a:cs typeface="Calibri" pitchFamily="34" charset="0"/>
              </a:rPr>
              <a:t> and fiscal  aspects. </a:t>
            </a:r>
            <a:r>
              <a:rPr lang="en-GB" sz="1200" dirty="0">
                <a:solidFill>
                  <a:schemeClr val="bg2">
                    <a:lumMod val="50000"/>
                  </a:schemeClr>
                </a:solidFill>
                <a:latin typeface="Calibri" pitchFamily="34" charset="0"/>
                <a:cs typeface="Calibri" pitchFamily="34" charset="0"/>
              </a:rPr>
              <a:t>The Client is also responsible for the implementation of his decisions.</a:t>
            </a:r>
          </a:p>
          <a:p>
            <a:pPr algn="just" defTabSz="914400" eaLnBrk="1" fontAlgn="auto" hangingPunct="1">
              <a:spcBef>
                <a:spcPct val="20000"/>
              </a:spcBef>
              <a:spcAft>
                <a:spcPts val="0"/>
              </a:spcAft>
              <a:defRPr/>
            </a:pPr>
            <a:r>
              <a:rPr lang="fr-FR" sz="1200" dirty="0" err="1">
                <a:solidFill>
                  <a:schemeClr val="bg2">
                    <a:lumMod val="50000"/>
                  </a:schemeClr>
                </a:solidFill>
                <a:latin typeface="Calibri" pitchFamily="34" charset="0"/>
                <a:cs typeface="Calibri" pitchFamily="34" charset="0"/>
              </a:rPr>
              <a:t>Neither</a:t>
            </a:r>
            <a:r>
              <a:rPr lang="fr-FR" sz="1200" dirty="0">
                <a:solidFill>
                  <a:schemeClr val="bg2">
                    <a:lumMod val="50000"/>
                  </a:schemeClr>
                </a:solidFill>
                <a:latin typeface="Calibri" pitchFamily="34" charset="0"/>
                <a:cs typeface="Calibri" pitchFamily="34" charset="0"/>
              </a:rPr>
              <a:t>  KERIUS FINANCE </a:t>
            </a:r>
            <a:r>
              <a:rPr lang="fr-FR" sz="1200" dirty="0" err="1">
                <a:solidFill>
                  <a:schemeClr val="bg2">
                    <a:lumMod val="50000"/>
                  </a:schemeClr>
                </a:solidFill>
                <a:latin typeface="Calibri" pitchFamily="34" charset="0"/>
                <a:cs typeface="Calibri" pitchFamily="34" charset="0"/>
              </a:rPr>
              <a:t>nor</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its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directors</a:t>
            </a:r>
            <a:r>
              <a:rPr lang="fr-FR" sz="1200" dirty="0">
                <a:solidFill>
                  <a:schemeClr val="bg2">
                    <a:lumMod val="50000"/>
                  </a:schemeClr>
                </a:solidFill>
                <a:latin typeface="Calibri" pitchFamily="34" charset="0"/>
                <a:cs typeface="Calibri" pitchFamily="34" charset="0"/>
              </a:rPr>
              <a:t> and </a:t>
            </a:r>
            <a:r>
              <a:rPr lang="fr-FR" sz="1200" dirty="0" err="1">
                <a:solidFill>
                  <a:schemeClr val="bg2">
                    <a:lumMod val="50000"/>
                  </a:schemeClr>
                </a:solidFill>
                <a:latin typeface="Calibri" pitchFamily="34" charset="0"/>
                <a:cs typeface="Calibri" pitchFamily="34" charset="0"/>
              </a:rPr>
              <a:t>employees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accept</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liability</a:t>
            </a:r>
            <a:r>
              <a:rPr lang="fr-FR" sz="1200" dirty="0">
                <a:solidFill>
                  <a:schemeClr val="bg2">
                    <a:lumMod val="50000"/>
                  </a:schemeClr>
                </a:solidFill>
                <a:latin typeface="Calibri" pitchFamily="34" charset="0"/>
                <a:cs typeface="Calibri" pitchFamily="34" charset="0"/>
              </a:rPr>
              <a:t> for </a:t>
            </a:r>
            <a:r>
              <a:rPr lang="fr-FR" sz="1200" dirty="0" err="1">
                <a:solidFill>
                  <a:schemeClr val="bg2">
                    <a:lumMod val="50000"/>
                  </a:schemeClr>
                </a:solidFill>
                <a:latin typeface="Calibri" pitchFamily="34" charset="0"/>
                <a:cs typeface="Calibri" pitchFamily="34" charset="0"/>
              </a:rPr>
              <a:t>any</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loss</a:t>
            </a:r>
            <a:r>
              <a:rPr lang="fr-FR" sz="1200" dirty="0">
                <a:solidFill>
                  <a:schemeClr val="bg2">
                    <a:lumMod val="50000"/>
                  </a:schemeClr>
                </a:solidFill>
                <a:latin typeface="Calibri" pitchFamily="34" charset="0"/>
                <a:cs typeface="Calibri" pitchFamily="34" charset="0"/>
              </a:rPr>
              <a:t> or damage </a:t>
            </a:r>
            <a:r>
              <a:rPr lang="fr-FR" sz="1200" dirty="0" err="1">
                <a:solidFill>
                  <a:schemeClr val="bg2">
                    <a:lumMod val="50000"/>
                  </a:schemeClr>
                </a:solidFill>
                <a:latin typeface="Calibri" pitchFamily="34" charset="0"/>
                <a:cs typeface="Calibri" pitchFamily="34" charset="0"/>
              </a:rPr>
              <a:t>resulting</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from</a:t>
            </a:r>
            <a:r>
              <a:rPr lang="fr-FR" sz="1200" dirty="0">
                <a:solidFill>
                  <a:schemeClr val="bg2">
                    <a:lumMod val="50000"/>
                  </a:schemeClr>
                </a:solidFill>
                <a:latin typeface="Calibri" pitchFamily="34" charset="0"/>
                <a:cs typeface="Calibri" pitchFamily="34" charset="0"/>
              </a:rPr>
              <a:t> the use of this document and </a:t>
            </a:r>
            <a:r>
              <a:rPr lang="fr-FR" sz="1200" dirty="0" err="1">
                <a:solidFill>
                  <a:schemeClr val="bg2">
                    <a:lumMod val="50000"/>
                  </a:schemeClr>
                </a:solidFill>
                <a:latin typeface="Calibri" pitchFamily="34" charset="0"/>
                <a:cs typeface="Calibri" pitchFamily="34" charset="0"/>
              </a:rPr>
              <a:t>expressly</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excludes</a:t>
            </a:r>
            <a:r>
              <a:rPr lang="fr-FR" sz="1200" dirty="0">
                <a:solidFill>
                  <a:schemeClr val="bg2">
                    <a:lumMod val="50000"/>
                  </a:schemeClr>
                </a:solidFill>
                <a:latin typeface="Calibri" pitchFamily="34" charset="0"/>
                <a:cs typeface="Calibri" pitchFamily="34" charset="0"/>
              </a:rPr>
              <a:t> all </a:t>
            </a:r>
            <a:r>
              <a:rPr lang="fr-FR" sz="1200" dirty="0" err="1">
                <a:solidFill>
                  <a:schemeClr val="bg2">
                    <a:lumMod val="50000"/>
                  </a:schemeClr>
                </a:solidFill>
                <a:latin typeface="Calibri" pitchFamily="34" charset="0"/>
                <a:cs typeface="Calibri" pitchFamily="34" charset="0"/>
              </a:rPr>
              <a:t>liability</a:t>
            </a:r>
            <a:r>
              <a:rPr lang="fr-FR" sz="1200" dirty="0">
                <a:solidFill>
                  <a:schemeClr val="bg2">
                    <a:lumMod val="50000"/>
                  </a:schemeClr>
                </a:solidFill>
                <a:latin typeface="Calibri" pitchFamily="34" charset="0"/>
                <a:cs typeface="Calibri" pitchFamily="34" charset="0"/>
              </a:rPr>
              <a:t> in respect of </a:t>
            </a:r>
            <a:r>
              <a:rPr lang="fr-FR" sz="1200" dirty="0" err="1">
                <a:solidFill>
                  <a:schemeClr val="bg2">
                    <a:lumMod val="50000"/>
                  </a:schemeClr>
                </a:solidFill>
                <a:latin typeface="Calibri" pitchFamily="34" charset="0"/>
                <a:cs typeface="Calibri" pitchFamily="34" charset="0"/>
              </a:rPr>
              <a:t>any</a:t>
            </a:r>
            <a:r>
              <a:rPr lang="fr-FR" sz="1200" dirty="0">
                <a:solidFill>
                  <a:schemeClr val="bg2">
                    <a:lumMod val="50000"/>
                  </a:schemeClr>
                </a:solidFill>
                <a:latin typeface="Calibri" pitchFamily="34" charset="0"/>
                <a:cs typeface="Calibri" pitchFamily="34" charset="0"/>
              </a:rPr>
              <a:t> implication of the described </a:t>
            </a:r>
            <a:r>
              <a:rPr lang="fr-FR" sz="1200" dirty="0" err="1">
                <a:solidFill>
                  <a:schemeClr val="bg2">
                    <a:lumMod val="50000"/>
                  </a:schemeClr>
                </a:solidFill>
                <a:latin typeface="Calibri" pitchFamily="34" charset="0"/>
                <a:cs typeface="Calibri" pitchFamily="34" charset="0"/>
              </a:rPr>
              <a:t>ideas</a:t>
            </a:r>
            <a:r>
              <a:rPr lang="fr-FR" sz="1200" dirty="0">
                <a:solidFill>
                  <a:schemeClr val="bg2">
                    <a:lumMod val="50000"/>
                  </a:schemeClr>
                </a:solidFill>
                <a:latin typeface="Calibri" pitchFamily="34" charset="0"/>
                <a:cs typeface="Calibri" pitchFamily="34" charset="0"/>
              </a:rPr>
              <a:t> or transactions on the </a:t>
            </a:r>
            <a:r>
              <a:rPr lang="fr-FR" sz="1200" dirty="0" err="1">
                <a:solidFill>
                  <a:schemeClr val="bg2">
                    <a:lumMod val="50000"/>
                  </a:schemeClr>
                </a:solidFill>
                <a:latin typeface="Calibri" pitchFamily="34" charset="0"/>
                <a:cs typeface="Calibri" pitchFamily="34" charset="0"/>
              </a:rPr>
              <a:t>Client’s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own</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specific</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particulars</a:t>
            </a:r>
            <a:r>
              <a:rPr lang="fr-FR" sz="1200" dirty="0">
                <a:solidFill>
                  <a:schemeClr val="bg2">
                    <a:lumMod val="50000"/>
                  </a:scheme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eaLnBrk="1" hangingPunct="1">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67639657"/>
      </p:ext>
    </p:extLst>
  </p:cSld>
  <p:clrMapOvr>
    <a:masterClrMapping/>
  </p:clrMapOvr>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6932</TotalTime>
  <Words>885</Words>
  <Application>Microsoft Office PowerPoint</Application>
  <PresentationFormat>Affichage à l'écran (4:3)</PresentationFormat>
  <Paragraphs>261</Paragraphs>
  <Slides>9</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9</vt:i4>
      </vt:variant>
    </vt:vector>
  </HeadingPairs>
  <TitlesOfParts>
    <vt:vector size="17" baseType="lpstr">
      <vt:lpstr>Andale Sans UI</vt:lpstr>
      <vt:lpstr>Arial</vt:lpstr>
      <vt:lpstr>Calibri</vt:lpstr>
      <vt:lpstr>News Gothic MT</vt:lpstr>
      <vt:lpstr>Times New Roman</vt:lpstr>
      <vt:lpstr>Verdana</vt:lpstr>
      <vt:lpstr>Wingdings</vt:lpstr>
      <vt:lpstr>Inspiration</vt:lpstr>
      <vt:lpstr>Couvertures de taux d’intérêts Rapport Final</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Sébastien Rouzaire - Kerius Finance</cp:lastModifiedBy>
  <cp:revision>920</cp:revision>
  <cp:lastPrinted>2015-05-04T10:13:31Z</cp:lastPrinted>
  <dcterms:created xsi:type="dcterms:W3CDTF">2010-04-23T15:09:35Z</dcterms:created>
  <dcterms:modified xsi:type="dcterms:W3CDTF">2015-10-20T12:48:57Z</dcterms:modified>
</cp:coreProperties>
</file>