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6"/>
  </p:notesMasterIdLst>
  <p:sldIdLst>
    <p:sldId id="256" r:id="rId2"/>
    <p:sldId id="453" r:id="rId3"/>
    <p:sldId id="454" r:id="rId4"/>
    <p:sldId id="610" r:id="rId5"/>
    <p:sldId id="455" r:id="rId6"/>
    <p:sldId id="491" r:id="rId7"/>
    <p:sldId id="460" r:id="rId8"/>
    <p:sldId id="490" r:id="rId9"/>
    <p:sldId id="456" r:id="rId10"/>
    <p:sldId id="459" r:id="rId11"/>
    <p:sldId id="602" r:id="rId12"/>
    <p:sldId id="601" r:id="rId13"/>
    <p:sldId id="519" r:id="rId14"/>
    <p:sldId id="543" r:id="rId15"/>
    <p:sldId id="603" r:id="rId16"/>
    <p:sldId id="604" r:id="rId17"/>
    <p:sldId id="608" r:id="rId18"/>
    <p:sldId id="598" r:id="rId19"/>
    <p:sldId id="599" r:id="rId20"/>
    <p:sldId id="586" r:id="rId21"/>
    <p:sldId id="559" r:id="rId22"/>
    <p:sldId id="560" r:id="rId23"/>
    <p:sldId id="561" r:id="rId24"/>
    <p:sldId id="562" r:id="rId25"/>
    <p:sldId id="536" r:id="rId26"/>
    <p:sldId id="565" r:id="rId27"/>
    <p:sldId id="520" r:id="rId28"/>
    <p:sldId id="609" r:id="rId29"/>
    <p:sldId id="550" r:id="rId30"/>
    <p:sldId id="554" r:id="rId31"/>
    <p:sldId id="518" r:id="rId32"/>
    <p:sldId id="551" r:id="rId33"/>
    <p:sldId id="509" r:id="rId34"/>
    <p:sldId id="557" r:id="rId35"/>
    <p:sldId id="605" r:id="rId36"/>
    <p:sldId id="606" r:id="rId37"/>
    <p:sldId id="607" r:id="rId38"/>
    <p:sldId id="600" r:id="rId39"/>
    <p:sldId id="525" r:id="rId40"/>
    <p:sldId id="526" r:id="rId41"/>
    <p:sldId id="527" r:id="rId42"/>
    <p:sldId id="528" r:id="rId43"/>
    <p:sldId id="451" r:id="rId44"/>
    <p:sldId id="450" r:id="rId4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14">
          <p15:clr>
            <a:srgbClr val="A4A3A4"/>
          </p15:clr>
        </p15:guide>
        <p15:guide id="4" orient="horz" pos="3774">
          <p15:clr>
            <a:srgbClr val="A4A3A4"/>
          </p15:clr>
        </p15:guide>
        <p15:guide id="5" pos="5352">
          <p15:clr>
            <a:srgbClr val="A4A3A4"/>
          </p15:clr>
        </p15:guide>
        <p15:guide id="6" pos="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1B0"/>
    <a:srgbClr val="EE8012"/>
    <a:srgbClr val="FF0000"/>
    <a:srgbClr val="BD8803"/>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4103" autoAdjust="0"/>
  </p:normalViewPr>
  <p:slideViewPr>
    <p:cSldViewPr snapToGrid="0">
      <p:cViewPr varScale="1">
        <p:scale>
          <a:sx n="100" d="100"/>
          <a:sy n="100" d="100"/>
        </p:scale>
        <p:origin x="2238" y="90"/>
      </p:cViewPr>
      <p:guideLst>
        <p:guide orient="horz" pos="2160"/>
        <p:guide pos="2880"/>
        <p:guide orient="horz" pos="1014"/>
        <p:guide orient="horz" pos="3774"/>
        <p:guide pos="5352"/>
        <p:guide pos="3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14/07/2022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01D8B6E-8953-46C1-A2E6-E95F79C90842}" type="slidenum">
              <a:rPr lang="fr-FR" smtClean="0"/>
              <a:pPr>
                <a:defRPr/>
              </a:pPr>
              <a:t>33</a:t>
            </a:fld>
            <a:endParaRPr lang="fr-FR" dirty="0"/>
          </a:p>
        </p:txBody>
      </p:sp>
    </p:spTree>
    <p:extLst>
      <p:ext uri="{BB962C8B-B14F-4D97-AF65-F5344CB8AC3E}">
        <p14:creationId xmlns:p14="http://schemas.microsoft.com/office/powerpoint/2010/main" val="2710942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 name="Image 9">
            <a:extLst>
              <a:ext uri="{FF2B5EF4-FFF2-40B4-BE49-F238E27FC236}">
                <a16:creationId xmlns:a16="http://schemas.microsoft.com/office/drawing/2014/main" id="{504BAAA6-D4C3-A08A-554F-1340BA27ADA6}"/>
              </a:ext>
            </a:extLst>
          </p:cNvPr>
          <p:cNvPicPr>
            <a:picLocks noChangeAspect="1"/>
          </p:cNvPicPr>
          <p:nvPr userDrawn="1"/>
        </p:nvPicPr>
        <p:blipFill>
          <a:blip r:embed="rId3"/>
          <a:stretch>
            <a:fillRect/>
          </a:stretch>
        </p:blipFill>
        <p:spPr>
          <a:xfrm>
            <a:off x="8206822" y="216823"/>
            <a:ext cx="721278" cy="53488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erius-finance.com/fr/blog/impact-inattendu-des-taux-d-interets-negatifs-sur-les-swap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481512" y="1027111"/>
            <a:ext cx="1295400" cy="6594475"/>
          </a:xfrm>
          <a:prstGeom prst="roundRect">
            <a:avLst>
              <a:gd name="adj" fmla="val 4417"/>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834357" y="3899755"/>
            <a:ext cx="6592093" cy="793750"/>
          </a:xfrm>
        </p:spPr>
        <p:txBody>
          <a:bodyPr anchor="ctr" anchorCtr="0"/>
          <a:lstStyle/>
          <a:p>
            <a:pPr>
              <a:lnSpc>
                <a:spcPct val="100000"/>
              </a:lnSpc>
              <a:spcBef>
                <a:spcPts val="600"/>
              </a:spcBef>
            </a:pPr>
            <a:r>
              <a:rPr lang="fr-FR" sz="2500" b="0" dirty="0">
                <a:solidFill>
                  <a:srgbClr val="302421"/>
                </a:solidFill>
                <a:latin typeface="Calibri" pitchFamily="34" charset="0"/>
                <a:cs typeface="Arial" pitchFamily="34" charset="0"/>
              </a:rPr>
              <a:t>Couverture de taux d’intérêts</a:t>
            </a:r>
            <a:br>
              <a:rPr lang="fr-FR" sz="2500" b="0" dirty="0">
                <a:solidFill>
                  <a:srgbClr val="302421"/>
                </a:solidFill>
                <a:latin typeface="Calibri" pitchFamily="34" charset="0"/>
                <a:cs typeface="Arial" pitchFamily="34" charset="0"/>
              </a:rPr>
            </a:br>
            <a:r>
              <a:rPr lang="fr-FR" sz="2500" b="0" dirty="0">
                <a:solidFill>
                  <a:srgbClr val="302421"/>
                </a:solidFill>
                <a:latin typeface="Calibri" pitchFamily="34" charset="0"/>
                <a:cs typeface="Arial" pitchFamily="34" charset="0"/>
              </a:rPr>
              <a:t>Rapport final</a:t>
            </a:r>
            <a:endParaRPr lang="fr-FR" sz="2500" b="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97827"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14 juillet 2022</a:t>
            </a:r>
          </a:p>
        </p:txBody>
      </p:sp>
      <p:sp>
        <p:nvSpPr>
          <p:cNvPr id="9"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pic>
        <p:nvPicPr>
          <p:cNvPr id="8" name="Image 7">
            <a:extLst>
              <a:ext uri="{FF2B5EF4-FFF2-40B4-BE49-F238E27FC236}">
                <a16:creationId xmlns:a16="http://schemas.microsoft.com/office/drawing/2014/main" id="{E37BCF6A-1131-0259-5C5D-A2F290F20605}"/>
              </a:ext>
            </a:extLst>
          </p:cNvPr>
          <p:cNvPicPr>
            <a:picLocks noChangeAspect="1"/>
          </p:cNvPicPr>
          <p:nvPr/>
        </p:nvPicPr>
        <p:blipFill>
          <a:blip r:embed="rId3"/>
          <a:stretch>
            <a:fillRect/>
          </a:stretch>
        </p:blipFill>
        <p:spPr>
          <a:xfrm>
            <a:off x="4320432" y="2316503"/>
            <a:ext cx="1500187" cy="1112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6709B27-8646-434B-97A5-6787B57030F5}"/>
              </a:ext>
            </a:extLst>
          </p:cNvPr>
          <p:cNvSpPr txBox="1"/>
          <p:nvPr/>
        </p:nvSpPr>
        <p:spPr>
          <a:xfrm>
            <a:off x="2506291" y="276267"/>
            <a:ext cx="4524375" cy="461665"/>
          </a:xfrm>
          <a:prstGeom prst="rect">
            <a:avLst/>
          </a:prstGeom>
          <a:noFill/>
        </p:spPr>
        <p:txBody>
          <a:bodyPr wrap="square" rtlCol="0">
            <a:spAutoFit/>
          </a:bodyPr>
          <a:lstStyle/>
          <a:p>
            <a:pPr algn="ctr"/>
            <a:r>
              <a:rPr lang="fr-FR" sz="2400" dirty="0">
                <a:latin typeface="Calibri" panose="020F0502020204030204" pitchFamily="34" charset="0"/>
              </a:rPr>
              <a:t>Données de marché</a:t>
            </a:r>
          </a:p>
        </p:txBody>
      </p:sp>
      <p:pic>
        <p:nvPicPr>
          <p:cNvPr id="9" name="Image 3">
            <a:extLst>
              <a:ext uri="{FF2B5EF4-FFF2-40B4-BE49-F238E27FC236}">
                <a16:creationId xmlns:a16="http://schemas.microsoft.com/office/drawing/2014/main" id="{3CB676EF-B376-E8AC-0940-88B0AB010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 y="1059639"/>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3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D38D793B-5B0C-427B-99A9-D20F90793BF8}"/>
              </a:ext>
            </a:extLst>
          </p:cNvPr>
          <p:cNvSpPr txBox="1"/>
          <p:nvPr/>
        </p:nvSpPr>
        <p:spPr>
          <a:xfrm>
            <a:off x="1557335" y="376802"/>
            <a:ext cx="6029325" cy="400110"/>
          </a:xfrm>
          <a:prstGeom prst="rect">
            <a:avLst/>
          </a:prstGeom>
          <a:noFill/>
        </p:spPr>
        <p:txBody>
          <a:bodyPr wrap="square" rtlCol="0">
            <a:spAutoFit/>
          </a:bodyPr>
          <a:lstStyle/>
          <a:p>
            <a:pPr algn="ctr"/>
            <a:r>
              <a:rPr lang="fr-FR" sz="2000" dirty="0">
                <a:latin typeface="Calibri" panose="020F0502020204030204" pitchFamily="34" charset="0"/>
              </a:rPr>
              <a:t>Cartographie des dettes</a:t>
            </a:r>
          </a:p>
        </p:txBody>
      </p:sp>
      <p:pic>
        <p:nvPicPr>
          <p:cNvPr id="5" name="Image 4">
            <a:extLst>
              <a:ext uri="{FF2B5EF4-FFF2-40B4-BE49-F238E27FC236}">
                <a16:creationId xmlns:a16="http://schemas.microsoft.com/office/drawing/2014/main" id="{4074F572-04DA-C5AE-F1A7-485C60CA83BE}"/>
              </a:ext>
            </a:extLst>
          </p:cNvPr>
          <p:cNvPicPr>
            <a:picLocks noChangeAspect="1"/>
          </p:cNvPicPr>
          <p:nvPr/>
        </p:nvPicPr>
        <p:blipFill>
          <a:blip r:embed="rId2"/>
          <a:stretch>
            <a:fillRect/>
          </a:stretch>
        </p:blipFill>
        <p:spPr>
          <a:xfrm>
            <a:off x="575625" y="1221281"/>
            <a:ext cx="7992749" cy="5065215"/>
          </a:xfrm>
          <a:prstGeom prst="rect">
            <a:avLst/>
          </a:prstGeom>
        </p:spPr>
      </p:pic>
      <p:sp>
        <p:nvSpPr>
          <p:cNvPr id="7" name="ZoneTexte 6">
            <a:extLst>
              <a:ext uri="{FF2B5EF4-FFF2-40B4-BE49-F238E27FC236}">
                <a16:creationId xmlns:a16="http://schemas.microsoft.com/office/drawing/2014/main" id="{E9238D8F-428A-F8BB-891E-8C1C9BA06281}"/>
              </a:ext>
            </a:extLst>
          </p:cNvPr>
          <p:cNvSpPr txBox="1"/>
          <p:nvPr/>
        </p:nvSpPr>
        <p:spPr>
          <a:xfrm>
            <a:off x="4571997" y="1315379"/>
            <a:ext cx="3687910" cy="307777"/>
          </a:xfrm>
          <a:prstGeom prst="rect">
            <a:avLst/>
          </a:prstGeom>
          <a:solidFill>
            <a:srgbClr val="FFC000"/>
          </a:solidFill>
          <a:ln>
            <a:solidFill>
              <a:schemeClr val="bg1">
                <a:lumMod val="50000"/>
              </a:schemeClr>
            </a:solidFill>
          </a:ln>
        </p:spPr>
        <p:txBody>
          <a:bodyPr wrap="square" rtlCol="0">
            <a:spAutoFit/>
          </a:bodyPr>
          <a:lstStyle/>
          <a:p>
            <a:pPr algn="just"/>
            <a:r>
              <a:rPr lang="fr-FR" sz="1400" u="sng" dirty="0">
                <a:latin typeface="Calibri" panose="020F0502020204030204" pitchFamily="34" charset="0"/>
              </a:rPr>
              <a:t>Obligation de couverture :</a:t>
            </a:r>
            <a:r>
              <a:rPr lang="fr-FR" sz="1400" dirty="0">
                <a:latin typeface="Calibri" panose="020F0502020204030204" pitchFamily="34" charset="0"/>
              </a:rPr>
              <a:t> Aucune</a:t>
            </a:r>
          </a:p>
        </p:txBody>
      </p:sp>
      <p:sp>
        <p:nvSpPr>
          <p:cNvPr id="6" name="ZoneTexte 5">
            <a:extLst>
              <a:ext uri="{FF2B5EF4-FFF2-40B4-BE49-F238E27FC236}">
                <a16:creationId xmlns:a16="http://schemas.microsoft.com/office/drawing/2014/main" id="{BE3A9D42-5B56-4747-8B53-D47E070788FF}"/>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46754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A23B16F8-D626-4733-9C61-BC5E9A5DDE9D}"/>
              </a:ext>
            </a:extLst>
          </p:cNvPr>
          <p:cNvSpPr txBox="1"/>
          <p:nvPr/>
        </p:nvSpPr>
        <p:spPr>
          <a:xfrm>
            <a:off x="334702" y="4436528"/>
            <a:ext cx="8399723" cy="276999"/>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u="sng" dirty="0">
                <a:latin typeface="Calibri" panose="020F0502020204030204" pitchFamily="34" charset="0"/>
              </a:rPr>
              <a:t>Banques de couverture: </a:t>
            </a:r>
            <a:r>
              <a:rPr lang="fr-FR" sz="1200" dirty="0">
                <a:latin typeface="Calibri" panose="020F0502020204030204" pitchFamily="34" charset="0"/>
              </a:rPr>
              <a:t>BPRI, LCL, BNP, SG, </a:t>
            </a:r>
            <a:r>
              <a:rPr lang="fr-FR" sz="1200" dirty="0">
                <a:solidFill>
                  <a:srgbClr val="FF0000"/>
                </a:solidFill>
                <a:latin typeface="Calibri" panose="020F0502020204030204" pitchFamily="34" charset="0"/>
              </a:rPr>
              <a:t>CE</a:t>
            </a:r>
          </a:p>
        </p:txBody>
      </p:sp>
      <p:sp>
        <p:nvSpPr>
          <p:cNvPr id="16" name="ZoneTexte 15">
            <a:extLst>
              <a:ext uri="{FF2B5EF4-FFF2-40B4-BE49-F238E27FC236}">
                <a16:creationId xmlns:a16="http://schemas.microsoft.com/office/drawing/2014/main" id="{D38D793B-5B0C-427B-99A9-D20F90793BF8}"/>
              </a:ext>
            </a:extLst>
          </p:cNvPr>
          <p:cNvSpPr txBox="1"/>
          <p:nvPr/>
        </p:nvSpPr>
        <p:spPr>
          <a:xfrm>
            <a:off x="1557335" y="376802"/>
            <a:ext cx="6029325" cy="400110"/>
          </a:xfrm>
          <a:prstGeom prst="rect">
            <a:avLst/>
          </a:prstGeom>
          <a:noFill/>
        </p:spPr>
        <p:txBody>
          <a:bodyPr wrap="square" rtlCol="0">
            <a:spAutoFit/>
          </a:bodyPr>
          <a:lstStyle/>
          <a:p>
            <a:pPr algn="ctr"/>
            <a:r>
              <a:rPr lang="fr-FR" sz="2000" dirty="0">
                <a:latin typeface="Calibri" panose="020F0502020204030204" pitchFamily="34" charset="0"/>
              </a:rPr>
              <a:t>Caractéristiques de la des dettes</a:t>
            </a:r>
          </a:p>
        </p:txBody>
      </p:sp>
      <p:sp>
        <p:nvSpPr>
          <p:cNvPr id="17" name="ZoneTexte 16">
            <a:extLst>
              <a:ext uri="{FF2B5EF4-FFF2-40B4-BE49-F238E27FC236}">
                <a16:creationId xmlns:a16="http://schemas.microsoft.com/office/drawing/2014/main" id="{8C54F797-B4D1-4B3C-BB55-D44EDFE3F79B}"/>
              </a:ext>
            </a:extLst>
          </p:cNvPr>
          <p:cNvSpPr txBox="1"/>
          <p:nvPr/>
        </p:nvSpPr>
        <p:spPr>
          <a:xfrm>
            <a:off x="334702" y="1419984"/>
            <a:ext cx="8474589" cy="273151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b="1" u="sng" dirty="0">
                <a:latin typeface="Calibri" panose="020F0502020204030204" pitchFamily="34" charset="0"/>
              </a:rPr>
              <a:t>Financements: </a:t>
            </a:r>
            <a:r>
              <a:rPr lang="fr-FR" sz="1200" dirty="0">
                <a:latin typeface="Calibri" panose="020F0502020204030204" pitchFamily="34" charset="0"/>
              </a:rPr>
              <a:t>Crédits Senior d’un montant total de </a:t>
            </a:r>
            <a:r>
              <a:rPr lang="fr-FR" sz="1200" b="1" dirty="0">
                <a:latin typeface="Calibri" panose="020F0502020204030204" pitchFamily="34" charset="0"/>
              </a:rPr>
              <a:t>€104’750’000 dont €103’880’000 tirés:</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A de €21’583’000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€20’000’000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24/01/2025,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 tirée le 24/07/2018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€1’583’000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24/01/2025,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 tirée le 28/05/2019 </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B de €43’167’000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€30’000’000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24/07/2018</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€13’167’000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28/05/2019</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C de €10’000’000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€5’000’000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10/07/2020</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€4’130’000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09/02/2021</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€870’000 </a:t>
            </a:r>
            <a:r>
              <a:rPr lang="fr-FR" sz="1200" dirty="0">
                <a:latin typeface="Calibri" panose="020F0502020204030204" pitchFamily="34" charset="0"/>
              </a:rPr>
              <a:t>non tiré</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D: €30’000’000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09/02/2021</a:t>
            </a:r>
          </a:p>
        </p:txBody>
      </p:sp>
      <p:sp>
        <p:nvSpPr>
          <p:cNvPr id="5" name="ZoneTexte 4">
            <a:extLst>
              <a:ext uri="{FF2B5EF4-FFF2-40B4-BE49-F238E27FC236}">
                <a16:creationId xmlns:a16="http://schemas.microsoft.com/office/drawing/2014/main" id="{2DD12CC4-B22E-2004-8D51-1DFB09115059}"/>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60934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76ECAA5-5AC0-4043-B2F3-CB6995AA5752}"/>
              </a:ext>
            </a:extLst>
          </p:cNvPr>
          <p:cNvSpPr txBox="1"/>
          <p:nvPr/>
        </p:nvSpPr>
        <p:spPr>
          <a:xfrm>
            <a:off x="904734" y="5897104"/>
            <a:ext cx="7334529" cy="600164"/>
          </a:xfrm>
          <a:prstGeom prst="rect">
            <a:avLst/>
          </a:prstGeom>
          <a:solidFill>
            <a:srgbClr val="FFC000"/>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Les marchés sont actuellement très volatils et peuvent faire varier le prix des couvertures significativement.</a:t>
            </a:r>
          </a:p>
          <a:p>
            <a:pPr algn="just"/>
            <a:r>
              <a:rPr lang="fr-FR" sz="1100" dirty="0">
                <a:latin typeface="Calibri" panose="020F0502020204030204" pitchFamily="34" charset="0"/>
              </a:rPr>
              <a:t>-Le prix des couvertures bouge quotidiennement de +/-10 ou 15 points de base</a:t>
            </a:r>
          </a:p>
          <a:p>
            <a:pPr algn="just"/>
            <a:r>
              <a:rPr lang="fr-FR" sz="1100" dirty="0">
                <a:latin typeface="Calibri" panose="020F0502020204030204" pitchFamily="34" charset="0"/>
              </a:rPr>
              <a:t>-Le délai pour mettre en place une couverture a été sensiblement rallongé dans le contexte actuel</a:t>
            </a:r>
          </a:p>
        </p:txBody>
      </p:sp>
      <p:sp>
        <p:nvSpPr>
          <p:cNvPr id="6" name="ZoneTexte 5">
            <a:extLst>
              <a:ext uri="{FF2B5EF4-FFF2-40B4-BE49-F238E27FC236}">
                <a16:creationId xmlns:a16="http://schemas.microsoft.com/office/drawing/2014/main" id="{00062A3A-9DB5-4722-A8F4-D2E0C913461F}"/>
              </a:ext>
            </a:extLst>
          </p:cNvPr>
          <p:cNvSpPr txBox="1"/>
          <p:nvPr/>
        </p:nvSpPr>
        <p:spPr>
          <a:xfrm>
            <a:off x="1557336"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Données de marché</a:t>
            </a:r>
          </a:p>
        </p:txBody>
      </p:sp>
      <p:pic>
        <p:nvPicPr>
          <p:cNvPr id="7" name="Image 3">
            <a:extLst>
              <a:ext uri="{FF2B5EF4-FFF2-40B4-BE49-F238E27FC236}">
                <a16:creationId xmlns:a16="http://schemas.microsoft.com/office/drawing/2014/main" id="{6AE7F496-3AEB-9AE1-550E-34EC36E5F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34" y="1052944"/>
            <a:ext cx="7333358" cy="482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4237CD3F-0098-F5F9-9F1E-25C307A12392}"/>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22258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3" name="Image 2">
            <a:extLst>
              <a:ext uri="{FF2B5EF4-FFF2-40B4-BE49-F238E27FC236}">
                <a16:creationId xmlns:a16="http://schemas.microsoft.com/office/drawing/2014/main" id="{AFC41AD8-7D31-895E-1370-BDE8F8D664E3}"/>
              </a:ext>
            </a:extLst>
          </p:cNvPr>
          <p:cNvPicPr>
            <a:picLocks noChangeAspect="1"/>
          </p:cNvPicPr>
          <p:nvPr/>
        </p:nvPicPr>
        <p:blipFill>
          <a:blip r:embed="rId2"/>
          <a:stretch>
            <a:fillRect/>
          </a:stretch>
        </p:blipFill>
        <p:spPr>
          <a:xfrm>
            <a:off x="208365" y="1087933"/>
            <a:ext cx="8704726" cy="5349812"/>
          </a:xfrm>
          <a:prstGeom prst="rect">
            <a:avLst/>
          </a:prstGeom>
        </p:spPr>
      </p:pic>
      <p:sp>
        <p:nvSpPr>
          <p:cNvPr id="4" name="ZoneTexte 3">
            <a:extLst>
              <a:ext uri="{FF2B5EF4-FFF2-40B4-BE49-F238E27FC236}">
                <a16:creationId xmlns:a16="http://schemas.microsoft.com/office/drawing/2014/main" id="{18DEFD91-F8EE-940A-CED2-2CA7036D0F5E}"/>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15780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10" name="Image 9">
            <a:extLst>
              <a:ext uri="{FF2B5EF4-FFF2-40B4-BE49-F238E27FC236}">
                <a16:creationId xmlns:a16="http://schemas.microsoft.com/office/drawing/2014/main" id="{CDCD0587-62BC-516D-4960-4CFB1E3C9AE0}"/>
              </a:ext>
            </a:extLst>
          </p:cNvPr>
          <p:cNvPicPr>
            <a:picLocks noChangeAspect="1"/>
          </p:cNvPicPr>
          <p:nvPr/>
        </p:nvPicPr>
        <p:blipFill>
          <a:blip r:embed="rId2"/>
          <a:stretch>
            <a:fillRect/>
          </a:stretch>
        </p:blipFill>
        <p:spPr>
          <a:xfrm>
            <a:off x="208365" y="1087932"/>
            <a:ext cx="8704726" cy="5349811"/>
          </a:xfrm>
          <a:prstGeom prst="rect">
            <a:avLst/>
          </a:prstGeom>
        </p:spPr>
      </p:pic>
      <p:sp>
        <p:nvSpPr>
          <p:cNvPr id="4" name="ZoneTexte 3">
            <a:extLst>
              <a:ext uri="{FF2B5EF4-FFF2-40B4-BE49-F238E27FC236}">
                <a16:creationId xmlns:a16="http://schemas.microsoft.com/office/drawing/2014/main" id="{142D84E8-8B5B-B27F-5326-A6A24A9D5707}"/>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59322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11" name="Image 10">
            <a:extLst>
              <a:ext uri="{FF2B5EF4-FFF2-40B4-BE49-F238E27FC236}">
                <a16:creationId xmlns:a16="http://schemas.microsoft.com/office/drawing/2014/main" id="{D3EEDFF9-37B7-3422-A003-AE72BFC4E25B}"/>
              </a:ext>
            </a:extLst>
          </p:cNvPr>
          <p:cNvPicPr>
            <a:picLocks noChangeAspect="1"/>
          </p:cNvPicPr>
          <p:nvPr/>
        </p:nvPicPr>
        <p:blipFill>
          <a:blip r:embed="rId2"/>
          <a:stretch>
            <a:fillRect/>
          </a:stretch>
        </p:blipFill>
        <p:spPr>
          <a:xfrm>
            <a:off x="208365" y="1087933"/>
            <a:ext cx="8704726" cy="5349809"/>
          </a:xfrm>
          <a:prstGeom prst="rect">
            <a:avLst/>
          </a:prstGeom>
        </p:spPr>
      </p:pic>
      <p:sp>
        <p:nvSpPr>
          <p:cNvPr id="4" name="ZoneTexte 3">
            <a:extLst>
              <a:ext uri="{FF2B5EF4-FFF2-40B4-BE49-F238E27FC236}">
                <a16:creationId xmlns:a16="http://schemas.microsoft.com/office/drawing/2014/main" id="{0D82E434-4796-B671-8113-85B9747FBCB0}"/>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27941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3" name="Image 2">
            <a:extLst>
              <a:ext uri="{FF2B5EF4-FFF2-40B4-BE49-F238E27FC236}">
                <a16:creationId xmlns:a16="http://schemas.microsoft.com/office/drawing/2014/main" id="{BC72F4D3-6833-2DFE-59FA-DDC3A09EEE64}"/>
              </a:ext>
            </a:extLst>
          </p:cNvPr>
          <p:cNvPicPr>
            <a:picLocks noChangeAspect="1"/>
          </p:cNvPicPr>
          <p:nvPr/>
        </p:nvPicPr>
        <p:blipFill>
          <a:blip r:embed="rId2"/>
          <a:stretch>
            <a:fillRect/>
          </a:stretch>
        </p:blipFill>
        <p:spPr>
          <a:xfrm>
            <a:off x="208365" y="1087933"/>
            <a:ext cx="8704726" cy="5349808"/>
          </a:xfrm>
          <a:prstGeom prst="rect">
            <a:avLst/>
          </a:prstGeom>
        </p:spPr>
      </p:pic>
      <p:sp>
        <p:nvSpPr>
          <p:cNvPr id="4" name="ZoneTexte 3">
            <a:extLst>
              <a:ext uri="{FF2B5EF4-FFF2-40B4-BE49-F238E27FC236}">
                <a16:creationId xmlns:a16="http://schemas.microsoft.com/office/drawing/2014/main" id="{36335197-921E-E994-7283-1817DC23C8A3}"/>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6102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7AE26E2-EDDE-C3B8-F329-FB8F795FDFE6}"/>
              </a:ext>
            </a:extLst>
          </p:cNvPr>
          <p:cNvGraphicFramePr>
            <a:graphicFrameLocks noGrp="1"/>
          </p:cNvGraphicFramePr>
          <p:nvPr/>
        </p:nvGraphicFramePr>
        <p:xfrm>
          <a:off x="36003" y="1066800"/>
          <a:ext cx="9072000" cy="5755377"/>
        </p:xfrm>
        <a:graphic>
          <a:graphicData uri="http://schemas.openxmlformats.org/drawingml/2006/table">
            <a:tbl>
              <a:tblPr/>
              <a:tblGrid>
                <a:gridCol w="1944000">
                  <a:extLst>
                    <a:ext uri="{9D8B030D-6E8A-4147-A177-3AD203B41FA5}">
                      <a16:colId xmlns:a16="http://schemas.microsoft.com/office/drawing/2014/main" val="726957155"/>
                    </a:ext>
                  </a:extLst>
                </a:gridCol>
                <a:gridCol w="792000">
                  <a:extLst>
                    <a:ext uri="{9D8B030D-6E8A-4147-A177-3AD203B41FA5}">
                      <a16:colId xmlns:a16="http://schemas.microsoft.com/office/drawing/2014/main" val="1270681509"/>
                    </a:ext>
                  </a:extLst>
                </a:gridCol>
                <a:gridCol w="792000">
                  <a:extLst>
                    <a:ext uri="{9D8B030D-6E8A-4147-A177-3AD203B41FA5}">
                      <a16:colId xmlns:a16="http://schemas.microsoft.com/office/drawing/2014/main" val="1022351873"/>
                    </a:ext>
                  </a:extLst>
                </a:gridCol>
                <a:gridCol w="792000">
                  <a:extLst>
                    <a:ext uri="{9D8B030D-6E8A-4147-A177-3AD203B41FA5}">
                      <a16:colId xmlns:a16="http://schemas.microsoft.com/office/drawing/2014/main" val="3938543853"/>
                    </a:ext>
                  </a:extLst>
                </a:gridCol>
                <a:gridCol w="792000">
                  <a:extLst>
                    <a:ext uri="{9D8B030D-6E8A-4147-A177-3AD203B41FA5}">
                      <a16:colId xmlns:a16="http://schemas.microsoft.com/office/drawing/2014/main" val="3516137630"/>
                    </a:ext>
                  </a:extLst>
                </a:gridCol>
                <a:gridCol w="792000">
                  <a:extLst>
                    <a:ext uri="{9D8B030D-6E8A-4147-A177-3AD203B41FA5}">
                      <a16:colId xmlns:a16="http://schemas.microsoft.com/office/drawing/2014/main" val="1164286772"/>
                    </a:ext>
                  </a:extLst>
                </a:gridCol>
                <a:gridCol w="792000">
                  <a:extLst>
                    <a:ext uri="{9D8B030D-6E8A-4147-A177-3AD203B41FA5}">
                      <a16:colId xmlns:a16="http://schemas.microsoft.com/office/drawing/2014/main" val="3076256574"/>
                    </a:ext>
                  </a:extLst>
                </a:gridCol>
                <a:gridCol w="792000">
                  <a:extLst>
                    <a:ext uri="{9D8B030D-6E8A-4147-A177-3AD203B41FA5}">
                      <a16:colId xmlns:a16="http://schemas.microsoft.com/office/drawing/2014/main" val="1001715775"/>
                    </a:ext>
                  </a:extLst>
                </a:gridCol>
                <a:gridCol w="792000">
                  <a:extLst>
                    <a:ext uri="{9D8B030D-6E8A-4147-A177-3AD203B41FA5}">
                      <a16:colId xmlns:a16="http://schemas.microsoft.com/office/drawing/2014/main" val="2149951413"/>
                    </a:ext>
                  </a:extLst>
                </a:gridCol>
                <a:gridCol w="792000">
                  <a:extLst>
                    <a:ext uri="{9D8B030D-6E8A-4147-A177-3AD203B41FA5}">
                      <a16:colId xmlns:a16="http://schemas.microsoft.com/office/drawing/2014/main" val="2315230078"/>
                    </a:ext>
                  </a:extLst>
                </a:gridCol>
              </a:tblGrid>
              <a:tr h="432358">
                <a:tc>
                  <a:txBody>
                    <a:bodyPr/>
                    <a:lstStyle/>
                    <a:p>
                      <a:pPr algn="ctr" fontAlgn="ctr"/>
                      <a:r>
                        <a:rPr lang="fr-CH" sz="1050" b="1" i="0" u="none" strike="noStrike" dirty="0">
                          <a:solidFill>
                            <a:srgbClr val="000000"/>
                          </a:solidFill>
                          <a:effectLst/>
                          <a:latin typeface="Calibri" panose="020F0502020204030204" pitchFamily="34" charset="0"/>
                        </a:rPr>
                        <a:t>Couverture</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a:solidFill>
                            <a:srgbClr val="000000"/>
                          </a:solidFill>
                          <a:effectLst/>
                          <a:latin typeface="Calibri" panose="020F0502020204030204" pitchFamily="34" charset="0"/>
                        </a:rPr>
                        <a:t>H5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a:solidFill>
                            <a:srgbClr val="000000"/>
                          </a:solidFill>
                          <a:effectLst/>
                          <a:latin typeface="Calibri" panose="020F0502020204030204" pitchFamily="34" charset="0"/>
                        </a:rPr>
                        <a:t>H6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a:solidFill>
                            <a:srgbClr val="000000"/>
                          </a:solidFill>
                          <a:effectLst/>
                          <a:latin typeface="Calibri" panose="020F0502020204030204" pitchFamily="34" charset="0"/>
                        </a:rPr>
                        <a:t>H7</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50" b="1" i="0" u="none" strike="noStrike" dirty="0">
                          <a:solidFill>
                            <a:srgbClr val="000000"/>
                          </a:solidFill>
                          <a:effectLst/>
                          <a:latin typeface="Calibri" panose="020F0502020204030204" pitchFamily="34" charset="0"/>
                        </a:rPr>
                        <a:t>H9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97102305"/>
                  </a:ext>
                </a:extLst>
              </a:tr>
              <a:tr h="167882">
                <a:tc>
                  <a:txBody>
                    <a:bodyPr/>
                    <a:lstStyle/>
                    <a:p>
                      <a:pPr algn="l" fontAlgn="ctr"/>
                      <a:r>
                        <a:rPr lang="fr-CH" sz="1050" b="1" i="0" u="none" strike="noStrike">
                          <a:solidFill>
                            <a:srgbClr val="000000"/>
                          </a:solidFill>
                          <a:effectLst/>
                          <a:latin typeface="Calibri" panose="020F0502020204030204" pitchFamily="34" charset="0"/>
                        </a:rPr>
                        <a:t>Durée</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1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2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3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2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dirty="0">
                          <a:solidFill>
                            <a:srgbClr val="000000"/>
                          </a:solidFill>
                          <a:effectLst/>
                          <a:latin typeface="Calibri" panose="020F0502020204030204" pitchFamily="34" charset="0"/>
                        </a:rPr>
                        <a:t>3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2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3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2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1" i="0" u="none" strike="noStrike">
                          <a:solidFill>
                            <a:srgbClr val="000000"/>
                          </a:solidFill>
                          <a:effectLst/>
                          <a:latin typeface="Calibri" panose="020F0502020204030204" pitchFamily="34" charset="0"/>
                        </a:rPr>
                        <a:t>3 ans</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47637"/>
                  </a:ext>
                </a:extLst>
              </a:tr>
              <a:tr h="167882">
                <a:tc>
                  <a:txBody>
                    <a:bodyPr/>
                    <a:lstStyle/>
                    <a:p>
                      <a:pPr algn="l" fontAlgn="ctr"/>
                      <a:r>
                        <a:rPr lang="fr-CH" sz="1050" b="1" i="0" u="none" strike="noStrike">
                          <a:solidFill>
                            <a:srgbClr val="000000"/>
                          </a:solidFill>
                          <a:effectLst/>
                          <a:latin typeface="Calibri" panose="020F0502020204030204" pitchFamily="34" charset="0"/>
                        </a:rPr>
                        <a:t>Indice</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Euribor 3M</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054692"/>
                  </a:ext>
                </a:extLst>
              </a:tr>
              <a:tr h="167882">
                <a:tc>
                  <a:txBody>
                    <a:bodyPr/>
                    <a:lstStyle/>
                    <a:p>
                      <a:pPr algn="l" fontAlgn="ctr"/>
                      <a:r>
                        <a:rPr lang="fr-CH" sz="1050" b="1" i="0" u="none" strike="noStrike" dirty="0">
                          <a:solidFill>
                            <a:srgbClr val="000000"/>
                          </a:solidFill>
                          <a:effectLst/>
                          <a:latin typeface="Calibri" panose="020F0502020204030204" pitchFamily="34" charset="0"/>
                        </a:rPr>
                        <a:t>Notionnel départ</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103 880 000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103 880 000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103 880 000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64 750 000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64 750 000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64 750 000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64 750 000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21 583 000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21 583 000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119937"/>
                  </a:ext>
                </a:extLst>
              </a:tr>
              <a:tr h="167882">
                <a:tc>
                  <a:txBody>
                    <a:bodyPr/>
                    <a:lstStyle/>
                    <a:p>
                      <a:pPr algn="l" fontAlgn="ctr"/>
                      <a:r>
                        <a:rPr lang="fr-CH" sz="1050" b="1" i="0" u="none" strike="noStrike">
                          <a:solidFill>
                            <a:srgbClr val="000000"/>
                          </a:solidFill>
                          <a:effectLst/>
                          <a:latin typeface="Calibri" panose="020F0502020204030204" pitchFamily="34" charset="0"/>
                        </a:rPr>
                        <a:t>Début de période</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343098"/>
                  </a:ext>
                </a:extLst>
              </a:tr>
              <a:tr h="167882">
                <a:tc>
                  <a:txBody>
                    <a:bodyPr/>
                    <a:lstStyle/>
                    <a:p>
                      <a:pPr algn="l" fontAlgn="ctr"/>
                      <a:r>
                        <a:rPr lang="fr-CH" sz="1050" b="1" i="0" u="none" strike="noStrike" dirty="0">
                          <a:solidFill>
                            <a:srgbClr val="000000"/>
                          </a:solidFill>
                          <a:effectLst/>
                          <a:latin typeface="Calibri" panose="020F0502020204030204" pitchFamily="34" charset="0"/>
                        </a:rPr>
                        <a:t>Fin de période</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24.07.2025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24.07.2025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104091"/>
                  </a:ext>
                </a:extLst>
              </a:tr>
              <a:tr h="167882">
                <a:tc>
                  <a:txBody>
                    <a:bodyPr/>
                    <a:lstStyle/>
                    <a:p>
                      <a:pPr algn="l" fontAlgn="ctr"/>
                      <a:r>
                        <a:rPr lang="fr-CH" sz="1050" b="1" i="0" u="none" strike="noStrike">
                          <a:solidFill>
                            <a:srgbClr val="000000"/>
                          </a:solidFill>
                          <a:effectLst/>
                          <a:latin typeface="Calibri" panose="020F0502020204030204" pitchFamily="34" charset="0"/>
                        </a:rPr>
                        <a:t>Valeur 1bp en EUR</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10 532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21 093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30 541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17 126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26 573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13 148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19 713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4 383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6 571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918831"/>
                  </a:ext>
                </a:extLst>
              </a:tr>
              <a:tr h="167882">
                <a:tc>
                  <a:txBody>
                    <a:bodyPr/>
                    <a:lstStyle/>
                    <a:p>
                      <a:pPr algn="l" fontAlgn="ctr"/>
                      <a:endParaRPr lang="fr-CH" sz="1050" b="1" i="0" u="none" strike="noStrike" dirty="0">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23127080"/>
                  </a:ext>
                </a:extLst>
              </a:tr>
              <a:tr h="167882">
                <a:tc gridSpan="3">
                  <a:txBody>
                    <a:bodyPr/>
                    <a:lstStyle/>
                    <a:p>
                      <a:pPr algn="l" fontAlgn="ctr"/>
                      <a:r>
                        <a:rPr lang="fr-FR" sz="1050" b="1" i="0" u="none" strike="noStrike" dirty="0">
                          <a:solidFill>
                            <a:srgbClr val="000000"/>
                          </a:solidFill>
                          <a:effectLst/>
                          <a:latin typeface="Calibri" panose="020F0502020204030204" pitchFamily="34" charset="0"/>
                        </a:rPr>
                        <a:t>Taux de swap (</a:t>
                      </a:r>
                      <a:r>
                        <a:rPr lang="fr-FR" sz="1050" b="1" i="0" u="none" strike="noStrike" dirty="0" err="1">
                          <a:solidFill>
                            <a:srgbClr val="000000"/>
                          </a:solidFill>
                          <a:effectLst/>
                          <a:latin typeface="Calibri" panose="020F0502020204030204" pitchFamily="34" charset="0"/>
                        </a:rPr>
                        <a:t>cf</a:t>
                      </a:r>
                      <a:r>
                        <a:rPr lang="fr-FR" sz="1050" b="1" i="0" u="none" strike="noStrike" dirty="0">
                          <a:solidFill>
                            <a:srgbClr val="000000"/>
                          </a:solidFill>
                          <a:effectLst/>
                          <a:latin typeface="Calibri" panose="020F0502020204030204" pitchFamily="34" charset="0"/>
                        </a:rPr>
                        <a:t>  annexes sur problèmes liés aux taux négatifs)</a:t>
                      </a: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dirty="0">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186450"/>
                  </a:ext>
                </a:extLst>
              </a:tr>
              <a:tr h="167882">
                <a:tc>
                  <a:txBody>
                    <a:bodyPr/>
                    <a:lstStyle/>
                    <a:p>
                      <a:pPr algn="l" fontAlgn="ctr"/>
                      <a:r>
                        <a:rPr lang="fr-CH" sz="1050" b="0" i="0" u="none" strike="noStrike">
                          <a:solidFill>
                            <a:srgbClr val="000000"/>
                          </a:solidFill>
                          <a:effectLst/>
                          <a:latin typeface="Calibri" panose="020F0502020204030204" pitchFamily="34" charset="0"/>
                        </a:rPr>
                        <a:t>Swap sans Floor</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0,68%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1,25%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1,43%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1,54%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1,23%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1,44%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1,23%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1,44%</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732157"/>
                  </a:ext>
                </a:extLst>
              </a:tr>
              <a:tr h="167882">
                <a:tc>
                  <a:txBody>
                    <a:bodyPr/>
                    <a:lstStyle/>
                    <a:p>
                      <a:pPr algn="l" fontAlgn="ctr"/>
                      <a:r>
                        <a:rPr lang="fr-CH" sz="1050" b="0" i="0" u="none" strike="noStrike" dirty="0" err="1">
                          <a:solidFill>
                            <a:srgbClr val="000000"/>
                          </a:solidFill>
                          <a:effectLst/>
                          <a:latin typeface="Calibri" panose="020F0502020204030204" pitchFamily="34" charset="0"/>
                        </a:rPr>
                        <a:t>Floor</a:t>
                      </a:r>
                      <a:r>
                        <a:rPr lang="fr-CH" sz="1050" b="0" i="0" u="none" strike="noStrike" dirty="0">
                          <a:solidFill>
                            <a:srgbClr val="000000"/>
                          </a:solidFill>
                          <a:effectLst/>
                          <a:latin typeface="Calibri" panose="020F0502020204030204" pitchFamily="34" charset="0"/>
                        </a:rPr>
                        <a:t> 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0,13%</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0,16%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179320"/>
                  </a:ext>
                </a:extLst>
              </a:tr>
              <a:tr h="167882">
                <a:tc>
                  <a:txBody>
                    <a:bodyPr/>
                    <a:lstStyle/>
                    <a:p>
                      <a:pPr algn="l" fontAlgn="ctr"/>
                      <a:r>
                        <a:rPr lang="fr-CH" sz="1050" b="1" i="0" u="none" strike="noStrike">
                          <a:solidFill>
                            <a:srgbClr val="000000"/>
                          </a:solidFill>
                          <a:effectLst/>
                          <a:latin typeface="Calibri" panose="020F0502020204030204" pitchFamily="34" charset="0"/>
                        </a:rPr>
                        <a:t>Swap avec Floor</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0,80%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1,59%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1,51%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85856460"/>
                  </a:ext>
                </a:extLst>
              </a:tr>
              <a:tr h="167882">
                <a:tc>
                  <a:txBody>
                    <a:bodyPr/>
                    <a:lstStyle/>
                    <a:p>
                      <a:pPr algn="l"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dirty="0">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136538"/>
                  </a:ext>
                </a:extLst>
              </a:tr>
              <a:tr h="167882">
                <a:tc>
                  <a:txBody>
                    <a:bodyPr/>
                    <a:lstStyle/>
                    <a:p>
                      <a:pPr algn="l" fontAlgn="ctr"/>
                      <a:r>
                        <a:rPr lang="fr-CH" sz="1050" b="1" i="0" u="none" strike="noStrike">
                          <a:solidFill>
                            <a:srgbClr val="000000"/>
                          </a:solidFill>
                          <a:effectLst/>
                          <a:latin typeface="Calibri" panose="020F0502020204030204" pitchFamily="34" charset="0"/>
                        </a:rPr>
                        <a:t>Prime d'option lissée</a:t>
                      </a: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Arial" panose="020B060402020202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895779"/>
                  </a:ext>
                </a:extLst>
              </a:tr>
              <a:tr h="167882">
                <a:tc>
                  <a:txBody>
                    <a:bodyPr/>
                    <a:lstStyle/>
                    <a:p>
                      <a:pPr algn="l" fontAlgn="ctr"/>
                      <a:r>
                        <a:rPr lang="fr-CH" sz="1050" b="1" i="0" u="none" strike="noStrike" dirty="0">
                          <a:solidFill>
                            <a:srgbClr val="000000"/>
                          </a:solidFill>
                          <a:effectLst/>
                          <a:latin typeface="Calibri" panose="020F0502020204030204" pitchFamily="34" charset="0"/>
                        </a:rPr>
                        <a:t>Cap 0% annualisé</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0,80%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1,59%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1,51%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69564158"/>
                  </a:ext>
                </a:extLst>
              </a:tr>
              <a:tr h="167882">
                <a:tc>
                  <a:txBody>
                    <a:bodyPr/>
                    <a:lstStyle/>
                    <a:p>
                      <a:pPr algn="l" fontAlgn="ctr"/>
                      <a:r>
                        <a:rPr lang="fr-CH" sz="1050" b="0" i="0" u="none" strike="noStrike" dirty="0">
                          <a:solidFill>
                            <a:srgbClr val="000000"/>
                          </a:solidFill>
                          <a:effectLst/>
                          <a:latin typeface="Calibri" panose="020F0502020204030204" pitchFamily="34" charset="0"/>
                        </a:rPr>
                        <a:t>Taux financement Max</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0,80%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1,38%</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1,59%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1,51%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1,36%</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1,60%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292796"/>
                  </a:ext>
                </a:extLst>
              </a:tr>
              <a:tr h="167882">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640074"/>
                  </a:ext>
                </a:extLst>
              </a:tr>
              <a:tr h="167882">
                <a:tc>
                  <a:txBody>
                    <a:bodyPr/>
                    <a:lstStyle/>
                    <a:p>
                      <a:pPr algn="l" fontAlgn="ctr"/>
                      <a:r>
                        <a:rPr lang="fr-CH" sz="1050" b="1" i="0" u="none" strike="noStrike">
                          <a:solidFill>
                            <a:srgbClr val="000000"/>
                          </a:solidFill>
                          <a:effectLst/>
                          <a:latin typeface="Calibri" panose="020F0502020204030204" pitchFamily="34" charset="0"/>
                        </a:rPr>
                        <a:t>Cap 0.5% annualisé</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0,49%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1,00%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1,20%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1,12%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1,32%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1,22%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1,21%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054820305"/>
                  </a:ext>
                </a:extLst>
              </a:tr>
              <a:tr h="167882">
                <a:tc>
                  <a:txBody>
                    <a:bodyPr/>
                    <a:lstStyle/>
                    <a:p>
                      <a:pPr algn="l" fontAlgn="ctr"/>
                      <a:r>
                        <a:rPr lang="fr-CH" sz="1050" b="0" i="0" u="none" strike="noStrike">
                          <a:solidFill>
                            <a:srgbClr val="000000"/>
                          </a:solidFill>
                          <a:effectLst/>
                          <a:latin typeface="Calibri" panose="020F0502020204030204" pitchFamily="34" charset="0"/>
                        </a:rPr>
                        <a:t>Taux financement Max</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0,99%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1,50%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1,62%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1,82%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1,49%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1,49%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224125"/>
                  </a:ext>
                </a:extLst>
              </a:tr>
              <a:tr h="167882">
                <a:tc>
                  <a:txBody>
                    <a:bodyPr/>
                    <a:lstStyle/>
                    <a:p>
                      <a:pPr algn="l"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66107"/>
                  </a:ext>
                </a:extLst>
              </a:tr>
              <a:tr h="167882">
                <a:tc>
                  <a:txBody>
                    <a:bodyPr/>
                    <a:lstStyle/>
                    <a:p>
                      <a:pPr algn="l" fontAlgn="ctr"/>
                      <a:r>
                        <a:rPr lang="fr-CH" sz="1050" b="1" i="0" u="none" strike="noStrike">
                          <a:solidFill>
                            <a:srgbClr val="000000"/>
                          </a:solidFill>
                          <a:effectLst/>
                          <a:latin typeface="Calibri" panose="020F0502020204030204" pitchFamily="34" charset="0"/>
                        </a:rPr>
                        <a:t>Cap 1% annualisé</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0,31%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0,72%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0,81%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CH" sz="1050" b="1" i="0" u="none" strike="noStrike">
                          <a:solidFill>
                            <a:srgbClr val="000000"/>
                          </a:solidFill>
                          <a:effectLst/>
                          <a:latin typeface="Calibri" panose="020F0502020204030204" pitchFamily="34" charset="0"/>
                        </a:rPr>
                        <a:t>0,91%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33957229"/>
                  </a:ext>
                </a:extLst>
              </a:tr>
              <a:tr h="167882">
                <a:tc>
                  <a:txBody>
                    <a:bodyPr/>
                    <a:lstStyle/>
                    <a:p>
                      <a:pPr algn="l" fontAlgn="ctr"/>
                      <a:r>
                        <a:rPr lang="fr-CH" sz="1050" b="0" i="0" u="none" strike="noStrike" dirty="0">
                          <a:solidFill>
                            <a:srgbClr val="000000"/>
                          </a:solidFill>
                          <a:effectLst/>
                          <a:latin typeface="Calibri" panose="020F0502020204030204" pitchFamily="34" charset="0"/>
                        </a:rPr>
                        <a:t>Taux financement Max</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1,31%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1,72%</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1,90%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1,81%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1,99%</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1,91%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1,71%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1,91%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476164"/>
                  </a:ext>
                </a:extLst>
              </a:tr>
              <a:tr h="167882">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1661763"/>
                  </a:ext>
                </a:extLst>
              </a:tr>
              <a:tr h="167882">
                <a:tc>
                  <a:txBody>
                    <a:bodyPr/>
                    <a:lstStyle/>
                    <a:p>
                      <a:pPr algn="l" fontAlgn="ctr"/>
                      <a:r>
                        <a:rPr lang="fr-FR" sz="1050" b="1" i="0" u="none" strike="noStrike">
                          <a:solidFill>
                            <a:srgbClr val="000000"/>
                          </a:solidFill>
                          <a:effectLst/>
                          <a:latin typeface="Calibri" panose="020F0502020204030204" pitchFamily="34" charset="0"/>
                        </a:rPr>
                        <a:t>Prime des options en EUR</a:t>
                      </a: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CH" sz="1050" b="1"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357035"/>
                  </a:ext>
                </a:extLst>
              </a:tr>
              <a:tr h="167882">
                <a:tc>
                  <a:txBody>
                    <a:bodyPr/>
                    <a:lstStyle/>
                    <a:p>
                      <a:pPr algn="l" fontAlgn="ctr"/>
                      <a:r>
                        <a:rPr lang="fr-CH" sz="1050" b="1" i="0" u="none" strike="noStrike" dirty="0">
                          <a:solidFill>
                            <a:srgbClr val="000000"/>
                          </a:solidFill>
                          <a:effectLst/>
                          <a:latin typeface="Calibri" panose="020F0502020204030204" pitchFamily="34" charset="0"/>
                        </a:rPr>
                        <a:t>Cap 0%</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842 400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2 876 600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4 783 300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2 559 800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4 462 900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1 779 000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3 107 500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590 200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1 033 700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945538"/>
                  </a:ext>
                </a:extLst>
              </a:tr>
              <a:tr h="167882">
                <a:tc>
                  <a:txBody>
                    <a:bodyPr/>
                    <a:lstStyle/>
                    <a:p>
                      <a:pPr algn="l" fontAlgn="ctr"/>
                      <a:r>
                        <a:rPr lang="fr-CH" sz="1050" b="1" i="0" u="none" strike="noStrike">
                          <a:solidFill>
                            <a:srgbClr val="000000"/>
                          </a:solidFill>
                          <a:effectLst/>
                          <a:latin typeface="Calibri" panose="020F0502020204030204" pitchFamily="34" charset="0"/>
                        </a:rPr>
                        <a:t>Cap 0.5%</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515 900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2 091 500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3 624 500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1 897 500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3 427 300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1 291 500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2 360 400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428 100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dirty="0">
                          <a:solidFill>
                            <a:srgbClr val="000000"/>
                          </a:solidFill>
                          <a:effectLst/>
                          <a:latin typeface="Calibri" panose="020F0502020204030204" pitchFamily="34" charset="0"/>
                        </a:rPr>
                        <a:t>784 900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57929"/>
                  </a:ext>
                </a:extLst>
              </a:tr>
              <a:tr h="167882">
                <a:tc>
                  <a:txBody>
                    <a:bodyPr/>
                    <a:lstStyle/>
                    <a:p>
                      <a:pPr algn="l" fontAlgn="ctr"/>
                      <a:r>
                        <a:rPr lang="fr-CH" sz="1050" b="1" i="0" u="none" strike="noStrike" dirty="0">
                          <a:solidFill>
                            <a:srgbClr val="000000"/>
                          </a:solidFill>
                          <a:effectLst/>
                          <a:latin typeface="Calibri" panose="020F0502020204030204" pitchFamily="34" charset="0"/>
                        </a:rPr>
                        <a:t>Cap 1%</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322 500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1 499 100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2 708 200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1 377 600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2 584 300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924 800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1 768 600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306 400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50" b="0" i="0" u="none" strike="noStrike">
                          <a:solidFill>
                            <a:srgbClr val="000000"/>
                          </a:solidFill>
                          <a:effectLst/>
                          <a:latin typeface="Calibri" panose="020F0502020204030204" pitchFamily="34" charset="0"/>
                        </a:rPr>
                        <a:t>587 800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597863"/>
                  </a:ext>
                </a:extLst>
              </a:tr>
              <a:tr h="167882">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0939497"/>
                  </a:ext>
                </a:extLst>
              </a:tr>
              <a:tr h="332535">
                <a:tc gridSpan="2">
                  <a:txBody>
                    <a:bodyPr/>
                    <a:lstStyle/>
                    <a:p>
                      <a:pPr algn="l" fontAlgn="ctr"/>
                      <a:r>
                        <a:rPr lang="fr-FR" sz="1050" b="1" i="0" u="none" strike="noStrike" dirty="0">
                          <a:solidFill>
                            <a:srgbClr val="000000"/>
                          </a:solidFill>
                          <a:effectLst/>
                          <a:latin typeface="Calibri" panose="020F0502020204030204" pitchFamily="34" charset="0"/>
                        </a:rPr>
                        <a:t> Marge bancaire estimée en points de base (BP) incluse dans les prix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CH"/>
                    </a:p>
                  </a:txBody>
                  <a:tcPr/>
                </a:tc>
                <a:tc>
                  <a:txBody>
                    <a:bodyPr/>
                    <a:lstStyle/>
                    <a:p>
                      <a:pPr algn="ctr" fontAlgn="ctr"/>
                      <a:r>
                        <a:rPr lang="fr-CH" sz="1050" b="1" i="0" u="none" strike="noStrike" dirty="0">
                          <a:solidFill>
                            <a:srgbClr val="000000"/>
                          </a:solidFill>
                          <a:effectLst/>
                          <a:latin typeface="Calibri" panose="020F0502020204030204" pitchFamily="34" charset="0"/>
                        </a:rPr>
                        <a:t>7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extLst>
                  <a:ext uri="{0D108BD9-81ED-4DB2-BD59-A6C34878D82A}">
                    <a16:rowId xmlns:a16="http://schemas.microsoft.com/office/drawing/2014/main" val="2765425144"/>
                  </a:ext>
                </a:extLst>
              </a:tr>
              <a:tr h="167882">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tc>
                  <a:txBody>
                    <a:bodyPr/>
                    <a:lstStyle/>
                    <a:p>
                      <a:pPr algn="ctr" fontAlgn="ctr"/>
                      <a:endParaRPr lang="fr-CH" sz="1050" b="0" i="0" u="none" strike="noStrike" dirty="0">
                        <a:solidFill>
                          <a:srgbClr val="000000"/>
                        </a:solidFill>
                        <a:effectLst/>
                        <a:latin typeface="Calibri" panose="020F0502020204030204" pitchFamily="34" charset="0"/>
                      </a:endParaRPr>
                    </a:p>
                  </a:txBody>
                  <a:tcPr marL="3139" marR="3139" marT="3139" marB="0" anchor="ctr">
                    <a:lnL>
                      <a:noFill/>
                    </a:lnL>
                    <a:lnR>
                      <a:noFill/>
                    </a:lnR>
                    <a:lnT>
                      <a:noFill/>
                    </a:lnT>
                    <a:lnB>
                      <a:noFill/>
                    </a:lnB>
                  </a:tcPr>
                </a:tc>
                <a:extLst>
                  <a:ext uri="{0D108BD9-81ED-4DB2-BD59-A6C34878D82A}">
                    <a16:rowId xmlns:a16="http://schemas.microsoft.com/office/drawing/2014/main" val="1228434757"/>
                  </a:ext>
                </a:extLst>
              </a:tr>
              <a:tr h="289788">
                <a:tc gridSpan="3">
                  <a:txBody>
                    <a:bodyPr/>
                    <a:lstStyle/>
                    <a:p>
                      <a:pPr algn="l" fontAlgn="ctr"/>
                      <a:r>
                        <a:rPr lang="fr-FR" sz="1050" b="0" i="0" u="none" strike="noStrike" dirty="0">
                          <a:solidFill>
                            <a:srgbClr val="000000"/>
                          </a:solidFill>
                          <a:effectLst/>
                          <a:latin typeface="Calibri" panose="020F0502020204030204" pitchFamily="34" charset="0"/>
                        </a:rPr>
                        <a:t>*Coût du </a:t>
                      </a:r>
                      <a:r>
                        <a:rPr lang="fr-FR" sz="1050" b="0" i="0" u="none" strike="noStrike" dirty="0" err="1">
                          <a:solidFill>
                            <a:srgbClr val="000000"/>
                          </a:solidFill>
                          <a:effectLst/>
                          <a:latin typeface="Calibri" panose="020F0502020204030204" pitchFamily="34" charset="0"/>
                        </a:rPr>
                        <a:t>floor</a:t>
                      </a:r>
                      <a:r>
                        <a:rPr lang="fr-FR" sz="1050" b="0" i="0" u="none" strike="noStrike" dirty="0">
                          <a:solidFill>
                            <a:srgbClr val="000000"/>
                          </a:solidFill>
                          <a:effectLst/>
                          <a:latin typeface="Calibri" panose="020F0502020204030204" pitchFamily="34" charset="0"/>
                        </a:rPr>
                        <a:t> 0% contenu dans le contrat de financement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ctr" fontAlgn="ctr"/>
                      <a:r>
                        <a:rPr lang="fr-CH" sz="1050" b="0" i="0" u="none" strike="noStrike" dirty="0">
                          <a:solidFill>
                            <a:srgbClr val="000000"/>
                          </a:solidFill>
                          <a:effectLst/>
                          <a:latin typeface="Calibri" panose="020F0502020204030204" pitchFamily="34" charset="0"/>
                        </a:rPr>
                        <a:t>475 400 </a:t>
                      </a:r>
                    </a:p>
                  </a:txBody>
                  <a:tcPr marL="3139" marR="3139" marT="3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a:noFill/>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a:noFill/>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a:noFill/>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a:noFill/>
                    </a:lnT>
                    <a:lnB>
                      <a:noFill/>
                    </a:lnB>
                  </a:tcPr>
                </a:tc>
                <a:tc>
                  <a:txBody>
                    <a:bodyPr/>
                    <a:lstStyle/>
                    <a:p>
                      <a:pPr algn="l" fontAlgn="b"/>
                      <a:endParaRPr lang="fr-CH" sz="1050" b="0" i="0" u="none" strike="noStrike" dirty="0">
                        <a:solidFill>
                          <a:srgbClr val="000000"/>
                        </a:solidFill>
                        <a:effectLst/>
                        <a:latin typeface="Calibri" panose="020F0502020204030204" pitchFamily="34" charset="0"/>
                      </a:endParaRPr>
                    </a:p>
                  </a:txBody>
                  <a:tcPr marL="3139" marR="3139" marT="3139" marB="0" anchor="b">
                    <a:lnL>
                      <a:noFill/>
                    </a:lnL>
                    <a:lnR>
                      <a:noFill/>
                    </a:lnR>
                    <a:lnT>
                      <a:noFill/>
                    </a:lnT>
                    <a:lnB>
                      <a:noFill/>
                    </a:lnB>
                  </a:tcPr>
                </a:tc>
                <a:extLst>
                  <a:ext uri="{0D108BD9-81ED-4DB2-BD59-A6C34878D82A}">
                    <a16:rowId xmlns:a16="http://schemas.microsoft.com/office/drawing/2014/main" val="2777490356"/>
                  </a:ext>
                </a:extLst>
              </a:tr>
            </a:tbl>
          </a:graphicData>
        </a:graphic>
      </p:graphicFrame>
      <p:sp>
        <p:nvSpPr>
          <p:cNvPr id="8" name="ZoneTexte 7">
            <a:extLst>
              <a:ext uri="{FF2B5EF4-FFF2-40B4-BE49-F238E27FC236}">
                <a16:creationId xmlns:a16="http://schemas.microsoft.com/office/drawing/2014/main" id="{9E9D8BED-CBC2-4AAF-9AEF-AEB86CA88BF4}"/>
              </a:ext>
            </a:extLst>
          </p:cNvPr>
          <p:cNvSpPr txBox="1"/>
          <p:nvPr/>
        </p:nvSpPr>
        <p:spPr>
          <a:xfrm>
            <a:off x="5190836" y="5975419"/>
            <a:ext cx="3917161" cy="738664"/>
          </a:xfrm>
          <a:prstGeom prst="rect">
            <a:avLst/>
          </a:prstGeom>
          <a:solidFill>
            <a:schemeClr val="accent3">
              <a:lumMod val="20000"/>
              <a:lumOff val="80000"/>
            </a:schemeClr>
          </a:solidFill>
          <a:ln>
            <a:solidFill>
              <a:schemeClr val="tx1"/>
            </a:solidFill>
          </a:ln>
        </p:spPr>
        <p:txBody>
          <a:bodyPr wrap="square" rtlCol="0">
            <a:spAutoFit/>
          </a:bodyPr>
          <a:lstStyle/>
          <a:p>
            <a:r>
              <a:rPr lang="fr-FR" sz="1050" dirty="0">
                <a:latin typeface="Calibri" panose="020F0502020204030204" pitchFamily="34" charset="0"/>
                <a:cs typeface="Calibri" panose="020F0502020204030204" pitchFamily="34" charset="0"/>
              </a:rPr>
              <a:t>* la phrase du contrat de financement « si l’euribor est négatif alors il sera considéré comme étant égal à 0% » représente un coût pour l’emprunteur qui est mesuré par la valeur d’un </a:t>
            </a:r>
            <a:r>
              <a:rPr lang="fr-FR" sz="1050" dirty="0" err="1">
                <a:latin typeface="Calibri" panose="020F0502020204030204" pitchFamily="34" charset="0"/>
                <a:cs typeface="Calibri" panose="020F0502020204030204" pitchFamily="34" charset="0"/>
              </a:rPr>
              <a:t>floor</a:t>
            </a:r>
            <a:r>
              <a:rPr lang="fr-FR" sz="1050" dirty="0">
                <a:latin typeface="Calibri" panose="020F0502020204030204" pitchFamily="34" charset="0"/>
                <a:cs typeface="Calibri" panose="020F0502020204030204" pitchFamily="34" charset="0"/>
              </a:rPr>
              <a:t> 0% sur la totalité du financement au jour du tirage initial.</a:t>
            </a:r>
          </a:p>
        </p:txBody>
      </p:sp>
      <p:sp>
        <p:nvSpPr>
          <p:cNvPr id="10" name="ZoneTexte 9">
            <a:extLst>
              <a:ext uri="{FF2B5EF4-FFF2-40B4-BE49-F238E27FC236}">
                <a16:creationId xmlns:a16="http://schemas.microsoft.com/office/drawing/2014/main" id="{ED663606-35B6-4202-983E-B88FA16727E0}"/>
              </a:ext>
            </a:extLst>
          </p:cNvPr>
          <p:cNvSpPr txBox="1"/>
          <p:nvPr/>
        </p:nvSpPr>
        <p:spPr>
          <a:xfrm>
            <a:off x="1557335"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Cotations indicatives</a:t>
            </a:r>
          </a:p>
        </p:txBody>
      </p:sp>
      <p:sp>
        <p:nvSpPr>
          <p:cNvPr id="5" name="ZoneTexte 4">
            <a:extLst>
              <a:ext uri="{FF2B5EF4-FFF2-40B4-BE49-F238E27FC236}">
                <a16:creationId xmlns:a16="http://schemas.microsoft.com/office/drawing/2014/main" id="{86372762-2C55-86FB-9C0A-DA049CD8828A}"/>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20564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F5B7E53-0A5E-4969-9995-654416B65F1B}"/>
              </a:ext>
            </a:extLst>
          </p:cNvPr>
          <p:cNvSpPr txBox="1"/>
          <p:nvPr/>
        </p:nvSpPr>
        <p:spPr>
          <a:xfrm>
            <a:off x="199754" y="1689738"/>
            <a:ext cx="8744492" cy="430887"/>
          </a:xfrm>
          <a:prstGeom prst="rect">
            <a:avLst/>
          </a:prstGeom>
          <a:noFill/>
          <a:ln>
            <a:solidFill>
              <a:schemeClr val="bg1">
                <a:lumMod val="50000"/>
              </a:schemeClr>
            </a:solidFill>
          </a:ln>
        </p:spPr>
        <p:txBody>
          <a:bodyPr wrap="square" rtlCol="0">
            <a:spAutoFit/>
          </a:bodyPr>
          <a:lstStyle/>
          <a:p>
            <a:pPr algn="just"/>
            <a:r>
              <a:rPr lang="fr-FR" sz="1100" dirty="0">
                <a:latin typeface="Calibri" panose="020F0502020204030204" pitchFamily="34" charset="0"/>
              </a:rPr>
              <a:t>Cotations indicatives sans marge bancaire ou avec marge bancaire estimée. Une marge bancaire non négociée se situe généralement entre 0,10% et 0,20%.</a:t>
            </a:r>
          </a:p>
        </p:txBody>
      </p:sp>
      <p:sp>
        <p:nvSpPr>
          <p:cNvPr id="9" name="ZoneTexte 8">
            <a:extLst>
              <a:ext uri="{FF2B5EF4-FFF2-40B4-BE49-F238E27FC236}">
                <a16:creationId xmlns:a16="http://schemas.microsoft.com/office/drawing/2014/main" id="{B4EDE41E-F67F-49EC-B872-8C08548B51F7}"/>
              </a:ext>
            </a:extLst>
          </p:cNvPr>
          <p:cNvSpPr txBox="1"/>
          <p:nvPr/>
        </p:nvSpPr>
        <p:spPr>
          <a:xfrm>
            <a:off x="199754" y="2790363"/>
            <a:ext cx="8744492" cy="1277273"/>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r>
              <a:rPr lang="fr-FR" sz="1100" u="sng" dirty="0">
                <a:latin typeface="Calibri" panose="020F0502020204030204" pitchFamily="34" charset="0"/>
              </a:rPr>
              <a:t>Indications pour comparer les cotations entre elles</a:t>
            </a:r>
            <a:r>
              <a:rPr lang="fr-FR" sz="1100" dirty="0">
                <a:latin typeface="Calibri" panose="020F0502020204030204" pitchFamily="34" charset="0"/>
              </a:rPr>
              <a:t>:</a:t>
            </a:r>
          </a:p>
          <a:p>
            <a:pPr marL="180975" indent="-180975" algn="just">
              <a:buFont typeface="Arial" panose="020B0604020202020204" pitchFamily="34" charset="0"/>
              <a:buChar char="•"/>
            </a:pPr>
            <a:r>
              <a:rPr lang="fr-FR" sz="1100" dirty="0">
                <a:latin typeface="Calibri" panose="020F0502020204030204" pitchFamily="34" charset="0"/>
              </a:rPr>
              <a:t>Le taux de swap représente le taux de financement de la partie couverte de la dette (hors problème spécifique du </a:t>
            </a:r>
            <a:r>
              <a:rPr lang="fr-FR" sz="1100" dirty="0" err="1">
                <a:latin typeface="Calibri" panose="020F0502020204030204" pitchFamily="34" charset="0"/>
              </a:rPr>
              <a:t>floor</a:t>
            </a:r>
            <a:r>
              <a:rPr lang="fr-FR" sz="1100" dirty="0">
                <a:latin typeface="Calibri" panose="020F0502020204030204" pitchFamily="34" charset="0"/>
              </a:rPr>
              <a:t> en cas de taux négatifs).</a:t>
            </a:r>
          </a:p>
          <a:p>
            <a:pPr marL="180975" indent="-180975" algn="just">
              <a:buFont typeface="Arial" panose="020B0604020202020204" pitchFamily="34" charset="0"/>
              <a:buChar char="•"/>
            </a:pPr>
            <a:r>
              <a:rPr lang="fr-FR" sz="1100" dirty="0">
                <a:latin typeface="Calibri" panose="020F0502020204030204" pitchFamily="34" charset="0"/>
              </a:rPr>
              <a:t>La prime annualisée du cap représente le coût à payer sur la durée pour bénéficier du plafond (</a:t>
            </a:r>
            <a:r>
              <a:rPr lang="fr-FR" sz="1100" dirty="0" err="1">
                <a:latin typeface="Calibri" panose="020F0502020204030204" pitchFamily="34" charset="0"/>
              </a:rPr>
              <a:t>strike</a:t>
            </a:r>
            <a:r>
              <a:rPr lang="fr-FR" sz="1100" dirty="0">
                <a:latin typeface="Calibri" panose="020F0502020204030204" pitchFamily="34" charset="0"/>
              </a:rPr>
              <a:t>). Le taux de financement global est alors plafonné à </a:t>
            </a:r>
            <a:r>
              <a:rPr lang="fr-FR" sz="1100" dirty="0" err="1">
                <a:latin typeface="Calibri" panose="020F0502020204030204" pitchFamily="34" charset="0"/>
              </a:rPr>
              <a:t>strike</a:t>
            </a:r>
            <a:r>
              <a:rPr lang="fr-FR" sz="1100" dirty="0">
                <a:latin typeface="Calibri" panose="020F0502020204030204" pitchFamily="34" charset="0"/>
              </a:rPr>
              <a:t> + prime annualisée. Le cap permet de bénéficier de taux Euribor plus faibles que le </a:t>
            </a:r>
            <a:r>
              <a:rPr lang="fr-FR" sz="1100" dirty="0" err="1">
                <a:latin typeface="Calibri" panose="020F0502020204030204" pitchFamily="34" charset="0"/>
              </a:rPr>
              <a:t>strike</a:t>
            </a:r>
            <a:r>
              <a:rPr lang="fr-FR" sz="1100" dirty="0">
                <a:latin typeface="Calibri" panose="020F0502020204030204" pitchFamily="34" charset="0"/>
              </a:rPr>
              <a:t>, pour autant que le </a:t>
            </a:r>
            <a:r>
              <a:rPr lang="fr-FR" sz="1100" dirty="0" err="1">
                <a:latin typeface="Calibri" panose="020F0502020204030204" pitchFamily="34" charset="0"/>
              </a:rPr>
              <a:t>strike</a:t>
            </a:r>
            <a:r>
              <a:rPr lang="fr-FR" sz="1100" dirty="0">
                <a:latin typeface="Calibri" panose="020F0502020204030204" pitchFamily="34" charset="0"/>
              </a:rPr>
              <a:t> soit supérieur au plancher inclus dans le financement couvert. </a:t>
            </a:r>
          </a:p>
          <a:p>
            <a:pPr marL="180975" indent="-180975" algn="just">
              <a:buFont typeface="Arial" panose="020B0604020202020204" pitchFamily="34" charset="0"/>
              <a:buChar char="•"/>
            </a:pPr>
            <a:r>
              <a:rPr lang="fr-FR" sz="1100" u="sng" dirty="0">
                <a:latin typeface="Calibri" panose="020F0502020204030204" pitchFamily="34" charset="0"/>
              </a:rPr>
              <a:t>En cas de revente du cap avant échéance</a:t>
            </a:r>
            <a:r>
              <a:rPr lang="fr-FR" sz="1100" dirty="0">
                <a:latin typeface="Calibri" panose="020F0502020204030204" pitchFamily="34" charset="0"/>
              </a:rPr>
              <a:t>, la prime lissée non payée reste due, mais de ce montant sera déduit la valeur résiduelle (mark to </a:t>
            </a:r>
            <a:r>
              <a:rPr lang="fr-FR" sz="1100" dirty="0" err="1">
                <a:latin typeface="Calibri" panose="020F0502020204030204" pitchFamily="34" charset="0"/>
              </a:rPr>
              <a:t>market</a:t>
            </a:r>
            <a:r>
              <a:rPr lang="fr-FR" sz="1100" dirty="0">
                <a:latin typeface="Calibri" panose="020F0502020204030204" pitchFamily="34" charset="0"/>
              </a:rPr>
              <a:t> / </a:t>
            </a:r>
            <a:r>
              <a:rPr lang="fr-FR" sz="1100" dirty="0" err="1">
                <a:latin typeface="Calibri" panose="020F0502020204030204" pitchFamily="34" charset="0"/>
              </a:rPr>
              <a:t>fair</a:t>
            </a:r>
            <a:r>
              <a:rPr lang="fr-FR" sz="1100" dirty="0">
                <a:latin typeface="Calibri" panose="020F0502020204030204" pitchFamily="34" charset="0"/>
              </a:rPr>
              <a:t> value) du cap, qui peut excéder le montant de la prime restant due (par exemple si les taux ont monté).</a:t>
            </a:r>
          </a:p>
        </p:txBody>
      </p:sp>
      <p:sp>
        <p:nvSpPr>
          <p:cNvPr id="10" name="ZoneTexte 9">
            <a:extLst>
              <a:ext uri="{FF2B5EF4-FFF2-40B4-BE49-F238E27FC236}">
                <a16:creationId xmlns:a16="http://schemas.microsoft.com/office/drawing/2014/main" id="{6D13A915-EE48-4EB6-8520-D094BF74B2BD}"/>
              </a:ext>
            </a:extLst>
          </p:cNvPr>
          <p:cNvSpPr txBox="1"/>
          <p:nvPr/>
        </p:nvSpPr>
        <p:spPr>
          <a:xfrm>
            <a:off x="199754" y="1225729"/>
            <a:ext cx="8744492" cy="261610"/>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Voir comparaisons des profils de couverture en annexe</a:t>
            </a:r>
          </a:p>
        </p:txBody>
      </p:sp>
      <p:sp>
        <p:nvSpPr>
          <p:cNvPr id="11" name="ZoneTexte 10">
            <a:extLst>
              <a:ext uri="{FF2B5EF4-FFF2-40B4-BE49-F238E27FC236}">
                <a16:creationId xmlns:a16="http://schemas.microsoft.com/office/drawing/2014/main" id="{7E8841DF-FBEF-43FA-B483-42731A63236C}"/>
              </a:ext>
            </a:extLst>
          </p:cNvPr>
          <p:cNvSpPr txBox="1"/>
          <p:nvPr/>
        </p:nvSpPr>
        <p:spPr>
          <a:xfrm>
            <a:off x="199754" y="2324689"/>
            <a:ext cx="8744492" cy="261610"/>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Les marchés sont actuellement très volatils et peuvent faire varier ces prix significativement.</a:t>
            </a:r>
          </a:p>
        </p:txBody>
      </p:sp>
      <p:sp>
        <p:nvSpPr>
          <p:cNvPr id="7" name="ZoneTexte 6">
            <a:extLst>
              <a:ext uri="{FF2B5EF4-FFF2-40B4-BE49-F238E27FC236}">
                <a16:creationId xmlns:a16="http://schemas.microsoft.com/office/drawing/2014/main" id="{8A4F560F-26E7-614E-EF27-37E1CF023DFB}"/>
              </a:ext>
            </a:extLst>
          </p:cNvPr>
          <p:cNvSpPr txBox="1"/>
          <p:nvPr/>
        </p:nvSpPr>
        <p:spPr>
          <a:xfrm>
            <a:off x="1557335"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Cotations indicatives</a:t>
            </a:r>
          </a:p>
        </p:txBody>
      </p:sp>
      <p:sp>
        <p:nvSpPr>
          <p:cNvPr id="12" name="ZoneTexte 11">
            <a:extLst>
              <a:ext uri="{FF2B5EF4-FFF2-40B4-BE49-F238E27FC236}">
                <a16:creationId xmlns:a16="http://schemas.microsoft.com/office/drawing/2014/main" id="{6A27397D-4A71-CC9E-CED3-CE2101E58E93}"/>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12145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7" y="285147"/>
            <a:ext cx="6029325" cy="461665"/>
          </a:xfrm>
          <a:prstGeom prst="rect">
            <a:avLst/>
          </a:prstGeom>
          <a:noFill/>
        </p:spPr>
        <p:txBody>
          <a:bodyPr wrap="square" rtlCol="0">
            <a:spAutoFit/>
          </a:bodyPr>
          <a:lstStyle/>
          <a:p>
            <a:pPr algn="ctr"/>
            <a:r>
              <a:rPr lang="fr-FR" sz="2400" dirty="0">
                <a:latin typeface="Calibri" panose="020F0502020204030204" pitchFamily="34" charset="0"/>
              </a:rPr>
              <a:t>Résumé des décisions prises</a:t>
            </a:r>
          </a:p>
        </p:txBody>
      </p:sp>
      <p:sp>
        <p:nvSpPr>
          <p:cNvPr id="18" name="ZoneTexte 17"/>
          <p:cNvSpPr txBox="1"/>
          <p:nvPr/>
        </p:nvSpPr>
        <p:spPr>
          <a:xfrm>
            <a:off x="212333" y="1855468"/>
            <a:ext cx="8743124" cy="1908215"/>
          </a:xfrm>
          <a:prstGeom prst="rect">
            <a:avLst/>
          </a:prstGeom>
          <a:noFill/>
          <a:ln>
            <a:solidFill>
              <a:schemeClr val="bg1">
                <a:lumMod val="50000"/>
              </a:schemeClr>
            </a:solidFill>
          </a:ln>
        </p:spPr>
        <p:txBody>
          <a:bodyPr wrap="square" rtlCol="0">
            <a:spAutoFit/>
          </a:bodyPr>
          <a:lstStyle/>
          <a:p>
            <a:pPr marL="285750" indent="-285750" algn="just">
              <a:spcBef>
                <a:spcPts val="1200"/>
              </a:spcBef>
              <a:buFont typeface="Wingdings" panose="05000000000000000000" pitchFamily="2" charset="2"/>
              <a:buChar char="q"/>
            </a:pPr>
            <a:r>
              <a:rPr lang="fr-FR" dirty="0">
                <a:latin typeface="Calibri" panose="020F0502020204030204" pitchFamily="34" charset="0"/>
              </a:rPr>
              <a:t>Nouvelle couverture mise en place sur un horizon de 2,5 ans pour réduire la sensibilité du groupe aux variations de taux d’intérêts, y compris négatifs, avec un objectif de couverture Cash Flow Hedge (couverture de flux futurs).</a:t>
            </a:r>
          </a:p>
          <a:p>
            <a:pPr marL="285750" indent="-285750" algn="just">
              <a:spcBef>
                <a:spcPts val="1200"/>
              </a:spcBef>
              <a:buFont typeface="Wingdings" panose="05000000000000000000" pitchFamily="2" charset="2"/>
              <a:buChar char="q"/>
            </a:pPr>
            <a:r>
              <a:rPr lang="fr-FR" dirty="0">
                <a:latin typeface="Calibri" panose="020F0502020204030204" pitchFamily="34" charset="0"/>
              </a:rPr>
              <a:t>Un cap avec plafond (strike) à 0% a été mis en place pour limiter le taux de financement sur la partie couverte. Ces produits prennent en compte le plancher à 0% sur les financements.</a:t>
            </a:r>
          </a:p>
        </p:txBody>
      </p:sp>
    </p:spTree>
    <p:extLst>
      <p:ext uri="{BB962C8B-B14F-4D97-AF65-F5344CB8AC3E}">
        <p14:creationId xmlns:p14="http://schemas.microsoft.com/office/powerpoint/2010/main" val="280545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7336" y="151087"/>
            <a:ext cx="6029325" cy="707886"/>
          </a:xfrm>
          <a:prstGeom prst="rect">
            <a:avLst/>
          </a:prstGeom>
          <a:noFill/>
        </p:spPr>
        <p:txBody>
          <a:bodyPr wrap="square" rtlCol="0">
            <a:spAutoFit/>
          </a:bodyPr>
          <a:lstStyle/>
          <a:p>
            <a:pPr algn="ctr"/>
            <a:r>
              <a:rPr lang="fr-FR" sz="2000" dirty="0">
                <a:latin typeface="Calibri" panose="020F0502020204030204" pitchFamily="34" charset="0"/>
              </a:rPr>
              <a:t>Illustration des paiements en prime lissée:</a:t>
            </a:r>
          </a:p>
          <a:p>
            <a:pPr algn="ctr"/>
            <a:r>
              <a:rPr lang="fr-FR" sz="2000" dirty="0">
                <a:latin typeface="Calibri" panose="020F0502020204030204" pitchFamily="34" charset="0"/>
              </a:rPr>
              <a:t>H3 Cap 0%</a:t>
            </a:r>
          </a:p>
        </p:txBody>
      </p:sp>
      <p:graphicFrame>
        <p:nvGraphicFramePr>
          <p:cNvPr id="2" name="Tableau 1">
            <a:extLst>
              <a:ext uri="{FF2B5EF4-FFF2-40B4-BE49-F238E27FC236}">
                <a16:creationId xmlns:a16="http://schemas.microsoft.com/office/drawing/2014/main" id="{511B0CE5-C44B-7BD8-7ECF-F25D6C259A80}"/>
              </a:ext>
            </a:extLst>
          </p:cNvPr>
          <p:cNvGraphicFramePr>
            <a:graphicFrameLocks noGrp="1"/>
          </p:cNvGraphicFramePr>
          <p:nvPr/>
        </p:nvGraphicFramePr>
        <p:xfrm>
          <a:off x="179998" y="1191491"/>
          <a:ext cx="8784000" cy="4784438"/>
        </p:xfrm>
        <a:graphic>
          <a:graphicData uri="http://schemas.openxmlformats.org/drawingml/2006/table">
            <a:tbl>
              <a:tblPr/>
              <a:tblGrid>
                <a:gridCol w="1008000">
                  <a:extLst>
                    <a:ext uri="{9D8B030D-6E8A-4147-A177-3AD203B41FA5}">
                      <a16:colId xmlns:a16="http://schemas.microsoft.com/office/drawing/2014/main" val="2469981807"/>
                    </a:ext>
                  </a:extLst>
                </a:gridCol>
                <a:gridCol w="1008000">
                  <a:extLst>
                    <a:ext uri="{9D8B030D-6E8A-4147-A177-3AD203B41FA5}">
                      <a16:colId xmlns:a16="http://schemas.microsoft.com/office/drawing/2014/main" val="4049957903"/>
                    </a:ext>
                  </a:extLst>
                </a:gridCol>
                <a:gridCol w="1008000">
                  <a:extLst>
                    <a:ext uri="{9D8B030D-6E8A-4147-A177-3AD203B41FA5}">
                      <a16:colId xmlns:a16="http://schemas.microsoft.com/office/drawing/2014/main" val="508922425"/>
                    </a:ext>
                  </a:extLst>
                </a:gridCol>
                <a:gridCol w="1008000">
                  <a:extLst>
                    <a:ext uri="{9D8B030D-6E8A-4147-A177-3AD203B41FA5}">
                      <a16:colId xmlns:a16="http://schemas.microsoft.com/office/drawing/2014/main" val="4012947367"/>
                    </a:ext>
                  </a:extLst>
                </a:gridCol>
                <a:gridCol w="1584000">
                  <a:extLst>
                    <a:ext uri="{9D8B030D-6E8A-4147-A177-3AD203B41FA5}">
                      <a16:colId xmlns:a16="http://schemas.microsoft.com/office/drawing/2014/main" val="3769386679"/>
                    </a:ext>
                  </a:extLst>
                </a:gridCol>
                <a:gridCol w="1584000">
                  <a:extLst>
                    <a:ext uri="{9D8B030D-6E8A-4147-A177-3AD203B41FA5}">
                      <a16:colId xmlns:a16="http://schemas.microsoft.com/office/drawing/2014/main" val="776301930"/>
                    </a:ext>
                  </a:extLst>
                </a:gridCol>
                <a:gridCol w="1584000">
                  <a:extLst>
                    <a:ext uri="{9D8B030D-6E8A-4147-A177-3AD203B41FA5}">
                      <a16:colId xmlns:a16="http://schemas.microsoft.com/office/drawing/2014/main" val="1043854851"/>
                    </a:ext>
                  </a:extLst>
                </a:gridCol>
              </a:tblGrid>
              <a:tr h="742223">
                <a:tc>
                  <a:txBody>
                    <a:bodyPr/>
                    <a:lstStyle/>
                    <a:p>
                      <a:pPr algn="ctr" fontAlgn="ctr"/>
                      <a:r>
                        <a:rPr lang="fr-CH" sz="1200" b="1" i="0" u="none" strike="noStrike" dirty="0">
                          <a:solidFill>
                            <a:srgbClr val="FFFFFF"/>
                          </a:solidFill>
                          <a:effectLst/>
                          <a:latin typeface="Calibri" panose="020F0502020204030204" pitchFamily="34" charset="0"/>
                        </a:rPr>
                        <a:t>Fixing</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CH" sz="1200" b="1" i="0" u="none" strike="noStrike">
                          <a:solidFill>
                            <a:srgbClr val="FFFFFF"/>
                          </a:solidFill>
                          <a:effectLst/>
                          <a:latin typeface="Calibri" panose="020F0502020204030204" pitchFamily="34" charset="0"/>
                        </a:rPr>
                        <a:t>Début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CH" sz="1200" b="1" i="0" u="none" strike="noStrike">
                          <a:solidFill>
                            <a:srgbClr val="FFFFFF"/>
                          </a:solidFill>
                          <a:effectLst/>
                          <a:latin typeface="Calibri" panose="020F0502020204030204" pitchFamily="34" charset="0"/>
                        </a:rPr>
                        <a:t>Fin</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CH" sz="1200" b="1" i="0" u="none" strike="noStrike">
                          <a:solidFill>
                            <a:srgbClr val="FFFFFF"/>
                          </a:solidFill>
                          <a:effectLst/>
                          <a:latin typeface="Calibri" panose="020F0502020204030204" pitchFamily="34" charset="0"/>
                        </a:rPr>
                        <a:t>Paiement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CH" sz="1200" b="1" i="0" u="none" strike="noStrike" dirty="0">
                          <a:solidFill>
                            <a:srgbClr val="FFFFFF"/>
                          </a:solidFill>
                          <a:effectLst/>
                          <a:latin typeface="Calibri" panose="020F0502020204030204" pitchFamily="34" charset="0"/>
                        </a:rPr>
                        <a:t>Notionnel</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CH" sz="1200" b="1" i="0" u="none" strike="noStrike" dirty="0">
                          <a:solidFill>
                            <a:srgbClr val="FFFFFF"/>
                          </a:solidFill>
                          <a:effectLst/>
                          <a:latin typeface="Calibri" panose="020F0502020204030204" pitchFamily="34" charset="0"/>
                        </a:rPr>
                        <a:t>Prime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200" b="1" i="0" u="none" strike="noStrike" dirty="0">
                          <a:solidFill>
                            <a:srgbClr val="FFFFFF"/>
                          </a:solidFill>
                          <a:effectLst/>
                          <a:latin typeface="Calibri" panose="020F0502020204030204" pitchFamily="34" charset="0"/>
                        </a:rPr>
                        <a:t>Restant à payer en cas de débouclement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extLst>
                  <a:ext uri="{0D108BD9-81ED-4DB2-BD59-A6C34878D82A}">
                    <a16:rowId xmlns:a16="http://schemas.microsoft.com/office/drawing/2014/main" val="1242767537"/>
                  </a:ext>
                </a:extLst>
              </a:tr>
              <a:tr h="289715">
                <a:tc>
                  <a:txBody>
                    <a:bodyPr/>
                    <a:lstStyle/>
                    <a:p>
                      <a:pPr algn="ctr" fontAlgn="b"/>
                      <a:r>
                        <a:rPr lang="fr-CH" sz="1200" b="0" i="0" u="none" strike="noStrike">
                          <a:solidFill>
                            <a:srgbClr val="FFFFFF"/>
                          </a:solidFill>
                          <a:effectLst/>
                          <a:latin typeface="Calibri" panose="020F0502020204030204" pitchFamily="34" charset="0"/>
                        </a:rPr>
                        <a:t>21.07.2022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-4 367 516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673632"/>
                  </a:ext>
                </a:extLst>
              </a:tr>
              <a:tr h="289715">
                <a:tc>
                  <a:txBody>
                    <a:bodyPr/>
                    <a:lstStyle/>
                    <a:p>
                      <a:pPr algn="ctr" fontAlgn="b"/>
                      <a:r>
                        <a:rPr lang="fr-CH" sz="1200" b="0" i="0" u="none" strike="noStrike">
                          <a:solidFill>
                            <a:srgbClr val="FFFFFF"/>
                          </a:solidFill>
                          <a:effectLst/>
                          <a:latin typeface="Calibri" panose="020F0502020204030204" pitchFamily="34" charset="0"/>
                        </a:rPr>
                        <a:t>20.10.2022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-3 951 731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025232"/>
                  </a:ext>
                </a:extLst>
              </a:tr>
              <a:tr h="289715">
                <a:tc>
                  <a:txBody>
                    <a:bodyPr/>
                    <a:lstStyle/>
                    <a:p>
                      <a:pPr algn="ctr" fontAlgn="b"/>
                      <a:r>
                        <a:rPr lang="fr-CH" sz="1200" b="0" i="0" u="none" strike="noStrike">
                          <a:solidFill>
                            <a:srgbClr val="FFFFFF"/>
                          </a:solidFill>
                          <a:effectLst/>
                          <a:latin typeface="Calibri" panose="020F0502020204030204" pitchFamily="34" charset="0"/>
                        </a:rPr>
                        <a:t>20.01.2023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406 746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-3 544 986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768435"/>
                  </a:ext>
                </a:extLst>
              </a:tr>
              <a:tr h="289715">
                <a:tc>
                  <a:txBody>
                    <a:bodyPr/>
                    <a:lstStyle/>
                    <a:p>
                      <a:pPr algn="ctr" fontAlgn="b"/>
                      <a:r>
                        <a:rPr lang="fr-CH" sz="1200" b="0" i="0" u="none" strike="noStrike">
                          <a:solidFill>
                            <a:srgbClr val="FFFFFF"/>
                          </a:solidFill>
                          <a:effectLst/>
                          <a:latin typeface="Calibri" panose="020F0502020204030204" pitchFamily="34" charset="0"/>
                        </a:rPr>
                        <a:t>20.04.2023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411 265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-3 133 721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39047"/>
                  </a:ext>
                </a:extLst>
              </a:tr>
              <a:tr h="289715">
                <a:tc>
                  <a:txBody>
                    <a:bodyPr/>
                    <a:lstStyle/>
                    <a:p>
                      <a:pPr algn="ctr" fontAlgn="b"/>
                      <a:r>
                        <a:rPr lang="fr-CH" sz="1200" b="0" i="0" u="none" strike="noStrike">
                          <a:solidFill>
                            <a:srgbClr val="FFFFFF"/>
                          </a:solidFill>
                          <a:effectLst/>
                          <a:latin typeface="Calibri" panose="020F0502020204030204" pitchFamily="34" charset="0"/>
                        </a:rPr>
                        <a:t>20.07.2023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-2 717 937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647409"/>
                  </a:ext>
                </a:extLst>
              </a:tr>
              <a:tr h="289715">
                <a:tc>
                  <a:txBody>
                    <a:bodyPr/>
                    <a:lstStyle/>
                    <a:p>
                      <a:pPr algn="ctr" fontAlgn="b"/>
                      <a:r>
                        <a:rPr lang="fr-CH" sz="1200" b="0" i="0" u="none" strike="noStrike">
                          <a:solidFill>
                            <a:srgbClr val="FFFFFF"/>
                          </a:solidFill>
                          <a:effectLst/>
                          <a:latin typeface="Calibri" panose="020F0502020204030204" pitchFamily="34" charset="0"/>
                        </a:rPr>
                        <a:t>20.10.2023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-2 302 152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682468"/>
                  </a:ext>
                </a:extLst>
              </a:tr>
              <a:tr h="289715">
                <a:tc>
                  <a:txBody>
                    <a:bodyPr/>
                    <a:lstStyle/>
                    <a:p>
                      <a:pPr algn="ctr" fontAlgn="b"/>
                      <a:r>
                        <a:rPr lang="fr-CH" sz="1200" b="0" i="0" u="none" strike="noStrike">
                          <a:solidFill>
                            <a:srgbClr val="FFFFFF"/>
                          </a:solidFill>
                          <a:effectLst/>
                          <a:latin typeface="Calibri" panose="020F0502020204030204" pitchFamily="34" charset="0"/>
                        </a:rPr>
                        <a:t>22.01.2024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411 265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-1 890 887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441966"/>
                  </a:ext>
                </a:extLst>
              </a:tr>
              <a:tr h="289715">
                <a:tc>
                  <a:txBody>
                    <a:bodyPr/>
                    <a:lstStyle/>
                    <a:p>
                      <a:pPr algn="ctr" fontAlgn="b"/>
                      <a:r>
                        <a:rPr lang="fr-CH" sz="1200" b="0" i="0" u="none" strike="noStrike">
                          <a:solidFill>
                            <a:srgbClr val="FFFFFF"/>
                          </a:solidFill>
                          <a:effectLst/>
                          <a:latin typeface="Calibri" panose="020F0502020204030204" pitchFamily="34" charset="0"/>
                        </a:rPr>
                        <a:t>22.04.2024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411 265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-1 479 622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077302"/>
                  </a:ext>
                </a:extLst>
              </a:tr>
              <a:tr h="289715">
                <a:tc>
                  <a:txBody>
                    <a:bodyPr/>
                    <a:lstStyle/>
                    <a:p>
                      <a:pPr algn="ctr" fontAlgn="b"/>
                      <a:r>
                        <a:rPr lang="fr-CH" sz="1200" b="0" i="0" u="none" strike="noStrike">
                          <a:solidFill>
                            <a:srgbClr val="FFFFFF"/>
                          </a:solidFill>
                          <a:effectLst/>
                          <a:latin typeface="Calibri" panose="020F0502020204030204" pitchFamily="34" charset="0"/>
                        </a:rPr>
                        <a:t>22.07.2024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-1 063 838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865358"/>
                  </a:ext>
                </a:extLst>
              </a:tr>
              <a:tr h="289715">
                <a:tc>
                  <a:txBody>
                    <a:bodyPr/>
                    <a:lstStyle/>
                    <a:p>
                      <a:pPr algn="ctr" fontAlgn="b"/>
                      <a:r>
                        <a:rPr lang="fr-CH" sz="1200" b="0" i="0" u="none" strike="noStrike">
                          <a:solidFill>
                            <a:srgbClr val="FFFFFF"/>
                          </a:solidFill>
                          <a:effectLst/>
                          <a:latin typeface="Calibri" panose="020F0502020204030204" pitchFamily="34" charset="0"/>
                        </a:rPr>
                        <a:t>22.10.2024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103 880 000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415 784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-648 054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377651"/>
                  </a:ext>
                </a:extLst>
              </a:tr>
              <a:tr h="289715">
                <a:tc>
                  <a:txBody>
                    <a:bodyPr/>
                    <a:lstStyle/>
                    <a:p>
                      <a:pPr algn="ctr" fontAlgn="b"/>
                      <a:r>
                        <a:rPr lang="fr-CH" sz="1200" b="0" i="0" u="none" strike="noStrike">
                          <a:solidFill>
                            <a:srgbClr val="FFFFFF"/>
                          </a:solidFill>
                          <a:effectLst/>
                          <a:latin typeface="Calibri" panose="020F0502020204030204" pitchFamily="34" charset="0"/>
                        </a:rPr>
                        <a:t>22.01.2025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FFFFFF"/>
                          </a:solidFill>
                          <a:effectLst/>
                          <a:latin typeface="Calibri" panose="020F0502020204030204" pitchFamily="34" charset="0"/>
                        </a:rPr>
                        <a:t>24.04.2025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322 237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dirty="0">
                          <a:solidFill>
                            <a:srgbClr val="000000"/>
                          </a:solidFill>
                          <a:effectLst/>
                          <a:latin typeface="Calibri" panose="020F0502020204030204" pitchFamily="34" charset="0"/>
                        </a:rPr>
                        <a:t>-325 817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80288"/>
                  </a:ext>
                </a:extLst>
              </a:tr>
              <a:tr h="289715">
                <a:tc>
                  <a:txBody>
                    <a:bodyPr/>
                    <a:lstStyle/>
                    <a:p>
                      <a:pPr algn="ctr" fontAlgn="b"/>
                      <a:r>
                        <a:rPr lang="fr-CH" sz="1200" b="0" i="0" u="none" strike="noStrike">
                          <a:solidFill>
                            <a:srgbClr val="FFFFFF"/>
                          </a:solidFill>
                          <a:effectLst/>
                          <a:latin typeface="Calibri" panose="020F0502020204030204" pitchFamily="34" charset="0"/>
                        </a:rPr>
                        <a:t>22.04.2025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24.04.2025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FFFFFF"/>
                          </a:solidFill>
                          <a:effectLst/>
                          <a:latin typeface="Calibri" panose="020F0502020204030204" pitchFamily="34" charset="0"/>
                        </a:rPr>
                        <a:t>24.07.2025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325 817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200" b="0" i="0" u="none" strike="noStrike">
                          <a:solidFill>
                            <a:srgbClr val="000000"/>
                          </a:solidFill>
                          <a:effectLst/>
                          <a:latin typeface="Calibri" panose="020F0502020204030204" pitchFamily="34" charset="0"/>
                        </a:rPr>
                        <a:t>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42032"/>
                  </a:ext>
                </a:extLst>
              </a:tr>
              <a:tr h="275920">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dirty="0">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5305146"/>
                  </a:ext>
                </a:extLst>
              </a:tr>
              <a:tr h="289715">
                <a:tc>
                  <a:txBody>
                    <a:bodyPr/>
                    <a:lstStyle/>
                    <a:p>
                      <a:pPr algn="l" fontAlgn="b"/>
                      <a:endParaRPr lang="fr-CH" sz="1200" b="1" i="0" u="none" strike="noStrike">
                        <a:solidFill>
                          <a:srgbClr val="000000"/>
                        </a:solidFill>
                        <a:effectLst/>
                        <a:latin typeface="Calibri" panose="020F0502020204030204" pitchFamily="34" charset="0"/>
                      </a:endParaRPr>
                    </a:p>
                  </a:txBody>
                  <a:tcPr marL="7107" marR="7107" marT="71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1200" b="1" i="0" u="none" strike="noStrike" dirty="0">
                          <a:solidFill>
                            <a:srgbClr val="FFFFFF"/>
                          </a:solidFill>
                          <a:effectLst/>
                          <a:latin typeface="Calibri" panose="020F0502020204030204" pitchFamily="34" charset="0"/>
                        </a:rPr>
                        <a:t>Prime lissée</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dirty="0">
                          <a:solidFill>
                            <a:srgbClr val="000000"/>
                          </a:solidFill>
                          <a:effectLst/>
                          <a:latin typeface="Calibri" panose="020F0502020204030204" pitchFamily="34" charset="0"/>
                        </a:rPr>
                        <a:t>1,59%</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1" i="0" u="none" strike="noStrike" dirty="0">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1200" b="1" i="0" u="none" strike="noStrike" dirty="0">
                          <a:solidFill>
                            <a:srgbClr val="FFFFFF"/>
                          </a:solidFill>
                          <a:effectLst/>
                          <a:latin typeface="Calibri" panose="020F0502020204030204" pitchFamily="34" charset="0"/>
                        </a:rPr>
                        <a:t>Total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CH" sz="1200" b="0" i="0" u="none" strike="noStrike">
                          <a:solidFill>
                            <a:srgbClr val="000000"/>
                          </a:solidFill>
                          <a:effectLst/>
                          <a:latin typeface="Calibri" panose="020F0502020204030204" pitchFamily="34" charset="0"/>
                        </a:rPr>
                        <a:t>4 783 300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dirty="0">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6251089"/>
                  </a:ext>
                </a:extLst>
              </a:tr>
            </a:tbl>
          </a:graphicData>
        </a:graphic>
      </p:graphicFrame>
      <p:sp>
        <p:nvSpPr>
          <p:cNvPr id="4" name="ZoneTexte 3">
            <a:extLst>
              <a:ext uri="{FF2B5EF4-FFF2-40B4-BE49-F238E27FC236}">
                <a16:creationId xmlns:a16="http://schemas.microsoft.com/office/drawing/2014/main" id="{A01C0708-AFBE-36CC-7217-D33E2BF3D899}"/>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11141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06F2795E-49DD-4CB5-8786-D326E3CFB6DE}"/>
              </a:ext>
            </a:extLst>
          </p:cNvPr>
          <p:cNvSpPr txBox="1"/>
          <p:nvPr/>
        </p:nvSpPr>
        <p:spPr>
          <a:xfrm>
            <a:off x="2992940" y="190691"/>
            <a:ext cx="3145617"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a:t>
            </a:r>
          </a:p>
          <a:p>
            <a:pPr algn="ctr"/>
            <a:r>
              <a:rPr lang="fr-FR" sz="2000" dirty="0">
                <a:latin typeface="Calibri" panose="020F0502020204030204" pitchFamily="34" charset="0"/>
              </a:rPr>
              <a:t>avec Euribor constant</a:t>
            </a:r>
          </a:p>
        </p:txBody>
      </p:sp>
      <p:sp>
        <p:nvSpPr>
          <p:cNvPr id="13" name="ZoneTexte 12">
            <a:extLst>
              <a:ext uri="{FF2B5EF4-FFF2-40B4-BE49-F238E27FC236}">
                <a16:creationId xmlns:a16="http://schemas.microsoft.com/office/drawing/2014/main" id="{9EDB8F7D-386B-4B52-A9CF-95547EB7B94F}"/>
              </a:ext>
            </a:extLst>
          </p:cNvPr>
          <p:cNvSpPr txBox="1"/>
          <p:nvPr/>
        </p:nvSpPr>
        <p:spPr>
          <a:xfrm>
            <a:off x="72000" y="1041003"/>
            <a:ext cx="4500000" cy="830997"/>
          </a:xfrm>
          <a:prstGeom prst="rect">
            <a:avLst/>
          </a:prstGeom>
          <a:solidFill>
            <a:srgbClr val="DFEFF7"/>
          </a:solidFill>
          <a:ln>
            <a:solidFill>
              <a:schemeClr val="bg1">
                <a:lumMod val="65000"/>
              </a:schemeClr>
            </a:solidFill>
          </a:ln>
        </p:spPr>
        <p:txBody>
          <a:bodyPr wrap="square" rtlCol="0">
            <a:spAutoFit/>
          </a:bodyPr>
          <a:lstStyle>
            <a:defPPr>
              <a:defRPr lang="en-US"/>
            </a:defPPr>
            <a:lvl1pPr algn="just">
              <a:defRPr sz="1200">
                <a:latin typeface="Calibri" panose="020F0502020204030204" pitchFamily="34" charset="0"/>
                <a:cs typeface="Calibri" panose="020F0502020204030204" pitchFamily="34" charset="0"/>
              </a:defRPr>
            </a:lvl1pPr>
          </a:lstStyle>
          <a:p>
            <a:r>
              <a:rPr lang="fr-FR" dirty="0"/>
              <a:t>Toutes les simulations de frais financiers démarrent en </a:t>
            </a:r>
            <a:r>
              <a:rPr lang="fr-FR" b="1" dirty="0"/>
              <a:t>2023</a:t>
            </a:r>
            <a:r>
              <a:rPr lang="fr-FR" dirty="0"/>
              <a:t>. Elles incluent la marge de crédit </a:t>
            </a:r>
            <a:r>
              <a:rPr lang="fr-FR" b="1" dirty="0"/>
              <a:t>5,00%</a:t>
            </a:r>
            <a:r>
              <a:rPr lang="fr-FR" dirty="0"/>
              <a:t> (Tranche A), </a:t>
            </a:r>
            <a:r>
              <a:rPr lang="fr-FR" b="1" dirty="0"/>
              <a:t>7,125%</a:t>
            </a:r>
            <a:r>
              <a:rPr lang="fr-FR" dirty="0"/>
              <a:t> (Tranche B), </a:t>
            </a:r>
            <a:r>
              <a:rPr lang="fr-FR" b="1" dirty="0"/>
              <a:t>8,00%</a:t>
            </a:r>
            <a:r>
              <a:rPr lang="fr-FR" dirty="0"/>
              <a:t> (Tranche C) et </a:t>
            </a:r>
            <a:r>
              <a:rPr lang="fr-FR" b="1" dirty="0"/>
              <a:t>7,00%</a:t>
            </a:r>
            <a:r>
              <a:rPr lang="fr-FR" dirty="0"/>
              <a:t> (Tranche D) , l’impact de la variation des Euribor 3M et  le coût de la couverture à mettre en place.</a:t>
            </a:r>
          </a:p>
        </p:txBody>
      </p:sp>
      <p:pic>
        <p:nvPicPr>
          <p:cNvPr id="9" name="Image 8">
            <a:extLst>
              <a:ext uri="{FF2B5EF4-FFF2-40B4-BE49-F238E27FC236}">
                <a16:creationId xmlns:a16="http://schemas.microsoft.com/office/drawing/2014/main" id="{83D47A73-9FCB-DA37-D678-C1A9DFB9F8CF}"/>
              </a:ext>
            </a:extLst>
          </p:cNvPr>
          <p:cNvPicPr>
            <a:picLocks/>
          </p:cNvPicPr>
          <p:nvPr/>
        </p:nvPicPr>
        <p:blipFill>
          <a:blip r:embed="rId2"/>
          <a:stretch>
            <a:fillRect/>
          </a:stretch>
        </p:blipFill>
        <p:spPr>
          <a:xfrm>
            <a:off x="6120000" y="936000"/>
            <a:ext cx="2988000" cy="936000"/>
          </a:xfrm>
          <a:prstGeom prst="rect">
            <a:avLst/>
          </a:prstGeom>
        </p:spPr>
      </p:pic>
      <p:pic>
        <p:nvPicPr>
          <p:cNvPr id="20" name="Image 19">
            <a:extLst>
              <a:ext uri="{FF2B5EF4-FFF2-40B4-BE49-F238E27FC236}">
                <a16:creationId xmlns:a16="http://schemas.microsoft.com/office/drawing/2014/main" id="{DE9D1638-9FE3-E6EB-DCC4-D80F4529FD47}"/>
              </a:ext>
            </a:extLst>
          </p:cNvPr>
          <p:cNvPicPr>
            <a:picLocks/>
          </p:cNvPicPr>
          <p:nvPr/>
        </p:nvPicPr>
        <p:blipFill>
          <a:blip r:embed="rId3"/>
          <a:stretch>
            <a:fillRect/>
          </a:stretch>
        </p:blipFill>
        <p:spPr>
          <a:xfrm>
            <a:off x="72000" y="1908000"/>
            <a:ext cx="2988000" cy="2376000"/>
          </a:xfrm>
          <a:prstGeom prst="rect">
            <a:avLst/>
          </a:prstGeom>
        </p:spPr>
      </p:pic>
      <p:pic>
        <p:nvPicPr>
          <p:cNvPr id="21" name="Image 20">
            <a:extLst>
              <a:ext uri="{FF2B5EF4-FFF2-40B4-BE49-F238E27FC236}">
                <a16:creationId xmlns:a16="http://schemas.microsoft.com/office/drawing/2014/main" id="{330F4715-E599-E9DD-FCBE-3D85CC26C1C3}"/>
              </a:ext>
            </a:extLst>
          </p:cNvPr>
          <p:cNvPicPr>
            <a:picLocks/>
          </p:cNvPicPr>
          <p:nvPr/>
        </p:nvPicPr>
        <p:blipFill>
          <a:blip r:embed="rId4"/>
          <a:stretch>
            <a:fillRect/>
          </a:stretch>
        </p:blipFill>
        <p:spPr>
          <a:xfrm>
            <a:off x="3096000" y="1908000"/>
            <a:ext cx="2988000" cy="2376000"/>
          </a:xfrm>
          <a:prstGeom prst="rect">
            <a:avLst/>
          </a:prstGeom>
        </p:spPr>
      </p:pic>
      <p:pic>
        <p:nvPicPr>
          <p:cNvPr id="22" name="Image 21">
            <a:extLst>
              <a:ext uri="{FF2B5EF4-FFF2-40B4-BE49-F238E27FC236}">
                <a16:creationId xmlns:a16="http://schemas.microsoft.com/office/drawing/2014/main" id="{E2B6A2B5-AFB7-9582-1A3B-5E99B381F4F2}"/>
              </a:ext>
            </a:extLst>
          </p:cNvPr>
          <p:cNvPicPr>
            <a:picLocks/>
          </p:cNvPicPr>
          <p:nvPr/>
        </p:nvPicPr>
        <p:blipFill>
          <a:blip r:embed="rId5"/>
          <a:stretch>
            <a:fillRect/>
          </a:stretch>
        </p:blipFill>
        <p:spPr>
          <a:xfrm>
            <a:off x="6120000" y="1908000"/>
            <a:ext cx="2988000" cy="2376000"/>
          </a:xfrm>
          <a:prstGeom prst="rect">
            <a:avLst/>
          </a:prstGeom>
        </p:spPr>
      </p:pic>
      <p:pic>
        <p:nvPicPr>
          <p:cNvPr id="23" name="Image 22">
            <a:extLst>
              <a:ext uri="{FF2B5EF4-FFF2-40B4-BE49-F238E27FC236}">
                <a16:creationId xmlns:a16="http://schemas.microsoft.com/office/drawing/2014/main" id="{27432E99-40F9-0C4F-66F6-4072238EBDD7}"/>
              </a:ext>
            </a:extLst>
          </p:cNvPr>
          <p:cNvPicPr>
            <a:picLocks/>
          </p:cNvPicPr>
          <p:nvPr/>
        </p:nvPicPr>
        <p:blipFill>
          <a:blip r:embed="rId6"/>
          <a:stretch>
            <a:fillRect/>
          </a:stretch>
        </p:blipFill>
        <p:spPr>
          <a:xfrm>
            <a:off x="72000" y="4320000"/>
            <a:ext cx="2988000" cy="2376000"/>
          </a:xfrm>
          <a:prstGeom prst="rect">
            <a:avLst/>
          </a:prstGeom>
        </p:spPr>
      </p:pic>
      <p:pic>
        <p:nvPicPr>
          <p:cNvPr id="24" name="Image 23">
            <a:extLst>
              <a:ext uri="{FF2B5EF4-FFF2-40B4-BE49-F238E27FC236}">
                <a16:creationId xmlns:a16="http://schemas.microsoft.com/office/drawing/2014/main" id="{EB2A35C9-DA56-5785-BE61-0441B96D5A63}"/>
              </a:ext>
            </a:extLst>
          </p:cNvPr>
          <p:cNvPicPr>
            <a:picLocks/>
          </p:cNvPicPr>
          <p:nvPr/>
        </p:nvPicPr>
        <p:blipFill>
          <a:blip r:embed="rId7"/>
          <a:stretch>
            <a:fillRect/>
          </a:stretch>
        </p:blipFill>
        <p:spPr>
          <a:xfrm>
            <a:off x="3096000" y="4320000"/>
            <a:ext cx="2988000" cy="2376000"/>
          </a:xfrm>
          <a:prstGeom prst="rect">
            <a:avLst/>
          </a:prstGeom>
        </p:spPr>
      </p:pic>
      <p:pic>
        <p:nvPicPr>
          <p:cNvPr id="25" name="Image 24">
            <a:extLst>
              <a:ext uri="{FF2B5EF4-FFF2-40B4-BE49-F238E27FC236}">
                <a16:creationId xmlns:a16="http://schemas.microsoft.com/office/drawing/2014/main" id="{D6FF0A06-3DF4-B4E8-E001-E1E2DF414E2B}"/>
              </a:ext>
            </a:extLst>
          </p:cNvPr>
          <p:cNvPicPr>
            <a:picLocks/>
          </p:cNvPicPr>
          <p:nvPr/>
        </p:nvPicPr>
        <p:blipFill>
          <a:blip r:embed="rId8"/>
          <a:stretch>
            <a:fillRect/>
          </a:stretch>
        </p:blipFill>
        <p:spPr>
          <a:xfrm>
            <a:off x="6120000" y="4320000"/>
            <a:ext cx="2988000" cy="2376000"/>
          </a:xfrm>
          <a:prstGeom prst="rect">
            <a:avLst/>
          </a:prstGeom>
        </p:spPr>
      </p:pic>
      <p:sp>
        <p:nvSpPr>
          <p:cNvPr id="11" name="ZoneTexte 10">
            <a:extLst>
              <a:ext uri="{FF2B5EF4-FFF2-40B4-BE49-F238E27FC236}">
                <a16:creationId xmlns:a16="http://schemas.microsoft.com/office/drawing/2014/main" id="{86D53F41-1A1B-767F-7D2F-1BAC9391C664}"/>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84916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FB4EB4D8-C171-4313-9C3B-AC1ED46F4F6D}"/>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 </a:t>
            </a:r>
          </a:p>
          <a:p>
            <a:pPr algn="ctr"/>
            <a:r>
              <a:rPr lang="fr-FR" sz="2000" dirty="0">
                <a:latin typeface="Calibri" panose="020F0502020204030204" pitchFamily="34" charset="0"/>
              </a:rPr>
              <a:t>des Euribor projetés</a:t>
            </a:r>
          </a:p>
        </p:txBody>
      </p:sp>
      <p:pic>
        <p:nvPicPr>
          <p:cNvPr id="9" name="Image 8">
            <a:extLst>
              <a:ext uri="{FF2B5EF4-FFF2-40B4-BE49-F238E27FC236}">
                <a16:creationId xmlns:a16="http://schemas.microsoft.com/office/drawing/2014/main" id="{276A43AE-1859-317D-9FE0-C37FB6D69273}"/>
              </a:ext>
            </a:extLst>
          </p:cNvPr>
          <p:cNvPicPr>
            <a:picLocks/>
          </p:cNvPicPr>
          <p:nvPr/>
        </p:nvPicPr>
        <p:blipFill>
          <a:blip r:embed="rId2"/>
          <a:stretch>
            <a:fillRect/>
          </a:stretch>
        </p:blipFill>
        <p:spPr>
          <a:xfrm>
            <a:off x="6120000" y="935897"/>
            <a:ext cx="2988000" cy="936000"/>
          </a:xfrm>
          <a:prstGeom prst="rect">
            <a:avLst/>
          </a:prstGeom>
        </p:spPr>
      </p:pic>
      <p:pic>
        <p:nvPicPr>
          <p:cNvPr id="18" name="Image 17">
            <a:extLst>
              <a:ext uri="{FF2B5EF4-FFF2-40B4-BE49-F238E27FC236}">
                <a16:creationId xmlns:a16="http://schemas.microsoft.com/office/drawing/2014/main" id="{1B460D72-C20A-4647-D89F-DEFF3764523E}"/>
              </a:ext>
            </a:extLst>
          </p:cNvPr>
          <p:cNvPicPr>
            <a:picLocks/>
          </p:cNvPicPr>
          <p:nvPr/>
        </p:nvPicPr>
        <p:blipFill>
          <a:blip r:embed="rId3"/>
          <a:stretch>
            <a:fillRect/>
          </a:stretch>
        </p:blipFill>
        <p:spPr>
          <a:xfrm>
            <a:off x="72000" y="1908000"/>
            <a:ext cx="2988000" cy="2376000"/>
          </a:xfrm>
          <a:prstGeom prst="rect">
            <a:avLst/>
          </a:prstGeom>
        </p:spPr>
      </p:pic>
      <p:pic>
        <p:nvPicPr>
          <p:cNvPr id="19" name="Image 18">
            <a:extLst>
              <a:ext uri="{FF2B5EF4-FFF2-40B4-BE49-F238E27FC236}">
                <a16:creationId xmlns:a16="http://schemas.microsoft.com/office/drawing/2014/main" id="{B6DA6EF6-DEF0-5BDF-5F1F-33247FF80333}"/>
              </a:ext>
            </a:extLst>
          </p:cNvPr>
          <p:cNvPicPr>
            <a:picLocks/>
          </p:cNvPicPr>
          <p:nvPr/>
        </p:nvPicPr>
        <p:blipFill>
          <a:blip r:embed="rId4"/>
          <a:stretch>
            <a:fillRect/>
          </a:stretch>
        </p:blipFill>
        <p:spPr>
          <a:xfrm>
            <a:off x="6120000" y="4320000"/>
            <a:ext cx="2988000" cy="2376000"/>
          </a:xfrm>
          <a:prstGeom prst="rect">
            <a:avLst/>
          </a:prstGeom>
        </p:spPr>
      </p:pic>
      <p:pic>
        <p:nvPicPr>
          <p:cNvPr id="20" name="Image 19">
            <a:extLst>
              <a:ext uri="{FF2B5EF4-FFF2-40B4-BE49-F238E27FC236}">
                <a16:creationId xmlns:a16="http://schemas.microsoft.com/office/drawing/2014/main" id="{DD84FACC-33E4-0AA2-4E4E-0644219C1E28}"/>
              </a:ext>
            </a:extLst>
          </p:cNvPr>
          <p:cNvPicPr>
            <a:picLocks/>
          </p:cNvPicPr>
          <p:nvPr/>
        </p:nvPicPr>
        <p:blipFill>
          <a:blip r:embed="rId5"/>
          <a:stretch>
            <a:fillRect/>
          </a:stretch>
        </p:blipFill>
        <p:spPr>
          <a:xfrm>
            <a:off x="3096000" y="4320000"/>
            <a:ext cx="2988000" cy="2376000"/>
          </a:xfrm>
          <a:prstGeom prst="rect">
            <a:avLst/>
          </a:prstGeom>
        </p:spPr>
      </p:pic>
      <p:pic>
        <p:nvPicPr>
          <p:cNvPr id="21" name="Image 20">
            <a:extLst>
              <a:ext uri="{FF2B5EF4-FFF2-40B4-BE49-F238E27FC236}">
                <a16:creationId xmlns:a16="http://schemas.microsoft.com/office/drawing/2014/main" id="{7C21B2BD-A6D0-B014-6AF2-6D31C2939CBD}"/>
              </a:ext>
            </a:extLst>
          </p:cNvPr>
          <p:cNvPicPr>
            <a:picLocks/>
          </p:cNvPicPr>
          <p:nvPr/>
        </p:nvPicPr>
        <p:blipFill>
          <a:blip r:embed="rId6"/>
          <a:stretch>
            <a:fillRect/>
          </a:stretch>
        </p:blipFill>
        <p:spPr>
          <a:xfrm>
            <a:off x="72000" y="4320000"/>
            <a:ext cx="2988000" cy="2376000"/>
          </a:xfrm>
          <a:prstGeom prst="rect">
            <a:avLst/>
          </a:prstGeom>
        </p:spPr>
      </p:pic>
      <p:pic>
        <p:nvPicPr>
          <p:cNvPr id="22" name="Image 21">
            <a:extLst>
              <a:ext uri="{FF2B5EF4-FFF2-40B4-BE49-F238E27FC236}">
                <a16:creationId xmlns:a16="http://schemas.microsoft.com/office/drawing/2014/main" id="{0D6E81ED-8002-7AB5-745F-281FBF626248}"/>
              </a:ext>
            </a:extLst>
          </p:cNvPr>
          <p:cNvPicPr>
            <a:picLocks/>
          </p:cNvPicPr>
          <p:nvPr/>
        </p:nvPicPr>
        <p:blipFill>
          <a:blip r:embed="rId7"/>
          <a:stretch>
            <a:fillRect/>
          </a:stretch>
        </p:blipFill>
        <p:spPr>
          <a:xfrm>
            <a:off x="6120000" y="1908000"/>
            <a:ext cx="2988000" cy="2376000"/>
          </a:xfrm>
          <a:prstGeom prst="rect">
            <a:avLst/>
          </a:prstGeom>
        </p:spPr>
      </p:pic>
      <p:pic>
        <p:nvPicPr>
          <p:cNvPr id="23" name="Image 22">
            <a:extLst>
              <a:ext uri="{FF2B5EF4-FFF2-40B4-BE49-F238E27FC236}">
                <a16:creationId xmlns:a16="http://schemas.microsoft.com/office/drawing/2014/main" id="{50B484B2-A4C6-70EB-AFC2-8487480BC00B}"/>
              </a:ext>
            </a:extLst>
          </p:cNvPr>
          <p:cNvPicPr>
            <a:picLocks/>
          </p:cNvPicPr>
          <p:nvPr/>
        </p:nvPicPr>
        <p:blipFill>
          <a:blip r:embed="rId8"/>
          <a:stretch>
            <a:fillRect/>
          </a:stretch>
        </p:blipFill>
        <p:spPr>
          <a:xfrm>
            <a:off x="3096000" y="1908000"/>
            <a:ext cx="2988000" cy="2376000"/>
          </a:xfrm>
          <a:prstGeom prst="rect">
            <a:avLst/>
          </a:prstGeom>
        </p:spPr>
      </p:pic>
      <p:sp>
        <p:nvSpPr>
          <p:cNvPr id="10" name="ZoneTexte 9">
            <a:extLst>
              <a:ext uri="{FF2B5EF4-FFF2-40B4-BE49-F238E27FC236}">
                <a16:creationId xmlns:a16="http://schemas.microsoft.com/office/drawing/2014/main" id="{1213843A-2688-54ED-F174-9939376B271C}"/>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7763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FB4EB4D8-C171-4313-9C3B-AC1ED46F4F6D}"/>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 </a:t>
            </a:r>
          </a:p>
          <a:p>
            <a:pPr algn="ctr"/>
            <a:r>
              <a:rPr lang="fr-FR" sz="2000" dirty="0">
                <a:latin typeface="Calibri" panose="020F0502020204030204" pitchFamily="34" charset="0"/>
              </a:rPr>
              <a:t>des Euribor projetés +1%</a:t>
            </a:r>
          </a:p>
        </p:txBody>
      </p:sp>
      <p:pic>
        <p:nvPicPr>
          <p:cNvPr id="8" name="Image 7">
            <a:extLst>
              <a:ext uri="{FF2B5EF4-FFF2-40B4-BE49-F238E27FC236}">
                <a16:creationId xmlns:a16="http://schemas.microsoft.com/office/drawing/2014/main" id="{03AD4C11-2CBB-580C-5E0D-CE336B64B204}"/>
              </a:ext>
            </a:extLst>
          </p:cNvPr>
          <p:cNvPicPr>
            <a:picLocks/>
          </p:cNvPicPr>
          <p:nvPr/>
        </p:nvPicPr>
        <p:blipFill>
          <a:blip r:embed="rId2"/>
          <a:stretch>
            <a:fillRect/>
          </a:stretch>
        </p:blipFill>
        <p:spPr>
          <a:xfrm>
            <a:off x="6120000" y="936000"/>
            <a:ext cx="2988000" cy="936000"/>
          </a:xfrm>
          <a:prstGeom prst="rect">
            <a:avLst/>
          </a:prstGeom>
        </p:spPr>
      </p:pic>
      <p:pic>
        <p:nvPicPr>
          <p:cNvPr id="15" name="Image 14">
            <a:extLst>
              <a:ext uri="{FF2B5EF4-FFF2-40B4-BE49-F238E27FC236}">
                <a16:creationId xmlns:a16="http://schemas.microsoft.com/office/drawing/2014/main" id="{1650386C-A419-E14C-DB4F-BB18D5A86434}"/>
              </a:ext>
            </a:extLst>
          </p:cNvPr>
          <p:cNvPicPr>
            <a:picLocks/>
          </p:cNvPicPr>
          <p:nvPr/>
        </p:nvPicPr>
        <p:blipFill>
          <a:blip r:embed="rId3"/>
          <a:stretch>
            <a:fillRect/>
          </a:stretch>
        </p:blipFill>
        <p:spPr>
          <a:xfrm>
            <a:off x="6120000" y="4320000"/>
            <a:ext cx="2988000" cy="2376000"/>
          </a:xfrm>
          <a:prstGeom prst="rect">
            <a:avLst/>
          </a:prstGeom>
        </p:spPr>
      </p:pic>
      <p:pic>
        <p:nvPicPr>
          <p:cNvPr id="16" name="Image 15">
            <a:extLst>
              <a:ext uri="{FF2B5EF4-FFF2-40B4-BE49-F238E27FC236}">
                <a16:creationId xmlns:a16="http://schemas.microsoft.com/office/drawing/2014/main" id="{7A95D62C-E61E-0EF7-46DC-7A31AA19A71A}"/>
              </a:ext>
            </a:extLst>
          </p:cNvPr>
          <p:cNvPicPr>
            <a:picLocks/>
          </p:cNvPicPr>
          <p:nvPr/>
        </p:nvPicPr>
        <p:blipFill>
          <a:blip r:embed="rId4"/>
          <a:stretch>
            <a:fillRect/>
          </a:stretch>
        </p:blipFill>
        <p:spPr>
          <a:xfrm>
            <a:off x="3096000" y="4320000"/>
            <a:ext cx="2988000" cy="2376000"/>
          </a:xfrm>
          <a:prstGeom prst="rect">
            <a:avLst/>
          </a:prstGeom>
        </p:spPr>
      </p:pic>
      <p:pic>
        <p:nvPicPr>
          <p:cNvPr id="18" name="Image 17">
            <a:extLst>
              <a:ext uri="{FF2B5EF4-FFF2-40B4-BE49-F238E27FC236}">
                <a16:creationId xmlns:a16="http://schemas.microsoft.com/office/drawing/2014/main" id="{EFE6E2E3-C5A3-7A0B-C929-83B3005C6F7B}"/>
              </a:ext>
            </a:extLst>
          </p:cNvPr>
          <p:cNvPicPr>
            <a:picLocks/>
          </p:cNvPicPr>
          <p:nvPr/>
        </p:nvPicPr>
        <p:blipFill>
          <a:blip r:embed="rId5"/>
          <a:stretch>
            <a:fillRect/>
          </a:stretch>
        </p:blipFill>
        <p:spPr>
          <a:xfrm>
            <a:off x="72000" y="4320000"/>
            <a:ext cx="2988000" cy="2376000"/>
          </a:xfrm>
          <a:prstGeom prst="rect">
            <a:avLst/>
          </a:prstGeom>
        </p:spPr>
      </p:pic>
      <p:pic>
        <p:nvPicPr>
          <p:cNvPr id="19" name="Image 18">
            <a:extLst>
              <a:ext uri="{FF2B5EF4-FFF2-40B4-BE49-F238E27FC236}">
                <a16:creationId xmlns:a16="http://schemas.microsoft.com/office/drawing/2014/main" id="{C25F879B-AEE9-DADE-8B75-BA5ACB368C6E}"/>
              </a:ext>
            </a:extLst>
          </p:cNvPr>
          <p:cNvPicPr>
            <a:picLocks/>
          </p:cNvPicPr>
          <p:nvPr/>
        </p:nvPicPr>
        <p:blipFill>
          <a:blip r:embed="rId6"/>
          <a:stretch>
            <a:fillRect/>
          </a:stretch>
        </p:blipFill>
        <p:spPr>
          <a:xfrm>
            <a:off x="6120000" y="1908000"/>
            <a:ext cx="2988000" cy="2376000"/>
          </a:xfrm>
          <a:prstGeom prst="rect">
            <a:avLst/>
          </a:prstGeom>
        </p:spPr>
      </p:pic>
      <p:pic>
        <p:nvPicPr>
          <p:cNvPr id="20" name="Image 19">
            <a:extLst>
              <a:ext uri="{FF2B5EF4-FFF2-40B4-BE49-F238E27FC236}">
                <a16:creationId xmlns:a16="http://schemas.microsoft.com/office/drawing/2014/main" id="{C896C963-48A8-E956-82AD-08CB7CD1A79A}"/>
              </a:ext>
            </a:extLst>
          </p:cNvPr>
          <p:cNvPicPr>
            <a:picLocks/>
          </p:cNvPicPr>
          <p:nvPr/>
        </p:nvPicPr>
        <p:blipFill>
          <a:blip r:embed="rId7"/>
          <a:stretch>
            <a:fillRect/>
          </a:stretch>
        </p:blipFill>
        <p:spPr>
          <a:xfrm>
            <a:off x="3096000" y="1908000"/>
            <a:ext cx="2988000" cy="2376000"/>
          </a:xfrm>
          <a:prstGeom prst="rect">
            <a:avLst/>
          </a:prstGeom>
        </p:spPr>
      </p:pic>
      <p:pic>
        <p:nvPicPr>
          <p:cNvPr id="21" name="Image 20">
            <a:extLst>
              <a:ext uri="{FF2B5EF4-FFF2-40B4-BE49-F238E27FC236}">
                <a16:creationId xmlns:a16="http://schemas.microsoft.com/office/drawing/2014/main" id="{5D7783A9-E923-239A-2185-ED115B14809C}"/>
              </a:ext>
            </a:extLst>
          </p:cNvPr>
          <p:cNvPicPr>
            <a:picLocks/>
          </p:cNvPicPr>
          <p:nvPr/>
        </p:nvPicPr>
        <p:blipFill>
          <a:blip r:embed="rId8"/>
          <a:stretch>
            <a:fillRect/>
          </a:stretch>
        </p:blipFill>
        <p:spPr>
          <a:xfrm>
            <a:off x="72000" y="1908000"/>
            <a:ext cx="2988000" cy="2376000"/>
          </a:xfrm>
          <a:prstGeom prst="rect">
            <a:avLst/>
          </a:prstGeom>
        </p:spPr>
      </p:pic>
      <p:sp>
        <p:nvSpPr>
          <p:cNvPr id="10" name="ZoneTexte 9">
            <a:extLst>
              <a:ext uri="{FF2B5EF4-FFF2-40B4-BE49-F238E27FC236}">
                <a16:creationId xmlns:a16="http://schemas.microsoft.com/office/drawing/2014/main" id="{33CF0EF4-E630-9AD5-9110-0A0D4BA90202}"/>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79352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FB4EB4D8-C171-4313-9C3B-AC1ED46F4F6D}"/>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 </a:t>
            </a:r>
          </a:p>
          <a:p>
            <a:pPr algn="ctr"/>
            <a:r>
              <a:rPr lang="fr-FR" sz="2000" dirty="0">
                <a:latin typeface="Calibri" panose="020F0502020204030204" pitchFamily="34" charset="0"/>
              </a:rPr>
              <a:t>des Euribor projetés +3%</a:t>
            </a:r>
          </a:p>
        </p:txBody>
      </p:sp>
      <p:pic>
        <p:nvPicPr>
          <p:cNvPr id="9" name="Image 8">
            <a:extLst>
              <a:ext uri="{FF2B5EF4-FFF2-40B4-BE49-F238E27FC236}">
                <a16:creationId xmlns:a16="http://schemas.microsoft.com/office/drawing/2014/main" id="{EDB252F6-A60D-0921-DA23-3BF2661BA372}"/>
              </a:ext>
            </a:extLst>
          </p:cNvPr>
          <p:cNvPicPr>
            <a:picLocks/>
          </p:cNvPicPr>
          <p:nvPr/>
        </p:nvPicPr>
        <p:blipFill>
          <a:blip r:embed="rId2"/>
          <a:stretch>
            <a:fillRect/>
          </a:stretch>
        </p:blipFill>
        <p:spPr>
          <a:xfrm>
            <a:off x="6120000" y="936000"/>
            <a:ext cx="2988000" cy="936000"/>
          </a:xfrm>
          <a:prstGeom prst="rect">
            <a:avLst/>
          </a:prstGeom>
        </p:spPr>
      </p:pic>
      <p:pic>
        <p:nvPicPr>
          <p:cNvPr id="15" name="Image 14">
            <a:extLst>
              <a:ext uri="{FF2B5EF4-FFF2-40B4-BE49-F238E27FC236}">
                <a16:creationId xmlns:a16="http://schemas.microsoft.com/office/drawing/2014/main" id="{1E62AE5A-EB6E-6BF6-B656-32B45CB72C29}"/>
              </a:ext>
            </a:extLst>
          </p:cNvPr>
          <p:cNvPicPr>
            <a:picLocks/>
          </p:cNvPicPr>
          <p:nvPr/>
        </p:nvPicPr>
        <p:blipFill>
          <a:blip r:embed="rId3"/>
          <a:stretch>
            <a:fillRect/>
          </a:stretch>
        </p:blipFill>
        <p:spPr>
          <a:xfrm>
            <a:off x="72000" y="1908000"/>
            <a:ext cx="2988000" cy="2376000"/>
          </a:xfrm>
          <a:prstGeom prst="rect">
            <a:avLst/>
          </a:prstGeom>
        </p:spPr>
      </p:pic>
      <p:pic>
        <p:nvPicPr>
          <p:cNvPr id="16" name="Image 15">
            <a:extLst>
              <a:ext uri="{FF2B5EF4-FFF2-40B4-BE49-F238E27FC236}">
                <a16:creationId xmlns:a16="http://schemas.microsoft.com/office/drawing/2014/main" id="{E42AA3E9-B508-38F8-B875-CB9DB5E3E9BE}"/>
              </a:ext>
            </a:extLst>
          </p:cNvPr>
          <p:cNvPicPr>
            <a:picLocks/>
          </p:cNvPicPr>
          <p:nvPr/>
        </p:nvPicPr>
        <p:blipFill>
          <a:blip r:embed="rId4"/>
          <a:stretch>
            <a:fillRect/>
          </a:stretch>
        </p:blipFill>
        <p:spPr>
          <a:xfrm>
            <a:off x="3096000" y="1908000"/>
            <a:ext cx="2988000" cy="2376000"/>
          </a:xfrm>
          <a:prstGeom prst="rect">
            <a:avLst/>
          </a:prstGeom>
        </p:spPr>
      </p:pic>
      <p:pic>
        <p:nvPicPr>
          <p:cNvPr id="17" name="Image 16">
            <a:extLst>
              <a:ext uri="{FF2B5EF4-FFF2-40B4-BE49-F238E27FC236}">
                <a16:creationId xmlns:a16="http://schemas.microsoft.com/office/drawing/2014/main" id="{AC2FE0D2-AE02-EB7B-D2A7-DCC2DE65D498}"/>
              </a:ext>
            </a:extLst>
          </p:cNvPr>
          <p:cNvPicPr>
            <a:picLocks/>
          </p:cNvPicPr>
          <p:nvPr/>
        </p:nvPicPr>
        <p:blipFill>
          <a:blip r:embed="rId5"/>
          <a:stretch>
            <a:fillRect/>
          </a:stretch>
        </p:blipFill>
        <p:spPr>
          <a:xfrm>
            <a:off x="6120000" y="1908000"/>
            <a:ext cx="2988000" cy="2376000"/>
          </a:xfrm>
          <a:prstGeom prst="rect">
            <a:avLst/>
          </a:prstGeom>
        </p:spPr>
      </p:pic>
      <p:pic>
        <p:nvPicPr>
          <p:cNvPr id="18" name="Image 17">
            <a:extLst>
              <a:ext uri="{FF2B5EF4-FFF2-40B4-BE49-F238E27FC236}">
                <a16:creationId xmlns:a16="http://schemas.microsoft.com/office/drawing/2014/main" id="{BADD87EE-E4DD-C7BB-8018-ECB4E627E93C}"/>
              </a:ext>
            </a:extLst>
          </p:cNvPr>
          <p:cNvPicPr>
            <a:picLocks/>
          </p:cNvPicPr>
          <p:nvPr/>
        </p:nvPicPr>
        <p:blipFill>
          <a:blip r:embed="rId6"/>
          <a:stretch>
            <a:fillRect/>
          </a:stretch>
        </p:blipFill>
        <p:spPr>
          <a:xfrm>
            <a:off x="72000" y="4320000"/>
            <a:ext cx="2988000" cy="2376000"/>
          </a:xfrm>
          <a:prstGeom prst="rect">
            <a:avLst/>
          </a:prstGeom>
        </p:spPr>
      </p:pic>
      <p:pic>
        <p:nvPicPr>
          <p:cNvPr id="19" name="Image 18">
            <a:extLst>
              <a:ext uri="{FF2B5EF4-FFF2-40B4-BE49-F238E27FC236}">
                <a16:creationId xmlns:a16="http://schemas.microsoft.com/office/drawing/2014/main" id="{6CE1818B-19D9-344E-7777-8E5441204979}"/>
              </a:ext>
            </a:extLst>
          </p:cNvPr>
          <p:cNvPicPr>
            <a:picLocks/>
          </p:cNvPicPr>
          <p:nvPr/>
        </p:nvPicPr>
        <p:blipFill>
          <a:blip r:embed="rId7"/>
          <a:stretch>
            <a:fillRect/>
          </a:stretch>
        </p:blipFill>
        <p:spPr>
          <a:xfrm>
            <a:off x="3096000" y="4320000"/>
            <a:ext cx="2988000" cy="2376000"/>
          </a:xfrm>
          <a:prstGeom prst="rect">
            <a:avLst/>
          </a:prstGeom>
        </p:spPr>
      </p:pic>
      <p:pic>
        <p:nvPicPr>
          <p:cNvPr id="20" name="Image 19">
            <a:extLst>
              <a:ext uri="{FF2B5EF4-FFF2-40B4-BE49-F238E27FC236}">
                <a16:creationId xmlns:a16="http://schemas.microsoft.com/office/drawing/2014/main" id="{F916AD54-D713-725B-8261-F6A476B74363}"/>
              </a:ext>
            </a:extLst>
          </p:cNvPr>
          <p:cNvPicPr>
            <a:picLocks/>
          </p:cNvPicPr>
          <p:nvPr/>
        </p:nvPicPr>
        <p:blipFill>
          <a:blip r:embed="rId8"/>
          <a:stretch>
            <a:fillRect/>
          </a:stretch>
        </p:blipFill>
        <p:spPr>
          <a:xfrm>
            <a:off x="6120000" y="4320000"/>
            <a:ext cx="2988000" cy="2376000"/>
          </a:xfrm>
          <a:prstGeom prst="rect">
            <a:avLst/>
          </a:prstGeom>
        </p:spPr>
      </p:pic>
      <p:sp>
        <p:nvSpPr>
          <p:cNvPr id="10" name="ZoneTexte 9">
            <a:extLst>
              <a:ext uri="{FF2B5EF4-FFF2-40B4-BE49-F238E27FC236}">
                <a16:creationId xmlns:a16="http://schemas.microsoft.com/office/drawing/2014/main" id="{7474D2B4-11DF-A0AE-0F8D-BC158B9404D8}"/>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49954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1496" y="26212"/>
            <a:ext cx="6029325" cy="1015663"/>
          </a:xfrm>
          <a:prstGeom prst="rect">
            <a:avLst/>
          </a:prstGeom>
          <a:noFill/>
        </p:spPr>
        <p:txBody>
          <a:bodyPr wrap="square" rtlCol="0">
            <a:spAutoFit/>
          </a:bodyPr>
          <a:lstStyle/>
          <a:p>
            <a:pPr algn="ctr"/>
            <a:r>
              <a:rPr lang="fr-FR" sz="2000" dirty="0">
                <a:latin typeface="Calibri" panose="020F0502020204030204" pitchFamily="34" charset="0"/>
              </a:rPr>
              <a:t>Synthèse simulation frais financiers</a:t>
            </a:r>
          </a:p>
          <a:p>
            <a:pPr algn="ctr"/>
            <a:r>
              <a:rPr lang="fr-FR" sz="2000" dirty="0">
                <a:latin typeface="Calibri" panose="020F0502020204030204" pitchFamily="34" charset="0"/>
              </a:rPr>
              <a:t>(sur la totalité de la dette, y compris coût des couvertures - approche TEG)</a:t>
            </a:r>
          </a:p>
        </p:txBody>
      </p:sp>
      <p:pic>
        <p:nvPicPr>
          <p:cNvPr id="4" name="Image 3">
            <a:extLst>
              <a:ext uri="{FF2B5EF4-FFF2-40B4-BE49-F238E27FC236}">
                <a16:creationId xmlns:a16="http://schemas.microsoft.com/office/drawing/2014/main" id="{1BA1F2F1-DDCA-929A-94D3-F05EC82388D9}"/>
              </a:ext>
            </a:extLst>
          </p:cNvPr>
          <p:cNvPicPr>
            <a:picLocks noChangeAspect="1"/>
          </p:cNvPicPr>
          <p:nvPr/>
        </p:nvPicPr>
        <p:blipFill>
          <a:blip r:embed="rId2"/>
          <a:stretch>
            <a:fillRect/>
          </a:stretch>
        </p:blipFill>
        <p:spPr>
          <a:xfrm>
            <a:off x="134964" y="1182256"/>
            <a:ext cx="8874072" cy="5450192"/>
          </a:xfrm>
          <a:prstGeom prst="rect">
            <a:avLst/>
          </a:prstGeom>
        </p:spPr>
      </p:pic>
      <p:sp>
        <p:nvSpPr>
          <p:cNvPr id="5" name="ZoneTexte 4">
            <a:extLst>
              <a:ext uri="{FF2B5EF4-FFF2-40B4-BE49-F238E27FC236}">
                <a16:creationId xmlns:a16="http://schemas.microsoft.com/office/drawing/2014/main" id="{BD836D96-8901-F98F-9656-29DF3FF129DC}"/>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496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1496" y="26212"/>
            <a:ext cx="6029325" cy="1015663"/>
          </a:xfrm>
          <a:prstGeom prst="rect">
            <a:avLst/>
          </a:prstGeom>
          <a:noFill/>
        </p:spPr>
        <p:txBody>
          <a:bodyPr wrap="square" rtlCol="0">
            <a:spAutoFit/>
          </a:bodyPr>
          <a:lstStyle/>
          <a:p>
            <a:pPr algn="ctr"/>
            <a:r>
              <a:rPr lang="fr-FR" sz="2000" dirty="0">
                <a:latin typeface="Calibri" panose="020F0502020204030204" pitchFamily="34" charset="0"/>
              </a:rPr>
              <a:t>Synthèse simulation frais financiers</a:t>
            </a:r>
          </a:p>
          <a:p>
            <a:pPr algn="ctr"/>
            <a:r>
              <a:rPr lang="fr-FR" sz="2000" dirty="0">
                <a:latin typeface="Calibri" panose="020F0502020204030204" pitchFamily="34" charset="0"/>
              </a:rPr>
              <a:t>(sur la totalité de la dette, y compris coût des couvertures - approche TEG)</a:t>
            </a:r>
          </a:p>
        </p:txBody>
      </p:sp>
      <p:graphicFrame>
        <p:nvGraphicFramePr>
          <p:cNvPr id="19" name="Tableau 18">
            <a:extLst>
              <a:ext uri="{FF2B5EF4-FFF2-40B4-BE49-F238E27FC236}">
                <a16:creationId xmlns:a16="http://schemas.microsoft.com/office/drawing/2014/main" id="{0F028979-C94B-474B-3681-44BEFB4A2AED}"/>
              </a:ext>
            </a:extLst>
          </p:cNvPr>
          <p:cNvGraphicFramePr>
            <a:graphicFrameLocks noGrp="1"/>
          </p:cNvGraphicFramePr>
          <p:nvPr/>
        </p:nvGraphicFramePr>
        <p:xfrm>
          <a:off x="192158" y="1701000"/>
          <a:ext cx="8712000" cy="1728000"/>
        </p:xfrm>
        <a:graphic>
          <a:graphicData uri="http://schemas.openxmlformats.org/drawingml/2006/table">
            <a:tbl>
              <a:tblPr/>
              <a:tblGrid>
                <a:gridCol w="1584000">
                  <a:extLst>
                    <a:ext uri="{9D8B030D-6E8A-4147-A177-3AD203B41FA5}">
                      <a16:colId xmlns:a16="http://schemas.microsoft.com/office/drawing/2014/main" val="14341037"/>
                    </a:ext>
                  </a:extLst>
                </a:gridCol>
                <a:gridCol w="792000">
                  <a:extLst>
                    <a:ext uri="{9D8B030D-6E8A-4147-A177-3AD203B41FA5}">
                      <a16:colId xmlns:a16="http://schemas.microsoft.com/office/drawing/2014/main" val="1925346398"/>
                    </a:ext>
                  </a:extLst>
                </a:gridCol>
                <a:gridCol w="792000">
                  <a:extLst>
                    <a:ext uri="{9D8B030D-6E8A-4147-A177-3AD203B41FA5}">
                      <a16:colId xmlns:a16="http://schemas.microsoft.com/office/drawing/2014/main" val="3576852592"/>
                    </a:ext>
                  </a:extLst>
                </a:gridCol>
                <a:gridCol w="792000">
                  <a:extLst>
                    <a:ext uri="{9D8B030D-6E8A-4147-A177-3AD203B41FA5}">
                      <a16:colId xmlns:a16="http://schemas.microsoft.com/office/drawing/2014/main" val="6218849"/>
                    </a:ext>
                  </a:extLst>
                </a:gridCol>
                <a:gridCol w="792000">
                  <a:extLst>
                    <a:ext uri="{9D8B030D-6E8A-4147-A177-3AD203B41FA5}">
                      <a16:colId xmlns:a16="http://schemas.microsoft.com/office/drawing/2014/main" val="2036568710"/>
                    </a:ext>
                  </a:extLst>
                </a:gridCol>
                <a:gridCol w="792000">
                  <a:extLst>
                    <a:ext uri="{9D8B030D-6E8A-4147-A177-3AD203B41FA5}">
                      <a16:colId xmlns:a16="http://schemas.microsoft.com/office/drawing/2014/main" val="4193160804"/>
                    </a:ext>
                  </a:extLst>
                </a:gridCol>
                <a:gridCol w="792000">
                  <a:extLst>
                    <a:ext uri="{9D8B030D-6E8A-4147-A177-3AD203B41FA5}">
                      <a16:colId xmlns:a16="http://schemas.microsoft.com/office/drawing/2014/main" val="1175733878"/>
                    </a:ext>
                  </a:extLst>
                </a:gridCol>
                <a:gridCol w="792000">
                  <a:extLst>
                    <a:ext uri="{9D8B030D-6E8A-4147-A177-3AD203B41FA5}">
                      <a16:colId xmlns:a16="http://schemas.microsoft.com/office/drawing/2014/main" val="2525589249"/>
                    </a:ext>
                  </a:extLst>
                </a:gridCol>
                <a:gridCol w="792000">
                  <a:extLst>
                    <a:ext uri="{9D8B030D-6E8A-4147-A177-3AD203B41FA5}">
                      <a16:colId xmlns:a16="http://schemas.microsoft.com/office/drawing/2014/main" val="3160886582"/>
                    </a:ext>
                  </a:extLst>
                </a:gridCol>
                <a:gridCol w="792000">
                  <a:extLst>
                    <a:ext uri="{9D8B030D-6E8A-4147-A177-3AD203B41FA5}">
                      <a16:colId xmlns:a16="http://schemas.microsoft.com/office/drawing/2014/main" val="2671234238"/>
                    </a:ext>
                  </a:extLst>
                </a:gridCol>
              </a:tblGrid>
              <a:tr h="216000">
                <a:tc>
                  <a:txBody>
                    <a:bodyPr/>
                    <a:lstStyle/>
                    <a:p>
                      <a:pPr algn="ctr" fontAlgn="b"/>
                      <a:endParaRPr lang="fr-CH" sz="1100" b="0" i="0" u="none" strike="noStrike" dirty="0">
                        <a:solidFill>
                          <a:srgbClr val="000000"/>
                        </a:solidFill>
                        <a:effectLst/>
                        <a:latin typeface="Calibri" panose="020F0502020204030204" pitchFamily="34" charset="0"/>
                      </a:endParaRPr>
                    </a:p>
                  </a:txBody>
                  <a:tcPr marL="2286" marR="2286" marT="2286" marB="0" anchor="ctr">
                    <a:lnL>
                      <a:noFill/>
                    </a:lnL>
                    <a:lnR>
                      <a:noFill/>
                    </a:lnR>
                    <a:lnT>
                      <a:noFill/>
                    </a:lnT>
                    <a:lnB>
                      <a:noFill/>
                    </a:lnB>
                  </a:tcPr>
                </a:tc>
                <a:tc gridSpan="3">
                  <a:txBody>
                    <a:bodyPr/>
                    <a:lstStyle/>
                    <a:p>
                      <a:pPr algn="ctr" fontAlgn="b"/>
                      <a:r>
                        <a:rPr lang="fr-CH" sz="1100" b="0" i="0" u="none" strike="noStrike" dirty="0">
                          <a:solidFill>
                            <a:srgbClr val="203764"/>
                          </a:solidFill>
                          <a:effectLst/>
                          <a:latin typeface="Calibri" panose="020F0502020204030204" pitchFamily="34" charset="0"/>
                        </a:rPr>
                        <a:t>STRATEGIE H1 </a:t>
                      </a:r>
                    </a:p>
                  </a:txBody>
                  <a:tcPr marL="2286" marR="2286" marT="2286" marB="0" anchor="ctr">
                    <a:lnL>
                      <a:noFill/>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tc gridSpan="3">
                  <a:txBody>
                    <a:bodyPr/>
                    <a:lstStyle/>
                    <a:p>
                      <a:pPr algn="ctr" fontAlgn="b"/>
                      <a:r>
                        <a:rPr lang="fr-CH" sz="1100" b="0" i="0" u="none" strike="noStrike">
                          <a:solidFill>
                            <a:srgbClr val="203764"/>
                          </a:solidFill>
                          <a:effectLst/>
                          <a:latin typeface="Calibri" panose="020F0502020204030204" pitchFamily="34" charset="0"/>
                        </a:rPr>
                        <a:t>STRATEGIE H3 </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tc gridSpan="3">
                  <a:txBody>
                    <a:bodyPr/>
                    <a:lstStyle/>
                    <a:p>
                      <a:pPr algn="ctr" fontAlgn="b"/>
                      <a:r>
                        <a:rPr lang="fr-CH" sz="1100" b="0" i="0" u="none" strike="noStrike">
                          <a:solidFill>
                            <a:srgbClr val="203764"/>
                          </a:solidFill>
                          <a:effectLst/>
                          <a:latin typeface="Calibri" panose="020F0502020204030204" pitchFamily="34" charset="0"/>
                        </a:rPr>
                        <a:t>STRATEGIE H4 </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3356224314"/>
                  </a:ext>
                </a:extLst>
              </a:tr>
              <a:tr h="216000">
                <a:tc>
                  <a:txBody>
                    <a:bodyPr/>
                    <a:lstStyle/>
                    <a:p>
                      <a:pPr algn="ctr" fontAlgn="b"/>
                      <a:endParaRPr lang="fr-CH" sz="1100" b="0" i="0" u="none" strike="noStrike" dirty="0">
                        <a:solidFill>
                          <a:srgbClr val="000000"/>
                        </a:solidFill>
                        <a:effectLst/>
                        <a:latin typeface="Calibri" panose="020F0502020204030204" pitchFamily="34" charset="0"/>
                      </a:endParaRPr>
                    </a:p>
                  </a:txBody>
                  <a:tcPr marL="2286" marR="2286" marT="2286" marB="0" anchor="ctr">
                    <a:lnL>
                      <a:noFill/>
                    </a:lnL>
                    <a:lnR>
                      <a:noFill/>
                    </a:lnR>
                    <a:lnT>
                      <a:noFill/>
                    </a:lnT>
                    <a:lnB>
                      <a:noFill/>
                    </a:lnB>
                  </a:tcPr>
                </a:tc>
                <a:tc>
                  <a:txBody>
                    <a:bodyPr/>
                    <a:lstStyle/>
                    <a:p>
                      <a:pPr algn="ctr" fontAlgn="b"/>
                      <a:r>
                        <a:rPr lang="fr-CH" sz="1100" b="0" i="0" u="none" strike="noStrike" dirty="0">
                          <a:solidFill>
                            <a:srgbClr val="203764"/>
                          </a:solidFill>
                          <a:effectLst/>
                          <a:latin typeface="Calibri" panose="020F0502020204030204" pitchFamily="34" charset="0"/>
                        </a:rPr>
                        <a:t>H1 Cap 0%</a:t>
                      </a:r>
                    </a:p>
                  </a:txBody>
                  <a:tcPr marL="2286" marR="2286" marT="2286"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H1 Cap 0.5%</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H1 Cap 1%</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H3 Cap 0%</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H3 Cap 0.5%</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H3 Cap 1%</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H4 Cap 0%</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H4 Cap 0.5%</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H4 Cap 1%</a:t>
                      </a:r>
                    </a:p>
                  </a:txBody>
                  <a:tcPr marL="2286" marR="2286" marT="22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82091381"/>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constant</a:t>
                      </a:r>
                    </a:p>
                  </a:txBody>
                  <a:tcPr marL="2286" marR="2286" marT="2286" marB="0" anchor="ctr">
                    <a:lnL>
                      <a:noFill/>
                    </a:lnL>
                    <a:lnR>
                      <a:noFill/>
                    </a:lnR>
                    <a:lnT>
                      <a:noFill/>
                    </a:lnT>
                    <a:lnB>
                      <a:noFill/>
                    </a:lnB>
                    <a:solidFill>
                      <a:srgbClr val="DDEBF7"/>
                    </a:solidFill>
                  </a:tcPr>
                </a:tc>
                <a:tc>
                  <a:txBody>
                    <a:bodyPr/>
                    <a:lstStyle/>
                    <a:p>
                      <a:pPr algn="ctr" fontAlgn="b"/>
                      <a:r>
                        <a:rPr lang="fr-CH" sz="1100" b="1" i="0" u="none" strike="noStrike" dirty="0">
                          <a:solidFill>
                            <a:srgbClr val="203764"/>
                          </a:solidFill>
                          <a:effectLst/>
                          <a:latin typeface="Calibri" panose="020F0502020204030204" pitchFamily="34" charset="0"/>
                        </a:rPr>
                        <a:t>17 571 002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17 409 094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00B050"/>
                          </a:solidFill>
                          <a:effectLst/>
                          <a:latin typeface="Calibri" panose="020F0502020204030204" pitchFamily="34" charset="0"/>
                        </a:rPr>
                        <a:t>17 313 189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9C0006"/>
                          </a:solidFill>
                          <a:effectLst/>
                          <a:latin typeface="Calibri" panose="020F0502020204030204" pitchFamily="34" charset="0"/>
                        </a:rPr>
                        <a:t>21 104 996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20 147 651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19 390 648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19 218 408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18 684 091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18 264 656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936123565"/>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a:t>
                      </a:r>
                    </a:p>
                  </a:txBody>
                  <a:tcPr marL="2286" marR="2286" marT="2286"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21 264 428</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21 363 663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21 492 860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21 104 996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21 409 207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21 877 720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21 193 075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21 349 589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21 598 521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4022795718"/>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 + 100 bps</a:t>
                      </a:r>
                    </a:p>
                  </a:txBody>
                  <a:tcPr marL="2286" marR="2286" marT="2286"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23 198 887</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23 298 121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9C0006"/>
                          </a:solidFill>
                          <a:effectLst/>
                          <a:latin typeface="Calibri" panose="020F0502020204030204" pitchFamily="34" charset="0"/>
                        </a:rPr>
                        <a:t>23 463 359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00B050"/>
                          </a:solidFill>
                          <a:effectLst/>
                          <a:latin typeface="Calibri" panose="020F0502020204030204" pitchFamily="34" charset="0"/>
                        </a:rPr>
                        <a:t>21 104 996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21 409 207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21 913 760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22 211 700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22 368 214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22 639 611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555285462"/>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 + 300 bps</a:t>
                      </a:r>
                    </a:p>
                  </a:txBody>
                  <a:tcPr marL="2286" marR="2286" marT="2286"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27 067 805</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27 167 039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9C0006"/>
                          </a:solidFill>
                          <a:effectLst/>
                          <a:latin typeface="Calibri" panose="020F0502020204030204" pitchFamily="34" charset="0"/>
                        </a:rPr>
                        <a:t>27 332 277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00B050"/>
                          </a:solidFill>
                          <a:effectLst/>
                          <a:latin typeface="Calibri" panose="020F0502020204030204" pitchFamily="34" charset="0"/>
                        </a:rPr>
                        <a:t>21 104 996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21 409 207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21 913 760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24 224 223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24 380 737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203764"/>
                          </a:solidFill>
                          <a:effectLst/>
                          <a:latin typeface="Calibri" panose="020F0502020204030204" pitchFamily="34" charset="0"/>
                        </a:rPr>
                        <a:t>24 652 134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274698142"/>
                  </a:ext>
                </a:extLst>
              </a:tr>
            </a:tbl>
          </a:graphicData>
        </a:graphic>
      </p:graphicFrame>
      <p:graphicFrame>
        <p:nvGraphicFramePr>
          <p:cNvPr id="20" name="Tableau 19">
            <a:extLst>
              <a:ext uri="{FF2B5EF4-FFF2-40B4-BE49-F238E27FC236}">
                <a16:creationId xmlns:a16="http://schemas.microsoft.com/office/drawing/2014/main" id="{B5B4CA14-A22F-CEC3-76B5-0A66AFC7A8B7}"/>
              </a:ext>
            </a:extLst>
          </p:cNvPr>
          <p:cNvGraphicFramePr>
            <a:graphicFrameLocks noGrp="1"/>
          </p:cNvGraphicFramePr>
          <p:nvPr/>
        </p:nvGraphicFramePr>
        <p:xfrm>
          <a:off x="192158" y="3984603"/>
          <a:ext cx="8712000" cy="1728000"/>
        </p:xfrm>
        <a:graphic>
          <a:graphicData uri="http://schemas.openxmlformats.org/drawingml/2006/table">
            <a:tbl>
              <a:tblPr/>
              <a:tblGrid>
                <a:gridCol w="1584000">
                  <a:extLst>
                    <a:ext uri="{9D8B030D-6E8A-4147-A177-3AD203B41FA5}">
                      <a16:colId xmlns:a16="http://schemas.microsoft.com/office/drawing/2014/main" val="1522506445"/>
                    </a:ext>
                  </a:extLst>
                </a:gridCol>
                <a:gridCol w="792000">
                  <a:extLst>
                    <a:ext uri="{9D8B030D-6E8A-4147-A177-3AD203B41FA5}">
                      <a16:colId xmlns:a16="http://schemas.microsoft.com/office/drawing/2014/main" val="453547308"/>
                    </a:ext>
                  </a:extLst>
                </a:gridCol>
                <a:gridCol w="792000">
                  <a:extLst>
                    <a:ext uri="{9D8B030D-6E8A-4147-A177-3AD203B41FA5}">
                      <a16:colId xmlns:a16="http://schemas.microsoft.com/office/drawing/2014/main" val="996024531"/>
                    </a:ext>
                  </a:extLst>
                </a:gridCol>
                <a:gridCol w="792000">
                  <a:extLst>
                    <a:ext uri="{9D8B030D-6E8A-4147-A177-3AD203B41FA5}">
                      <a16:colId xmlns:a16="http://schemas.microsoft.com/office/drawing/2014/main" val="874892425"/>
                    </a:ext>
                  </a:extLst>
                </a:gridCol>
                <a:gridCol w="792000">
                  <a:extLst>
                    <a:ext uri="{9D8B030D-6E8A-4147-A177-3AD203B41FA5}">
                      <a16:colId xmlns:a16="http://schemas.microsoft.com/office/drawing/2014/main" val="4088353842"/>
                    </a:ext>
                  </a:extLst>
                </a:gridCol>
                <a:gridCol w="792000">
                  <a:extLst>
                    <a:ext uri="{9D8B030D-6E8A-4147-A177-3AD203B41FA5}">
                      <a16:colId xmlns:a16="http://schemas.microsoft.com/office/drawing/2014/main" val="2546142174"/>
                    </a:ext>
                  </a:extLst>
                </a:gridCol>
                <a:gridCol w="792000">
                  <a:extLst>
                    <a:ext uri="{9D8B030D-6E8A-4147-A177-3AD203B41FA5}">
                      <a16:colId xmlns:a16="http://schemas.microsoft.com/office/drawing/2014/main" val="4213879104"/>
                    </a:ext>
                  </a:extLst>
                </a:gridCol>
                <a:gridCol w="792000">
                  <a:extLst>
                    <a:ext uri="{9D8B030D-6E8A-4147-A177-3AD203B41FA5}">
                      <a16:colId xmlns:a16="http://schemas.microsoft.com/office/drawing/2014/main" val="3901399464"/>
                    </a:ext>
                  </a:extLst>
                </a:gridCol>
                <a:gridCol w="792000">
                  <a:extLst>
                    <a:ext uri="{9D8B030D-6E8A-4147-A177-3AD203B41FA5}">
                      <a16:colId xmlns:a16="http://schemas.microsoft.com/office/drawing/2014/main" val="268598755"/>
                    </a:ext>
                  </a:extLst>
                </a:gridCol>
                <a:gridCol w="792000">
                  <a:extLst>
                    <a:ext uri="{9D8B030D-6E8A-4147-A177-3AD203B41FA5}">
                      <a16:colId xmlns:a16="http://schemas.microsoft.com/office/drawing/2014/main" val="3716686250"/>
                    </a:ext>
                  </a:extLst>
                </a:gridCol>
              </a:tblGrid>
              <a:tr h="216000">
                <a:tc>
                  <a:txBody>
                    <a:bodyPr/>
                    <a:lstStyle/>
                    <a:p>
                      <a:pPr algn="ctr" fontAlgn="b"/>
                      <a:endParaRPr lang="fr-CH" sz="1100" b="0" i="0" u="none" strike="noStrike" dirty="0">
                        <a:solidFill>
                          <a:srgbClr val="000000"/>
                        </a:solidFill>
                        <a:effectLst/>
                        <a:latin typeface="Calibri" panose="020F0502020204030204" pitchFamily="34" charset="0"/>
                      </a:endParaRPr>
                    </a:p>
                  </a:txBody>
                  <a:tcPr marL="2238" marR="2238" marT="2238" marB="0" anchor="ctr">
                    <a:lnL>
                      <a:noFill/>
                    </a:lnL>
                    <a:lnR>
                      <a:noFill/>
                    </a:lnR>
                    <a:lnT>
                      <a:noFill/>
                    </a:lnT>
                    <a:lnB>
                      <a:noFill/>
                    </a:lnB>
                  </a:tcPr>
                </a:tc>
                <a:tc gridSpan="3">
                  <a:txBody>
                    <a:bodyPr/>
                    <a:lstStyle/>
                    <a:p>
                      <a:pPr algn="ctr" fontAlgn="b"/>
                      <a:r>
                        <a:rPr lang="fr-CH" sz="1100" b="0" i="0" u="none" strike="noStrike" dirty="0">
                          <a:solidFill>
                            <a:srgbClr val="203764"/>
                          </a:solidFill>
                          <a:effectLst/>
                          <a:latin typeface="Calibri" panose="020F0502020204030204" pitchFamily="34" charset="0"/>
                        </a:rPr>
                        <a:t>STRATEGIE H5 </a:t>
                      </a:r>
                    </a:p>
                  </a:txBody>
                  <a:tcPr marL="2238" marR="2238" marT="2238" marB="0" anchor="ctr">
                    <a:lnL>
                      <a:noFill/>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tc gridSpan="3">
                  <a:txBody>
                    <a:bodyPr/>
                    <a:lstStyle/>
                    <a:p>
                      <a:pPr algn="ctr" fontAlgn="b"/>
                      <a:r>
                        <a:rPr lang="fr-CH" sz="1100" b="0" i="0" u="none" strike="noStrike" dirty="0">
                          <a:solidFill>
                            <a:srgbClr val="203764"/>
                          </a:solidFill>
                          <a:effectLst/>
                          <a:latin typeface="Calibri" panose="020F0502020204030204" pitchFamily="34" charset="0"/>
                        </a:rPr>
                        <a:t>STRATEGIE H6 </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tc gridSpan="3">
                  <a:txBody>
                    <a:bodyPr/>
                    <a:lstStyle/>
                    <a:p>
                      <a:pPr algn="ctr" fontAlgn="b"/>
                      <a:r>
                        <a:rPr lang="fr-CH" sz="1100" b="0" i="0" u="none" strike="noStrike" dirty="0">
                          <a:solidFill>
                            <a:srgbClr val="203764"/>
                          </a:solidFill>
                          <a:effectLst/>
                          <a:latin typeface="Calibri" panose="020F0502020204030204" pitchFamily="34" charset="0"/>
                        </a:rPr>
                        <a:t>STRATEGIE H9 </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94155331"/>
                  </a:ext>
                </a:extLst>
              </a:tr>
              <a:tr h="216000">
                <a:tc>
                  <a:txBody>
                    <a:bodyPr/>
                    <a:lstStyle/>
                    <a:p>
                      <a:pPr algn="ctr" fontAlgn="b"/>
                      <a:endParaRPr lang="fr-CH" sz="1100" b="0" i="0" u="none" strike="noStrike" dirty="0">
                        <a:solidFill>
                          <a:srgbClr val="000000"/>
                        </a:solidFill>
                        <a:effectLst/>
                        <a:latin typeface="Calibri" panose="020F0502020204030204" pitchFamily="34" charset="0"/>
                      </a:endParaRPr>
                    </a:p>
                  </a:txBody>
                  <a:tcPr marL="2238" marR="2238" marT="2238" marB="0" anchor="ctr">
                    <a:lnL>
                      <a:noFill/>
                    </a:lnL>
                    <a:lnR>
                      <a:noFill/>
                    </a:lnR>
                    <a:lnT>
                      <a:noFill/>
                    </a:lnT>
                    <a:lnB>
                      <a:noFill/>
                    </a:lnB>
                  </a:tcPr>
                </a:tc>
                <a:tc>
                  <a:txBody>
                    <a:bodyPr/>
                    <a:lstStyle/>
                    <a:p>
                      <a:pPr algn="ctr" fontAlgn="b"/>
                      <a:r>
                        <a:rPr lang="fr-CH" sz="1100" b="0" i="0" u="none" strike="noStrike" dirty="0">
                          <a:solidFill>
                            <a:srgbClr val="203764"/>
                          </a:solidFill>
                          <a:effectLst/>
                          <a:latin typeface="Calibri" panose="020F0502020204030204" pitchFamily="34" charset="0"/>
                        </a:rPr>
                        <a:t>H5 Cap 0%</a:t>
                      </a:r>
                    </a:p>
                  </a:txBody>
                  <a:tcPr marL="2238" marR="2238" marT="2238"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H5 Cap 0.5%</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H5 Cap 1%</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H6 Cap 0%</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H6 Cap 0.5%</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H6 Cap 1%</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H9 Cap 0%</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a:solidFill>
                            <a:srgbClr val="203764"/>
                          </a:solidFill>
                          <a:effectLst/>
                          <a:latin typeface="Calibri" panose="020F0502020204030204" pitchFamily="34" charset="0"/>
                        </a:rPr>
                        <a:t>H9 Cap 0.5%</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CH" sz="1100" b="0" i="0" u="none" strike="noStrike" dirty="0">
                          <a:solidFill>
                            <a:srgbClr val="203764"/>
                          </a:solidFill>
                          <a:effectLst/>
                          <a:latin typeface="Calibri" panose="020F0502020204030204" pitchFamily="34" charset="0"/>
                        </a:rPr>
                        <a:t>H9 Cap 1%</a:t>
                      </a:r>
                    </a:p>
                  </a:txBody>
                  <a:tcPr marL="2238" marR="2238" marT="2238"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516722477"/>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constant</a:t>
                      </a:r>
                    </a:p>
                  </a:txBody>
                  <a:tcPr marL="2238" marR="2238" marT="2238" marB="0" anchor="ctr">
                    <a:lnL>
                      <a:noFill/>
                    </a:lnL>
                    <a:lnR>
                      <a:noFill/>
                    </a:lnR>
                    <a:lnT>
                      <a:noFill/>
                    </a:lnT>
                    <a:lnB>
                      <a:noFill/>
                    </a:lnB>
                    <a:solidFill>
                      <a:srgbClr val="DDEBF7"/>
                    </a:solidFill>
                  </a:tcPr>
                </a:tc>
                <a:tc>
                  <a:txBody>
                    <a:bodyPr/>
                    <a:lstStyle/>
                    <a:p>
                      <a:pPr algn="ctr" fontAlgn="b"/>
                      <a:r>
                        <a:rPr lang="fr-CH" sz="1100" b="1" i="0" u="none" strike="noStrike" dirty="0">
                          <a:solidFill>
                            <a:srgbClr val="203764"/>
                          </a:solidFill>
                          <a:effectLst/>
                          <a:latin typeface="Calibri" panose="020F0502020204030204" pitchFamily="34" charset="0"/>
                        </a:rPr>
                        <a:t>21 060 352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20 153 726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19 415 714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18 484 472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18 119 681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203764"/>
                          </a:solidFill>
                          <a:effectLst/>
                          <a:latin typeface="Calibri" panose="020F0502020204030204" pitchFamily="34" charset="0"/>
                        </a:rPr>
                        <a:t>17 845 283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203764"/>
                          </a:solidFill>
                          <a:effectLst/>
                          <a:latin typeface="Calibri" panose="020F0502020204030204" pitchFamily="34" charset="0"/>
                        </a:rPr>
                        <a:t>18 013 423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17 806 393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17 642 382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364775964"/>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a:t>
                      </a:r>
                    </a:p>
                  </a:txBody>
                  <a:tcPr marL="2238" marR="2238" marT="2238"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21 284 365</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21 540 927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21 943 638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21 190 951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21 318 080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21 513 138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21 368 601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21 434 955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21 536 842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1439365062"/>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 + 100 bps</a:t>
                      </a:r>
                    </a:p>
                  </a:txBody>
                  <a:tcPr marL="2238" marR="2238" marT="2238"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21 358 277</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21 614 839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22 040 014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22 582 399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22 709 528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22 927 050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23 034 044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23 100 398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23 209 773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708705968"/>
                  </a:ext>
                </a:extLst>
              </a:tr>
              <a:tr h="324000">
                <a:tc>
                  <a:txBody>
                    <a:bodyPr/>
                    <a:lstStyle/>
                    <a:p>
                      <a:pPr algn="ctr" fontAlgn="ctr"/>
                      <a:r>
                        <a:rPr lang="fr-CH" sz="1100" b="0" i="0" u="none" strike="noStrike" dirty="0">
                          <a:solidFill>
                            <a:srgbClr val="000000"/>
                          </a:solidFill>
                          <a:effectLst/>
                          <a:latin typeface="Calibri" panose="020F0502020204030204" pitchFamily="34" charset="0"/>
                        </a:rPr>
                        <a:t>Euribor projetés + 300 bps</a:t>
                      </a:r>
                    </a:p>
                  </a:txBody>
                  <a:tcPr marL="2238" marR="2238" marT="2238" marB="0" anchor="ctr">
                    <a:lnL>
                      <a:noFill/>
                    </a:lnL>
                    <a:lnR>
                      <a:noFill/>
                    </a:lnR>
                    <a:lnT>
                      <a:noFill/>
                    </a:lnT>
                    <a:lnB>
                      <a:noFill/>
                    </a:lnB>
                    <a:solidFill>
                      <a:srgbClr val="DDEBF7"/>
                    </a:solidFill>
                  </a:tcPr>
                </a:tc>
                <a:tc>
                  <a:txBody>
                    <a:bodyPr/>
                    <a:lstStyle/>
                    <a:p>
                      <a:pPr algn="ctr" fontAlgn="b"/>
                      <a:r>
                        <a:rPr lang="fr-CH" sz="1100" b="1" i="0" u="none" strike="noStrike">
                          <a:solidFill>
                            <a:srgbClr val="203764"/>
                          </a:solidFill>
                          <a:effectLst/>
                          <a:latin typeface="Calibri" panose="020F0502020204030204" pitchFamily="34" charset="0"/>
                        </a:rPr>
                        <a:t>21 481 373</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21 737 935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22 163 111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25 340 566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25 467 694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203764"/>
                          </a:solidFill>
                          <a:effectLst/>
                          <a:latin typeface="Calibri" panose="020F0502020204030204" pitchFamily="34" charset="0"/>
                        </a:rPr>
                        <a:t>25 685 217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26 312 923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a:solidFill>
                            <a:srgbClr val="203764"/>
                          </a:solidFill>
                          <a:effectLst/>
                          <a:latin typeface="Calibri" panose="020F0502020204030204" pitchFamily="34" charset="0"/>
                        </a:rPr>
                        <a:t>26 379 277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CH" sz="1100" b="1" i="0" u="none" strike="noStrike" dirty="0">
                          <a:solidFill>
                            <a:srgbClr val="203764"/>
                          </a:solidFill>
                          <a:effectLst/>
                          <a:latin typeface="Calibri" panose="020F0502020204030204" pitchFamily="34" charset="0"/>
                        </a:rPr>
                        <a:t>26 488 652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780505586"/>
                  </a:ext>
                </a:extLst>
              </a:tr>
            </a:tbl>
          </a:graphicData>
        </a:graphic>
      </p:graphicFrame>
      <p:sp>
        <p:nvSpPr>
          <p:cNvPr id="5" name="ZoneTexte 4">
            <a:extLst>
              <a:ext uri="{FF2B5EF4-FFF2-40B4-BE49-F238E27FC236}">
                <a16:creationId xmlns:a16="http://schemas.microsoft.com/office/drawing/2014/main" id="{9CDDE263-9E47-FBDD-0FBD-9A1F2F0F02E4}"/>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79890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AF0E6E4-60E4-D72F-E409-C1503BC57FFD}"/>
              </a:ext>
            </a:extLst>
          </p:cNvPr>
          <p:cNvSpPr txBox="1"/>
          <p:nvPr/>
        </p:nvSpPr>
        <p:spPr>
          <a:xfrm>
            <a:off x="1557334"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p:txBody>
      </p:sp>
      <p:graphicFrame>
        <p:nvGraphicFramePr>
          <p:cNvPr id="2" name="Tableau 1">
            <a:extLst>
              <a:ext uri="{FF2B5EF4-FFF2-40B4-BE49-F238E27FC236}">
                <a16:creationId xmlns:a16="http://schemas.microsoft.com/office/drawing/2014/main" id="{F58FF606-51C9-E35E-9B30-9DCD6EE9D36B}"/>
              </a:ext>
            </a:extLst>
          </p:cNvPr>
          <p:cNvGraphicFramePr>
            <a:graphicFrameLocks noGrp="1"/>
          </p:cNvGraphicFramePr>
          <p:nvPr/>
        </p:nvGraphicFramePr>
        <p:xfrm>
          <a:off x="35996" y="1191489"/>
          <a:ext cx="9072000" cy="4884348"/>
        </p:xfrm>
        <a:graphic>
          <a:graphicData uri="http://schemas.openxmlformats.org/drawingml/2006/table">
            <a:tbl>
              <a:tblPr/>
              <a:tblGrid>
                <a:gridCol w="648000">
                  <a:extLst>
                    <a:ext uri="{9D8B030D-6E8A-4147-A177-3AD203B41FA5}">
                      <a16:colId xmlns:a16="http://schemas.microsoft.com/office/drawing/2014/main" val="3536240681"/>
                    </a:ext>
                  </a:extLst>
                </a:gridCol>
                <a:gridCol w="648000">
                  <a:extLst>
                    <a:ext uri="{9D8B030D-6E8A-4147-A177-3AD203B41FA5}">
                      <a16:colId xmlns:a16="http://schemas.microsoft.com/office/drawing/2014/main" val="2539656104"/>
                    </a:ext>
                  </a:extLst>
                </a:gridCol>
                <a:gridCol w="648000">
                  <a:extLst>
                    <a:ext uri="{9D8B030D-6E8A-4147-A177-3AD203B41FA5}">
                      <a16:colId xmlns:a16="http://schemas.microsoft.com/office/drawing/2014/main" val="498031431"/>
                    </a:ext>
                  </a:extLst>
                </a:gridCol>
                <a:gridCol w="648000">
                  <a:extLst>
                    <a:ext uri="{9D8B030D-6E8A-4147-A177-3AD203B41FA5}">
                      <a16:colId xmlns:a16="http://schemas.microsoft.com/office/drawing/2014/main" val="34423235"/>
                    </a:ext>
                  </a:extLst>
                </a:gridCol>
                <a:gridCol w="720000">
                  <a:extLst>
                    <a:ext uri="{9D8B030D-6E8A-4147-A177-3AD203B41FA5}">
                      <a16:colId xmlns:a16="http://schemas.microsoft.com/office/drawing/2014/main" val="291207226"/>
                    </a:ext>
                  </a:extLst>
                </a:gridCol>
                <a:gridCol w="720000">
                  <a:extLst>
                    <a:ext uri="{9D8B030D-6E8A-4147-A177-3AD203B41FA5}">
                      <a16:colId xmlns:a16="http://schemas.microsoft.com/office/drawing/2014/main" val="1236287880"/>
                    </a:ext>
                  </a:extLst>
                </a:gridCol>
                <a:gridCol w="720000">
                  <a:extLst>
                    <a:ext uri="{9D8B030D-6E8A-4147-A177-3AD203B41FA5}">
                      <a16:colId xmlns:a16="http://schemas.microsoft.com/office/drawing/2014/main" val="3625015518"/>
                    </a:ext>
                  </a:extLst>
                </a:gridCol>
                <a:gridCol w="720000">
                  <a:extLst>
                    <a:ext uri="{9D8B030D-6E8A-4147-A177-3AD203B41FA5}">
                      <a16:colId xmlns:a16="http://schemas.microsoft.com/office/drawing/2014/main" val="476792423"/>
                    </a:ext>
                  </a:extLst>
                </a:gridCol>
                <a:gridCol w="720000">
                  <a:extLst>
                    <a:ext uri="{9D8B030D-6E8A-4147-A177-3AD203B41FA5}">
                      <a16:colId xmlns:a16="http://schemas.microsoft.com/office/drawing/2014/main" val="1948592058"/>
                    </a:ext>
                  </a:extLst>
                </a:gridCol>
                <a:gridCol w="720000">
                  <a:extLst>
                    <a:ext uri="{9D8B030D-6E8A-4147-A177-3AD203B41FA5}">
                      <a16:colId xmlns:a16="http://schemas.microsoft.com/office/drawing/2014/main" val="3965411754"/>
                    </a:ext>
                  </a:extLst>
                </a:gridCol>
                <a:gridCol w="720000">
                  <a:extLst>
                    <a:ext uri="{9D8B030D-6E8A-4147-A177-3AD203B41FA5}">
                      <a16:colId xmlns:a16="http://schemas.microsoft.com/office/drawing/2014/main" val="3302344736"/>
                    </a:ext>
                  </a:extLst>
                </a:gridCol>
                <a:gridCol w="720000">
                  <a:extLst>
                    <a:ext uri="{9D8B030D-6E8A-4147-A177-3AD203B41FA5}">
                      <a16:colId xmlns:a16="http://schemas.microsoft.com/office/drawing/2014/main" val="2508393538"/>
                    </a:ext>
                  </a:extLst>
                </a:gridCol>
                <a:gridCol w="720000">
                  <a:extLst>
                    <a:ext uri="{9D8B030D-6E8A-4147-A177-3AD203B41FA5}">
                      <a16:colId xmlns:a16="http://schemas.microsoft.com/office/drawing/2014/main" val="532153425"/>
                    </a:ext>
                  </a:extLst>
                </a:gridCol>
              </a:tblGrid>
              <a:tr h="252000">
                <a:tc rowSpan="2">
                  <a:txBody>
                    <a:bodyPr/>
                    <a:lstStyle/>
                    <a:p>
                      <a:pPr algn="ctr" fontAlgn="ctr"/>
                      <a:r>
                        <a:rPr lang="fr-CH" sz="1000" b="0" i="0" u="none" strike="noStrike" dirty="0">
                          <a:solidFill>
                            <a:srgbClr val="000000"/>
                          </a:solidFill>
                          <a:effectLst/>
                          <a:latin typeface="Calibri" panose="020F0502020204030204" pitchFamily="34" charset="0"/>
                        </a:rPr>
                        <a:t>DATE</a:t>
                      </a:r>
                    </a:p>
                    <a:p>
                      <a:pPr algn="ctr" fontAlgn="ctr"/>
                      <a:r>
                        <a:rPr lang="fr-CH" sz="1000" b="0" i="0" u="none" strike="noStrike" dirty="0">
                          <a:solidFill>
                            <a:srgbClr val="000000"/>
                          </a:solidFill>
                          <a:effectLst/>
                          <a:latin typeface="Calibri" panose="020F0502020204030204" pitchFamily="34" charset="0"/>
                        </a:rPr>
                        <a:t>FIXING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CH" sz="1000" b="0" i="0" u="none" strike="noStrike" dirty="0">
                          <a:solidFill>
                            <a:srgbClr val="000000"/>
                          </a:solidFill>
                          <a:effectLst/>
                          <a:latin typeface="Calibri" panose="020F0502020204030204" pitchFamily="34" charset="0"/>
                        </a:rPr>
                        <a:t>DATE</a:t>
                      </a:r>
                    </a:p>
                    <a:p>
                      <a:pPr algn="ctr" fontAlgn="ctr"/>
                      <a:r>
                        <a:rPr lang="fr-CH" sz="1000" b="0" i="0" u="none" strike="noStrike" dirty="0">
                          <a:solidFill>
                            <a:srgbClr val="000000"/>
                          </a:solidFill>
                          <a:effectLst/>
                          <a:latin typeface="Calibri" panose="020F0502020204030204" pitchFamily="34" charset="0"/>
                        </a:rPr>
                        <a:t>DEPART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CH" sz="1000" b="0" i="0" u="none" strike="noStrike" dirty="0">
                          <a:solidFill>
                            <a:srgbClr val="000000"/>
                          </a:solidFill>
                          <a:effectLst/>
                          <a:latin typeface="Calibri" panose="020F0502020204030204" pitchFamily="34" charset="0"/>
                        </a:rPr>
                        <a:t>DATE </a:t>
                      </a:r>
                    </a:p>
                    <a:p>
                      <a:pPr algn="ctr" fontAlgn="ctr"/>
                      <a:r>
                        <a:rPr lang="fr-CH" sz="1000" b="0" i="0" u="none" strike="noStrike" dirty="0">
                          <a:solidFill>
                            <a:srgbClr val="000000"/>
                          </a:solidFill>
                          <a:effectLst/>
                          <a:latin typeface="Calibri" panose="020F0502020204030204" pitchFamily="34" charset="0"/>
                        </a:rPr>
                        <a:t>FIN</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CH" sz="1000" b="0" i="0" u="none" strike="noStrike" dirty="0">
                          <a:solidFill>
                            <a:srgbClr val="000000"/>
                          </a:solidFill>
                          <a:effectLst/>
                          <a:latin typeface="Calibri" panose="020F0502020204030204" pitchFamily="34" charset="0"/>
                        </a:rPr>
                        <a:t>DATE PAIEMENT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fr-CH" sz="1000" b="0" i="0" u="none" strike="noStrike" dirty="0">
                          <a:solidFill>
                            <a:srgbClr val="000000"/>
                          </a:solidFill>
                          <a:effectLst/>
                          <a:latin typeface="Calibri" panose="020F0502020204030204" pitchFamily="34" charset="0"/>
                        </a:rPr>
                        <a:t>Tranche A</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CH"/>
                    </a:p>
                  </a:txBody>
                  <a:tcPr/>
                </a:tc>
                <a:tc gridSpan="2">
                  <a:txBody>
                    <a:bodyPr/>
                    <a:lstStyle/>
                    <a:p>
                      <a:pPr algn="ctr" fontAlgn="ctr"/>
                      <a:r>
                        <a:rPr lang="fr-CH" sz="1000" b="0" i="0" u="none" strike="noStrike">
                          <a:solidFill>
                            <a:srgbClr val="000000"/>
                          </a:solidFill>
                          <a:effectLst/>
                          <a:latin typeface="Calibri" panose="020F0502020204030204" pitchFamily="34" charset="0"/>
                        </a:rPr>
                        <a:t>Tranche B</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CH"/>
                    </a:p>
                  </a:txBody>
                  <a:tcPr/>
                </a:tc>
                <a:tc gridSpan="2">
                  <a:txBody>
                    <a:bodyPr/>
                    <a:lstStyle/>
                    <a:p>
                      <a:pPr algn="ctr" fontAlgn="ctr"/>
                      <a:r>
                        <a:rPr lang="fr-CH" sz="1000" b="0" i="0" u="none" strike="noStrike" dirty="0">
                          <a:solidFill>
                            <a:srgbClr val="000000"/>
                          </a:solidFill>
                          <a:effectLst/>
                          <a:latin typeface="Calibri" panose="020F0502020204030204" pitchFamily="34" charset="0"/>
                        </a:rPr>
                        <a:t>Tranche C</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CH"/>
                    </a:p>
                  </a:txBody>
                  <a:tcPr/>
                </a:tc>
                <a:tc gridSpan="2">
                  <a:txBody>
                    <a:bodyPr/>
                    <a:lstStyle/>
                    <a:p>
                      <a:pPr algn="ctr" fontAlgn="ctr"/>
                      <a:r>
                        <a:rPr lang="fr-CH" sz="1000" b="0" i="0" u="none" strike="noStrike" dirty="0">
                          <a:solidFill>
                            <a:srgbClr val="000000"/>
                          </a:solidFill>
                          <a:effectLst/>
                          <a:latin typeface="Calibri" panose="020F0502020204030204" pitchFamily="34" charset="0"/>
                        </a:rPr>
                        <a:t>Tranche 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CH"/>
                    </a:p>
                  </a:txBody>
                  <a:tcPr/>
                </a:tc>
                <a:tc rowSpan="2">
                  <a:txBody>
                    <a:bodyPr/>
                    <a:lstStyle/>
                    <a:p>
                      <a:pPr algn="ctr" fontAlgn="ctr"/>
                      <a:r>
                        <a:rPr lang="fr-CH" sz="1000" b="0" i="0" u="none" strike="noStrike" dirty="0">
                          <a:solidFill>
                            <a:srgbClr val="000000"/>
                          </a:solidFill>
                          <a:effectLst/>
                          <a:latin typeface="Calibri" panose="020F0502020204030204" pitchFamily="34" charset="0"/>
                        </a:rPr>
                        <a:t>TOTAL</a:t>
                      </a:r>
                    </a:p>
                    <a:p>
                      <a:pPr algn="ctr" fontAlgn="ctr"/>
                      <a:r>
                        <a:rPr lang="fr-CH" sz="1000" b="0" i="0" u="none" strike="noStrike" dirty="0">
                          <a:solidFill>
                            <a:srgbClr val="000000"/>
                          </a:solidFill>
                          <a:effectLst/>
                          <a:latin typeface="Calibri" panose="020F0502020204030204" pitchFamily="34" charset="0"/>
                        </a:rPr>
                        <a:t>DETTE</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81541258"/>
                  </a:ext>
                </a:extLst>
              </a:tr>
              <a:tr h="252000">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a:txBody>
                    <a:bodyPr/>
                    <a:lstStyle/>
                    <a:p>
                      <a:pPr algn="ctr" fontAlgn="b"/>
                      <a:r>
                        <a:rPr lang="fr-CH" sz="1000" b="0" i="0" u="none" strike="noStrike" dirty="0">
                          <a:solidFill>
                            <a:srgbClr val="000000"/>
                          </a:solidFill>
                          <a:effectLst/>
                          <a:latin typeface="Calibri" panose="020F0502020204030204" pitchFamily="34" charset="0"/>
                        </a:rPr>
                        <a:t>Amort.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CRD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Amort.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CRD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Amort.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CRD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Amort.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CRD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fr-CH"/>
                    </a:p>
                  </a:txBody>
                  <a:tcPr/>
                </a:tc>
                <a:extLst>
                  <a:ext uri="{0D108BD9-81ED-4DB2-BD59-A6C34878D82A}">
                    <a16:rowId xmlns:a16="http://schemas.microsoft.com/office/drawing/2014/main" val="256932330"/>
                  </a:ext>
                </a:extLst>
              </a:tr>
              <a:tr h="312882">
                <a:tc>
                  <a:txBody>
                    <a:bodyPr/>
                    <a:lstStyle/>
                    <a:p>
                      <a:pPr algn="ctr" fontAlgn="b"/>
                      <a:r>
                        <a:rPr lang="fr-CH" sz="1000" b="0" i="0" u="none" strike="noStrike" dirty="0">
                          <a:solidFill>
                            <a:srgbClr val="000000"/>
                          </a:solidFill>
                          <a:effectLst/>
                          <a:latin typeface="Calibri" panose="020F0502020204030204" pitchFamily="34" charset="0"/>
                        </a:rPr>
                        <a:t>21.04.2022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447685"/>
                  </a:ext>
                </a:extLst>
              </a:tr>
              <a:tr h="312882">
                <a:tc>
                  <a:txBody>
                    <a:bodyPr/>
                    <a:lstStyle/>
                    <a:p>
                      <a:pPr algn="ctr" fontAlgn="b"/>
                      <a:r>
                        <a:rPr lang="fr-CH" sz="1000" b="0" i="0" u="none" strike="noStrike">
                          <a:solidFill>
                            <a:srgbClr val="000000"/>
                          </a:solidFill>
                          <a:effectLst/>
                          <a:latin typeface="Calibri" panose="020F0502020204030204" pitchFamily="34" charset="0"/>
                        </a:rPr>
                        <a:t>21.07.2022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841835"/>
                  </a:ext>
                </a:extLst>
              </a:tr>
              <a:tr h="312882">
                <a:tc>
                  <a:txBody>
                    <a:bodyPr/>
                    <a:lstStyle/>
                    <a:p>
                      <a:pPr algn="ctr" fontAlgn="b"/>
                      <a:r>
                        <a:rPr lang="fr-CH" sz="1000" b="0" i="0" u="none" strike="noStrike">
                          <a:solidFill>
                            <a:srgbClr val="000000"/>
                          </a:solidFill>
                          <a:effectLst/>
                          <a:latin typeface="Calibri" panose="020F0502020204030204" pitchFamily="34" charset="0"/>
                        </a:rPr>
                        <a:t>20.10.2022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448404"/>
                  </a:ext>
                </a:extLst>
              </a:tr>
              <a:tr h="312882">
                <a:tc>
                  <a:txBody>
                    <a:bodyPr/>
                    <a:lstStyle/>
                    <a:p>
                      <a:pPr algn="ctr" fontAlgn="b"/>
                      <a:r>
                        <a:rPr lang="fr-CH" sz="1000" b="0" i="0" u="none" strike="noStrike">
                          <a:solidFill>
                            <a:srgbClr val="000000"/>
                          </a:solidFill>
                          <a:effectLst/>
                          <a:latin typeface="Calibri" panose="020F0502020204030204" pitchFamily="34" charset="0"/>
                        </a:rPr>
                        <a:t>20.01.2023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991126"/>
                  </a:ext>
                </a:extLst>
              </a:tr>
              <a:tr h="312882">
                <a:tc>
                  <a:txBody>
                    <a:bodyPr/>
                    <a:lstStyle/>
                    <a:p>
                      <a:pPr algn="ctr" fontAlgn="b"/>
                      <a:r>
                        <a:rPr lang="fr-CH" sz="1000" b="0" i="0" u="none" strike="noStrike">
                          <a:solidFill>
                            <a:srgbClr val="000000"/>
                          </a:solidFill>
                          <a:effectLst/>
                          <a:latin typeface="Calibri" panose="020F0502020204030204" pitchFamily="34" charset="0"/>
                        </a:rPr>
                        <a:t>20.04.2023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706149"/>
                  </a:ext>
                </a:extLst>
              </a:tr>
              <a:tr h="312882">
                <a:tc>
                  <a:txBody>
                    <a:bodyPr/>
                    <a:lstStyle/>
                    <a:p>
                      <a:pPr algn="ctr" fontAlgn="b"/>
                      <a:r>
                        <a:rPr lang="fr-CH" sz="1000" b="0" i="0" u="none" strike="noStrike" dirty="0">
                          <a:solidFill>
                            <a:srgbClr val="000000"/>
                          </a:solidFill>
                          <a:effectLst/>
                          <a:latin typeface="Calibri" panose="020F0502020204030204" pitchFamily="34" charset="0"/>
                        </a:rPr>
                        <a:t>20.07.2023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536237"/>
                  </a:ext>
                </a:extLst>
              </a:tr>
              <a:tr h="312882">
                <a:tc>
                  <a:txBody>
                    <a:bodyPr/>
                    <a:lstStyle/>
                    <a:p>
                      <a:pPr algn="ctr" fontAlgn="b"/>
                      <a:r>
                        <a:rPr lang="fr-CH" sz="1000" b="0" i="0" u="none" strike="noStrike">
                          <a:solidFill>
                            <a:srgbClr val="000000"/>
                          </a:solidFill>
                          <a:effectLst/>
                          <a:latin typeface="Calibri" panose="020F0502020204030204" pitchFamily="34" charset="0"/>
                        </a:rPr>
                        <a:t>20.10.2023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776102"/>
                  </a:ext>
                </a:extLst>
              </a:tr>
              <a:tr h="312882">
                <a:tc>
                  <a:txBody>
                    <a:bodyPr/>
                    <a:lstStyle/>
                    <a:p>
                      <a:pPr algn="ctr" fontAlgn="b"/>
                      <a:r>
                        <a:rPr lang="fr-CH" sz="1000" b="0" i="0" u="none" strike="noStrike">
                          <a:solidFill>
                            <a:srgbClr val="000000"/>
                          </a:solidFill>
                          <a:effectLst/>
                          <a:latin typeface="Calibri" panose="020F0502020204030204" pitchFamily="34" charset="0"/>
                        </a:rPr>
                        <a:t>22.01.2024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27899"/>
                  </a:ext>
                </a:extLst>
              </a:tr>
              <a:tr h="312882">
                <a:tc>
                  <a:txBody>
                    <a:bodyPr/>
                    <a:lstStyle/>
                    <a:p>
                      <a:pPr algn="ctr" fontAlgn="b"/>
                      <a:r>
                        <a:rPr lang="fr-CH" sz="1000" b="0" i="0" u="none" strike="noStrike">
                          <a:solidFill>
                            <a:srgbClr val="000000"/>
                          </a:solidFill>
                          <a:effectLst/>
                          <a:latin typeface="Calibri" panose="020F0502020204030204" pitchFamily="34" charset="0"/>
                        </a:rPr>
                        <a:t>22.04.2024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73407"/>
                  </a:ext>
                </a:extLst>
              </a:tr>
              <a:tr h="312882">
                <a:tc>
                  <a:txBody>
                    <a:bodyPr/>
                    <a:lstStyle/>
                    <a:p>
                      <a:pPr algn="ctr" fontAlgn="b"/>
                      <a:r>
                        <a:rPr lang="fr-CH" sz="1000" b="0" i="0" u="none" strike="noStrike">
                          <a:solidFill>
                            <a:srgbClr val="000000"/>
                          </a:solidFill>
                          <a:effectLst/>
                          <a:latin typeface="Calibri" panose="020F0502020204030204" pitchFamily="34" charset="0"/>
                        </a:rPr>
                        <a:t>22.07.2024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483499"/>
                  </a:ext>
                </a:extLst>
              </a:tr>
              <a:tr h="312882">
                <a:tc>
                  <a:txBody>
                    <a:bodyPr/>
                    <a:lstStyle/>
                    <a:p>
                      <a:pPr algn="ctr" fontAlgn="b"/>
                      <a:r>
                        <a:rPr lang="fr-CH" sz="1000" b="0" i="0" u="none" strike="noStrike">
                          <a:solidFill>
                            <a:srgbClr val="000000"/>
                          </a:solidFill>
                          <a:effectLst/>
                          <a:latin typeface="Calibri" panose="020F0502020204030204" pitchFamily="34" charset="0"/>
                        </a:rPr>
                        <a:t>22.10.2024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90509"/>
                  </a:ext>
                </a:extLst>
              </a:tr>
              <a:tr h="312882">
                <a:tc>
                  <a:txBody>
                    <a:bodyPr/>
                    <a:lstStyle/>
                    <a:p>
                      <a:pPr algn="ctr" fontAlgn="b"/>
                      <a:r>
                        <a:rPr lang="fr-CH" sz="1000" b="0" i="0" u="none" strike="noStrike">
                          <a:solidFill>
                            <a:srgbClr val="000000"/>
                          </a:solidFill>
                          <a:effectLst/>
                          <a:latin typeface="Calibri" panose="020F0502020204030204" pitchFamily="34" charset="0"/>
                        </a:rPr>
                        <a:t>22.01.2025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005050"/>
                  </a:ext>
                </a:extLst>
              </a:tr>
              <a:tr h="312882">
                <a:tc>
                  <a:txBody>
                    <a:bodyPr/>
                    <a:lstStyle/>
                    <a:p>
                      <a:pPr algn="ctr" fontAlgn="b"/>
                      <a:r>
                        <a:rPr lang="fr-CH" sz="1000" b="0" i="0" u="none" strike="noStrike">
                          <a:solidFill>
                            <a:srgbClr val="000000"/>
                          </a:solidFill>
                          <a:effectLst/>
                          <a:latin typeface="Calibri" panose="020F0502020204030204" pitchFamily="34" charset="0"/>
                        </a:rPr>
                        <a:t>22.04.2025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393722"/>
                  </a:ext>
                </a:extLst>
              </a:tr>
              <a:tr h="312882">
                <a:tc>
                  <a:txBody>
                    <a:bodyPr/>
                    <a:lstStyle/>
                    <a:p>
                      <a:pPr algn="ctr" fontAlgn="b"/>
                      <a:r>
                        <a:rPr lang="fr-CH" sz="1000" b="0" i="0" u="none" strike="noStrike">
                          <a:solidFill>
                            <a:srgbClr val="000000"/>
                          </a:solidFill>
                          <a:effectLst/>
                          <a:latin typeface="Calibri" panose="020F0502020204030204" pitchFamily="34" charset="0"/>
                        </a:rPr>
                        <a:t>22.07.2025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43 167 000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9 130 000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30 000 000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699688"/>
                  </a:ext>
                </a:extLst>
              </a:tr>
            </a:tbl>
          </a:graphicData>
        </a:graphic>
      </p:graphicFrame>
      <p:sp>
        <p:nvSpPr>
          <p:cNvPr id="4" name="ZoneTexte 3">
            <a:extLst>
              <a:ext uri="{FF2B5EF4-FFF2-40B4-BE49-F238E27FC236}">
                <a16:creationId xmlns:a16="http://schemas.microsoft.com/office/drawing/2014/main" id="{3F0433F4-1513-316A-A767-8F3C4BE54350}"/>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1712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AF0E6E4-60E4-D72F-E409-C1503BC57FFD}"/>
              </a:ext>
            </a:extLst>
          </p:cNvPr>
          <p:cNvSpPr txBox="1"/>
          <p:nvPr/>
        </p:nvSpPr>
        <p:spPr>
          <a:xfrm>
            <a:off x="1557334"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p:txBody>
      </p:sp>
      <p:graphicFrame>
        <p:nvGraphicFramePr>
          <p:cNvPr id="4" name="Tableau 3">
            <a:extLst>
              <a:ext uri="{FF2B5EF4-FFF2-40B4-BE49-F238E27FC236}">
                <a16:creationId xmlns:a16="http://schemas.microsoft.com/office/drawing/2014/main" id="{9B7077DD-DD60-A4E2-0330-061F934CAD4A}"/>
              </a:ext>
            </a:extLst>
          </p:cNvPr>
          <p:cNvGraphicFramePr>
            <a:graphicFrameLocks noGrp="1"/>
          </p:cNvGraphicFramePr>
          <p:nvPr/>
        </p:nvGraphicFramePr>
        <p:xfrm>
          <a:off x="35996" y="1191488"/>
          <a:ext cx="9072000" cy="4888800"/>
        </p:xfrm>
        <a:graphic>
          <a:graphicData uri="http://schemas.openxmlformats.org/drawingml/2006/table">
            <a:tbl>
              <a:tblPr/>
              <a:tblGrid>
                <a:gridCol w="648000">
                  <a:extLst>
                    <a:ext uri="{9D8B030D-6E8A-4147-A177-3AD203B41FA5}">
                      <a16:colId xmlns:a16="http://schemas.microsoft.com/office/drawing/2014/main" val="2802603075"/>
                    </a:ext>
                  </a:extLst>
                </a:gridCol>
                <a:gridCol w="648000">
                  <a:extLst>
                    <a:ext uri="{9D8B030D-6E8A-4147-A177-3AD203B41FA5}">
                      <a16:colId xmlns:a16="http://schemas.microsoft.com/office/drawing/2014/main" val="618263357"/>
                    </a:ext>
                  </a:extLst>
                </a:gridCol>
                <a:gridCol w="648000">
                  <a:extLst>
                    <a:ext uri="{9D8B030D-6E8A-4147-A177-3AD203B41FA5}">
                      <a16:colId xmlns:a16="http://schemas.microsoft.com/office/drawing/2014/main" val="485084785"/>
                    </a:ext>
                  </a:extLst>
                </a:gridCol>
                <a:gridCol w="648000">
                  <a:extLst>
                    <a:ext uri="{9D8B030D-6E8A-4147-A177-3AD203B41FA5}">
                      <a16:colId xmlns:a16="http://schemas.microsoft.com/office/drawing/2014/main" val="3073204065"/>
                    </a:ext>
                  </a:extLst>
                </a:gridCol>
                <a:gridCol w="720000">
                  <a:extLst>
                    <a:ext uri="{9D8B030D-6E8A-4147-A177-3AD203B41FA5}">
                      <a16:colId xmlns:a16="http://schemas.microsoft.com/office/drawing/2014/main" val="128864259"/>
                    </a:ext>
                  </a:extLst>
                </a:gridCol>
                <a:gridCol w="720000">
                  <a:extLst>
                    <a:ext uri="{9D8B030D-6E8A-4147-A177-3AD203B41FA5}">
                      <a16:colId xmlns:a16="http://schemas.microsoft.com/office/drawing/2014/main" val="2220584144"/>
                    </a:ext>
                  </a:extLst>
                </a:gridCol>
                <a:gridCol w="720000">
                  <a:extLst>
                    <a:ext uri="{9D8B030D-6E8A-4147-A177-3AD203B41FA5}">
                      <a16:colId xmlns:a16="http://schemas.microsoft.com/office/drawing/2014/main" val="3609212502"/>
                    </a:ext>
                  </a:extLst>
                </a:gridCol>
                <a:gridCol w="720000">
                  <a:extLst>
                    <a:ext uri="{9D8B030D-6E8A-4147-A177-3AD203B41FA5}">
                      <a16:colId xmlns:a16="http://schemas.microsoft.com/office/drawing/2014/main" val="434255019"/>
                    </a:ext>
                  </a:extLst>
                </a:gridCol>
                <a:gridCol w="720000">
                  <a:extLst>
                    <a:ext uri="{9D8B030D-6E8A-4147-A177-3AD203B41FA5}">
                      <a16:colId xmlns:a16="http://schemas.microsoft.com/office/drawing/2014/main" val="2518277308"/>
                    </a:ext>
                  </a:extLst>
                </a:gridCol>
                <a:gridCol w="720000">
                  <a:extLst>
                    <a:ext uri="{9D8B030D-6E8A-4147-A177-3AD203B41FA5}">
                      <a16:colId xmlns:a16="http://schemas.microsoft.com/office/drawing/2014/main" val="3649148105"/>
                    </a:ext>
                  </a:extLst>
                </a:gridCol>
                <a:gridCol w="720000">
                  <a:extLst>
                    <a:ext uri="{9D8B030D-6E8A-4147-A177-3AD203B41FA5}">
                      <a16:colId xmlns:a16="http://schemas.microsoft.com/office/drawing/2014/main" val="962730410"/>
                    </a:ext>
                  </a:extLst>
                </a:gridCol>
                <a:gridCol w="720000">
                  <a:extLst>
                    <a:ext uri="{9D8B030D-6E8A-4147-A177-3AD203B41FA5}">
                      <a16:colId xmlns:a16="http://schemas.microsoft.com/office/drawing/2014/main" val="2125111605"/>
                    </a:ext>
                  </a:extLst>
                </a:gridCol>
                <a:gridCol w="720000">
                  <a:extLst>
                    <a:ext uri="{9D8B030D-6E8A-4147-A177-3AD203B41FA5}">
                      <a16:colId xmlns:a16="http://schemas.microsoft.com/office/drawing/2014/main" val="523610507"/>
                    </a:ext>
                  </a:extLst>
                </a:gridCol>
              </a:tblGrid>
              <a:tr h="504000">
                <a:tc>
                  <a:txBody>
                    <a:bodyPr/>
                    <a:lstStyle/>
                    <a:p>
                      <a:pPr algn="ctr" fontAlgn="ctr"/>
                      <a:r>
                        <a:rPr lang="fr-CH" sz="1000" b="0" i="0" u="none" strike="noStrike" dirty="0">
                          <a:solidFill>
                            <a:srgbClr val="000000"/>
                          </a:solidFill>
                          <a:effectLst/>
                          <a:latin typeface="Calibri" panose="020F0502020204030204" pitchFamily="34" charset="0"/>
                        </a:rPr>
                        <a:t>DATE FIXING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DATE DEPART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DATE</a:t>
                      </a:r>
                    </a:p>
                    <a:p>
                      <a:pPr algn="ctr" fontAlgn="ctr"/>
                      <a:r>
                        <a:rPr lang="fr-CH" sz="1000" b="0" i="0" u="none" strike="noStrike" dirty="0">
                          <a:solidFill>
                            <a:srgbClr val="000000"/>
                          </a:solidFill>
                          <a:effectLst/>
                          <a:latin typeface="Calibri" panose="020F0502020204030204" pitchFamily="34" charset="0"/>
                        </a:rPr>
                        <a:t>FIN</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DATE PAIEMENT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H1</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H6 </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H7</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H8</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CH" sz="1000" b="0" i="0" u="none" strike="noStrike" dirty="0">
                          <a:solidFill>
                            <a:srgbClr val="000000"/>
                          </a:solidFill>
                          <a:effectLst/>
                          <a:latin typeface="Calibri" panose="020F0502020204030204" pitchFamily="34" charset="0"/>
                        </a:rPr>
                        <a:t>H9</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50632694"/>
                  </a:ext>
                </a:extLst>
              </a:tr>
              <a:tr h="313200">
                <a:tc>
                  <a:txBody>
                    <a:bodyPr/>
                    <a:lstStyle/>
                    <a:p>
                      <a:pPr algn="ctr" fontAlgn="b"/>
                      <a:r>
                        <a:rPr lang="fr-CH" sz="1000" b="0" i="0" u="none" strike="noStrike" dirty="0">
                          <a:solidFill>
                            <a:srgbClr val="000000"/>
                          </a:solidFill>
                          <a:effectLst/>
                          <a:latin typeface="Calibri" panose="020F0502020204030204" pitchFamily="34" charset="0"/>
                        </a:rPr>
                        <a:t>21.04.2022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381493"/>
                  </a:ext>
                </a:extLst>
              </a:tr>
              <a:tr h="313200">
                <a:tc>
                  <a:txBody>
                    <a:bodyPr/>
                    <a:lstStyle/>
                    <a:p>
                      <a:pPr algn="ctr" fontAlgn="b"/>
                      <a:r>
                        <a:rPr lang="fr-CH" sz="1000" b="0" i="0" u="none" strike="noStrike">
                          <a:solidFill>
                            <a:srgbClr val="000000"/>
                          </a:solidFill>
                          <a:effectLst/>
                          <a:latin typeface="Calibri" panose="020F0502020204030204" pitchFamily="34" charset="0"/>
                        </a:rPr>
                        <a:t>21.07.2022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96247"/>
                  </a:ext>
                </a:extLst>
              </a:tr>
              <a:tr h="313200">
                <a:tc>
                  <a:txBody>
                    <a:bodyPr/>
                    <a:lstStyle/>
                    <a:p>
                      <a:pPr algn="ctr" fontAlgn="b"/>
                      <a:r>
                        <a:rPr lang="fr-CH" sz="1000" b="0" i="0" u="none" strike="noStrike">
                          <a:solidFill>
                            <a:srgbClr val="000000"/>
                          </a:solidFill>
                          <a:effectLst/>
                          <a:latin typeface="Calibri" panose="020F0502020204030204" pitchFamily="34" charset="0"/>
                        </a:rPr>
                        <a:t>20.10.2022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121189"/>
                  </a:ext>
                </a:extLst>
              </a:tr>
              <a:tr h="313200">
                <a:tc>
                  <a:txBody>
                    <a:bodyPr/>
                    <a:lstStyle/>
                    <a:p>
                      <a:pPr algn="ctr" fontAlgn="b"/>
                      <a:r>
                        <a:rPr lang="fr-CH" sz="1000" b="0" i="0" u="none" strike="noStrike">
                          <a:solidFill>
                            <a:srgbClr val="000000"/>
                          </a:solidFill>
                          <a:effectLst/>
                          <a:latin typeface="Calibri" panose="020F0502020204030204" pitchFamily="34" charset="0"/>
                        </a:rPr>
                        <a:t>20.01.2023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327168"/>
                  </a:ext>
                </a:extLst>
              </a:tr>
              <a:tr h="313200">
                <a:tc>
                  <a:txBody>
                    <a:bodyPr/>
                    <a:lstStyle/>
                    <a:p>
                      <a:pPr algn="ctr" fontAlgn="b"/>
                      <a:r>
                        <a:rPr lang="fr-CH" sz="1000" b="0" i="0" u="none" strike="noStrike">
                          <a:solidFill>
                            <a:srgbClr val="000000"/>
                          </a:solidFill>
                          <a:effectLst/>
                          <a:latin typeface="Calibri" panose="020F0502020204030204" pitchFamily="34" charset="0"/>
                        </a:rPr>
                        <a:t>20.04.2023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639952"/>
                  </a:ext>
                </a:extLst>
              </a:tr>
              <a:tr h="313200">
                <a:tc>
                  <a:txBody>
                    <a:bodyPr/>
                    <a:lstStyle/>
                    <a:p>
                      <a:pPr algn="ctr" fontAlgn="b"/>
                      <a:r>
                        <a:rPr lang="fr-CH" sz="1000" b="0" i="0" u="none" strike="noStrike">
                          <a:solidFill>
                            <a:srgbClr val="000000"/>
                          </a:solidFill>
                          <a:effectLst/>
                          <a:latin typeface="Calibri" panose="020F0502020204030204" pitchFamily="34" charset="0"/>
                        </a:rPr>
                        <a:t>20.07.2023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858673"/>
                  </a:ext>
                </a:extLst>
              </a:tr>
              <a:tr h="313200">
                <a:tc>
                  <a:txBody>
                    <a:bodyPr/>
                    <a:lstStyle/>
                    <a:p>
                      <a:pPr algn="ctr" fontAlgn="b"/>
                      <a:r>
                        <a:rPr lang="fr-CH" sz="1000" b="0" i="0" u="none" strike="noStrike">
                          <a:solidFill>
                            <a:srgbClr val="000000"/>
                          </a:solidFill>
                          <a:effectLst/>
                          <a:latin typeface="Calibri" panose="020F0502020204030204" pitchFamily="34" charset="0"/>
                        </a:rPr>
                        <a:t>20.10.2023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709847"/>
                  </a:ext>
                </a:extLst>
              </a:tr>
              <a:tr h="313200">
                <a:tc>
                  <a:txBody>
                    <a:bodyPr/>
                    <a:lstStyle/>
                    <a:p>
                      <a:pPr algn="ctr" fontAlgn="b"/>
                      <a:r>
                        <a:rPr lang="fr-CH" sz="1000" b="0" i="0" u="none" strike="noStrike">
                          <a:solidFill>
                            <a:srgbClr val="000000"/>
                          </a:solidFill>
                          <a:effectLst/>
                          <a:latin typeface="Calibri" panose="020F0502020204030204" pitchFamily="34" charset="0"/>
                        </a:rPr>
                        <a:t>22.01.2024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573497"/>
                  </a:ext>
                </a:extLst>
              </a:tr>
              <a:tr h="313200">
                <a:tc>
                  <a:txBody>
                    <a:bodyPr/>
                    <a:lstStyle/>
                    <a:p>
                      <a:pPr algn="ctr" fontAlgn="b"/>
                      <a:r>
                        <a:rPr lang="fr-CH" sz="1000" b="0" i="0" u="none" strike="noStrike">
                          <a:solidFill>
                            <a:srgbClr val="000000"/>
                          </a:solidFill>
                          <a:effectLst/>
                          <a:latin typeface="Calibri" panose="020F0502020204030204" pitchFamily="34" charset="0"/>
                        </a:rPr>
                        <a:t>22.04.2024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545065"/>
                  </a:ext>
                </a:extLst>
              </a:tr>
              <a:tr h="313200">
                <a:tc>
                  <a:txBody>
                    <a:bodyPr/>
                    <a:lstStyle/>
                    <a:p>
                      <a:pPr algn="ctr" fontAlgn="b"/>
                      <a:r>
                        <a:rPr lang="fr-CH" sz="1000" b="0" i="0" u="none" strike="noStrike">
                          <a:solidFill>
                            <a:srgbClr val="000000"/>
                          </a:solidFill>
                          <a:effectLst/>
                          <a:latin typeface="Calibri" panose="020F0502020204030204" pitchFamily="34" charset="0"/>
                        </a:rPr>
                        <a:t>22.07.2024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485776"/>
                  </a:ext>
                </a:extLst>
              </a:tr>
              <a:tr h="313200">
                <a:tc>
                  <a:txBody>
                    <a:bodyPr/>
                    <a:lstStyle/>
                    <a:p>
                      <a:pPr algn="ctr" fontAlgn="b"/>
                      <a:r>
                        <a:rPr lang="fr-CH" sz="1000" b="0" i="0" u="none" strike="noStrike">
                          <a:solidFill>
                            <a:srgbClr val="000000"/>
                          </a:solidFill>
                          <a:effectLst/>
                          <a:latin typeface="Calibri" panose="020F0502020204030204" pitchFamily="34" charset="0"/>
                        </a:rPr>
                        <a:t>22.10.2024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24.10.2024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103 880 000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157737"/>
                  </a:ext>
                </a:extLst>
              </a:tr>
              <a:tr h="313200">
                <a:tc>
                  <a:txBody>
                    <a:bodyPr/>
                    <a:lstStyle/>
                    <a:p>
                      <a:pPr algn="ctr" fontAlgn="b"/>
                      <a:r>
                        <a:rPr lang="fr-CH" sz="1000" b="0" i="0" u="none" strike="noStrike">
                          <a:solidFill>
                            <a:srgbClr val="000000"/>
                          </a:solidFill>
                          <a:effectLst/>
                          <a:latin typeface="Calibri" panose="020F0502020204030204" pitchFamily="34" charset="0"/>
                        </a:rPr>
                        <a:t>22.01.2025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24.01.2025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052576"/>
                  </a:ext>
                </a:extLst>
              </a:tr>
              <a:tr h="313200">
                <a:tc>
                  <a:txBody>
                    <a:bodyPr/>
                    <a:lstStyle/>
                    <a:p>
                      <a:pPr algn="ctr" fontAlgn="b"/>
                      <a:r>
                        <a:rPr lang="fr-CH" sz="1000" b="0" i="0" u="none" strike="noStrike">
                          <a:solidFill>
                            <a:srgbClr val="000000"/>
                          </a:solidFill>
                          <a:effectLst/>
                          <a:latin typeface="Calibri" panose="020F0502020204030204" pitchFamily="34" charset="0"/>
                        </a:rPr>
                        <a:t>22.04.2025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24.04.2025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82 297 000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64 750 000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21 583 000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866257"/>
                  </a:ext>
                </a:extLst>
              </a:tr>
              <a:tr h="313200">
                <a:tc>
                  <a:txBody>
                    <a:bodyPr/>
                    <a:lstStyle/>
                    <a:p>
                      <a:pPr algn="ctr" fontAlgn="b"/>
                      <a:r>
                        <a:rPr lang="fr-CH" sz="1000" b="0" i="0" u="none" strike="noStrike">
                          <a:solidFill>
                            <a:srgbClr val="000000"/>
                          </a:solidFill>
                          <a:effectLst/>
                          <a:latin typeface="Calibri" panose="020F0502020204030204" pitchFamily="34" charset="0"/>
                        </a:rPr>
                        <a:t>22.07.2025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dirty="0">
                          <a:solidFill>
                            <a:srgbClr val="000000"/>
                          </a:solidFill>
                          <a:effectLst/>
                          <a:latin typeface="Calibri" panose="020F0502020204030204" pitchFamily="34" charset="0"/>
                        </a:rPr>
                        <a:t>24.07.2025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0" b="0" i="0" u="none" strike="noStrike" dirty="0">
                          <a:solidFill>
                            <a:srgbClr val="000000"/>
                          </a:solidFill>
                          <a:effectLst/>
                          <a:latin typeface="Calibri" panose="020F0502020204030204" pitchFamily="34" charset="0"/>
                        </a:rPr>
                        <a:t>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40831"/>
                  </a:ext>
                </a:extLst>
              </a:tr>
            </a:tbl>
          </a:graphicData>
        </a:graphic>
      </p:graphicFrame>
      <p:sp>
        <p:nvSpPr>
          <p:cNvPr id="5" name="ZoneTexte 4">
            <a:extLst>
              <a:ext uri="{FF2B5EF4-FFF2-40B4-BE49-F238E27FC236}">
                <a16:creationId xmlns:a16="http://schemas.microsoft.com/office/drawing/2014/main" id="{9334294D-9D9F-E102-B440-6D75261124A4}"/>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83653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29237" y="1063356"/>
            <a:ext cx="8853397" cy="95410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400" b="1" dirty="0">
                <a:latin typeface="Calibri" panose="020F0502020204030204" pitchFamily="34" charset="0"/>
              </a:rPr>
              <a:t>Cap avec plafond à 0%</a:t>
            </a:r>
          </a:p>
          <a:p>
            <a:pPr marL="180975" lvl="1" indent="-180975" algn="just">
              <a:buFontTx/>
              <a:buChar char="-"/>
            </a:pPr>
            <a:r>
              <a:rPr lang="fr-FR" sz="1400" i="1" dirty="0">
                <a:latin typeface="Calibri" panose="020F0502020204030204" pitchFamily="34" charset="0"/>
              </a:rPr>
              <a:t>La prime d’une option peut être payée intégralement à la mise en place de l’option ou de manière lissée au fil du temps en l’exprimant en pourcentage du financement, comme pour le taux d’un swap. Cette seconde solution permet d’étaler le paiement de la prime dans le temps.</a:t>
            </a:r>
          </a:p>
        </p:txBody>
      </p:sp>
      <p:sp>
        <p:nvSpPr>
          <p:cNvPr id="12" name="ZoneTexte 11"/>
          <p:cNvSpPr txBox="1"/>
          <p:nvPr/>
        </p:nvSpPr>
        <p:spPr>
          <a:xfrm>
            <a:off x="129237" y="2337026"/>
            <a:ext cx="8853397" cy="4355038"/>
          </a:xfrm>
          <a:prstGeom prst="rect">
            <a:avLst/>
          </a:prstGeom>
          <a:noFill/>
          <a:ln>
            <a:solidFill>
              <a:schemeClr val="bg1">
                <a:lumMod val="50000"/>
              </a:schemeClr>
            </a:solidFill>
          </a:ln>
        </p:spPr>
        <p:txBody>
          <a:bodyPr wrap="square" rtlCol="0">
            <a:spAutoFit/>
          </a:bodyPr>
          <a:lstStyle/>
          <a:p>
            <a:pPr algn="just"/>
            <a:r>
              <a:rPr lang="fr-FR" sz="1400" b="1" u="sng" dirty="0">
                <a:latin typeface="Calibri" panose="020F0502020204030204" pitchFamily="34" charset="0"/>
              </a:rPr>
              <a:t>Avantages </a:t>
            </a:r>
            <a:r>
              <a:rPr lang="fr-FR" sz="1400" b="1" dirty="0">
                <a:latin typeface="Calibri" panose="020F0502020204030204" pitchFamily="34" charset="0"/>
              </a:rPr>
              <a:t>:</a:t>
            </a:r>
          </a:p>
          <a:p>
            <a:pPr algn="just"/>
            <a:r>
              <a:rPr lang="fr-FR" sz="1400" u="sng" dirty="0">
                <a:latin typeface="Calibri" panose="020F0502020204030204" pitchFamily="34" charset="0"/>
              </a:rPr>
              <a:t>Par rapport au swap: </a:t>
            </a:r>
          </a:p>
          <a:p>
            <a:pPr marL="179388" lvl="1" indent="-179388" algn="just">
              <a:spcBef>
                <a:spcPts val="300"/>
              </a:spcBef>
              <a:buFontTx/>
              <a:buChar char="-"/>
            </a:pPr>
            <a:r>
              <a:rPr lang="fr-FR" sz="1400" dirty="0">
                <a:latin typeface="Calibri" panose="020F0502020204030204" pitchFamily="34" charset="0"/>
              </a:rPr>
              <a:t>Aucun risque de valorisation négative contrairement au swap, donc aucun risque d’avoir à débourser une soulte imprévue en cas de débouclement anticipé (seule resterait à payer la partie étalée de la prime des années à venir).</a:t>
            </a:r>
          </a:p>
          <a:p>
            <a:pPr marL="179388" lvl="1" indent="-179388" algn="just">
              <a:spcBef>
                <a:spcPts val="300"/>
              </a:spcBef>
              <a:buFontTx/>
              <a:buChar char="-"/>
            </a:pPr>
            <a:r>
              <a:rPr lang="fr-FR" sz="1400" dirty="0">
                <a:latin typeface="Calibri" panose="020F0502020204030204" pitchFamily="34" charset="0"/>
              </a:rPr>
              <a:t>Taux de financement très raisonnable (voir cotations ci-après), qui reproduit le taux de swap avec plancher (hors marge bancaire). En incluant les marges bancaires (plus faibles sur les caps que les swaps avec plancher d’environ 10bps pour des raisons techniques), le taux du cap peut être plus avantageux que celui du swap avec floor 0%.</a:t>
            </a:r>
          </a:p>
          <a:p>
            <a:pPr algn="just">
              <a:spcBef>
                <a:spcPts val="600"/>
              </a:spcBef>
            </a:pPr>
            <a:r>
              <a:rPr lang="fr-FR" sz="1400" u="sng" dirty="0">
                <a:latin typeface="Calibri" panose="020F0502020204030204" pitchFamily="34" charset="0"/>
              </a:rPr>
              <a:t>Par rapport aux caps 0,50% ou 1% :</a:t>
            </a:r>
            <a:r>
              <a:rPr lang="fr-FR" sz="1400" dirty="0">
                <a:latin typeface="Calibri" panose="020F0502020204030204" pitchFamily="34" charset="0"/>
              </a:rPr>
              <a:t> </a:t>
            </a:r>
          </a:p>
          <a:p>
            <a:pPr marL="179388" lvl="1" indent="-179388" algn="just">
              <a:buFontTx/>
              <a:buChar char="-"/>
            </a:pPr>
            <a:r>
              <a:rPr lang="fr-FR" sz="1400" dirty="0">
                <a:latin typeface="Calibri" panose="020F0502020204030204" pitchFamily="34" charset="0"/>
              </a:rPr>
              <a:t>Meilleur rapport entre le niveau de frais financiers minimum et le niveau maximum du fait du plancher 0% sur le financement qui empêche de profiter d’une baisse des taux supplémentaire.</a:t>
            </a:r>
          </a:p>
          <a:p>
            <a:pPr algn="just">
              <a:spcBef>
                <a:spcPts val="600"/>
              </a:spcBef>
            </a:pPr>
            <a:r>
              <a:rPr lang="fr-FR" sz="1400" b="1" u="sng" dirty="0">
                <a:latin typeface="Calibri" panose="020F0502020204030204" pitchFamily="34" charset="0"/>
              </a:rPr>
              <a:t>Inconvénients</a:t>
            </a:r>
            <a:r>
              <a:rPr lang="fr-FR" sz="1400" b="1" dirty="0">
                <a:latin typeface="Calibri" panose="020F0502020204030204" pitchFamily="34" charset="0"/>
              </a:rPr>
              <a:t>:</a:t>
            </a:r>
          </a:p>
          <a:p>
            <a:pPr algn="just">
              <a:spcBef>
                <a:spcPts val="600"/>
              </a:spcBef>
            </a:pPr>
            <a:r>
              <a:rPr lang="fr-FR" sz="1400" u="sng" dirty="0">
                <a:latin typeface="Calibri" panose="020F0502020204030204" pitchFamily="34" charset="0"/>
              </a:rPr>
              <a:t>Par rapport au swap avec plancher 0% : </a:t>
            </a:r>
          </a:p>
          <a:p>
            <a:pPr marL="0" lvl="1" algn="just"/>
            <a:r>
              <a:rPr lang="fr-FR" sz="1400" dirty="0">
                <a:latin typeface="Calibri" panose="020F0502020204030204" pitchFamily="34" charset="0"/>
              </a:rPr>
              <a:t>Prime à payer, toutefois le taux de financement global est similaire, voire meilleur, que celui du swap avec floor et la prime peut être étalée pour répliquer les frais financiers d’un swap et annuler cet inconvénient. </a:t>
            </a:r>
          </a:p>
          <a:p>
            <a:pPr marL="0" lvl="1" algn="just">
              <a:spcBef>
                <a:spcPts val="600"/>
              </a:spcBef>
            </a:pPr>
            <a:r>
              <a:rPr lang="fr-FR" sz="1400" u="sng" dirty="0">
                <a:latin typeface="Calibri" panose="020F0502020204030204" pitchFamily="34" charset="0"/>
              </a:rPr>
              <a:t>Par rapport aux caps 0,50% ou 1% :</a:t>
            </a:r>
            <a:r>
              <a:rPr lang="fr-FR" sz="1400" dirty="0">
                <a:latin typeface="Calibri" panose="020F0502020204030204" pitchFamily="34" charset="0"/>
              </a:rPr>
              <a:t> </a:t>
            </a:r>
          </a:p>
          <a:p>
            <a:pPr marL="0" lvl="1" algn="just"/>
            <a:r>
              <a:rPr lang="fr-FR" sz="1400" dirty="0">
                <a:latin typeface="Calibri" panose="020F0502020204030204" pitchFamily="34" charset="0"/>
              </a:rPr>
              <a:t>Prime plus élevée, mais le rapport prime / taux plafond est plus avantageux en cas de hausse des taux plus rapide que ne le prévoit le marché. A l’inverse, le cap 0,50% ou 1% seront plus avantageux si les taux ne montent pas ou baissent (principe de la franchise d’assurance qui est avantageuse lorsqu’il n’y a pas de sinistre).</a:t>
            </a:r>
          </a:p>
        </p:txBody>
      </p:sp>
      <p:sp>
        <p:nvSpPr>
          <p:cNvPr id="5" name="ZoneTexte 4">
            <a:extLst>
              <a:ext uri="{FF2B5EF4-FFF2-40B4-BE49-F238E27FC236}">
                <a16:creationId xmlns:a16="http://schemas.microsoft.com/office/drawing/2014/main" id="{6B1212FF-AD15-F7D3-0163-7992220748EE}"/>
              </a:ext>
            </a:extLst>
          </p:cNvPr>
          <p:cNvSpPr txBox="1"/>
          <p:nvPr/>
        </p:nvSpPr>
        <p:spPr>
          <a:xfrm>
            <a:off x="1557334"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Analyse comparative: Instrument</a:t>
            </a:r>
          </a:p>
        </p:txBody>
      </p:sp>
      <p:sp>
        <p:nvSpPr>
          <p:cNvPr id="6" name="ZoneTexte 5">
            <a:extLst>
              <a:ext uri="{FF2B5EF4-FFF2-40B4-BE49-F238E27FC236}">
                <a16:creationId xmlns:a16="http://schemas.microsoft.com/office/drawing/2014/main" id="{8C5B3BE5-928B-80D0-DF21-127DD97AA681}"/>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41800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34891" y="6181440"/>
            <a:ext cx="7298004" cy="553998"/>
          </a:xfrm>
          <a:prstGeom prst="rect">
            <a:avLst/>
          </a:prstGeom>
          <a:noFill/>
          <a:ln>
            <a:solidFill>
              <a:schemeClr val="bg1">
                <a:lumMod val="50000"/>
              </a:schemeClr>
            </a:solidFill>
          </a:ln>
        </p:spPr>
        <p:txBody>
          <a:bodyPr wrap="square" rtlCol="0">
            <a:spAutoFit/>
          </a:bodyPr>
          <a:lstStyle/>
          <a:p>
            <a:pPr marL="173038" indent="-173038" algn="just">
              <a:buFont typeface="Arial" panose="020B0604020202020204" pitchFamily="34" charset="0"/>
              <a:buChar char="•"/>
            </a:pPr>
            <a:r>
              <a:rPr lang="fr-FR" sz="1500" dirty="0">
                <a:latin typeface="Calibri" panose="020F0502020204030204" pitchFamily="34" charset="0"/>
              </a:rPr>
              <a:t>Couverture traitée : Achat Cap 0% à 2,5 ans.</a:t>
            </a:r>
          </a:p>
          <a:p>
            <a:pPr marL="173038" indent="-173038" algn="just">
              <a:buFont typeface="Arial" panose="020B0604020202020204" pitchFamily="34" charset="0"/>
              <a:buChar char="•"/>
            </a:pPr>
            <a:r>
              <a:rPr lang="fr-FR" sz="1500" dirty="0">
                <a:latin typeface="Calibri" panose="020F0502020204030204" pitchFamily="34" charset="0"/>
              </a:rPr>
              <a:t>Répartition bancaire : LCL 100%.</a:t>
            </a:r>
          </a:p>
        </p:txBody>
      </p:sp>
      <p:sp>
        <p:nvSpPr>
          <p:cNvPr id="10" name="ZoneTexte 9">
            <a:extLst>
              <a:ext uri="{FF2B5EF4-FFF2-40B4-BE49-F238E27FC236}">
                <a16:creationId xmlns:a16="http://schemas.microsoft.com/office/drawing/2014/main" id="{D0E10A1B-FAB8-4FE3-8DA7-A0AFE8182594}"/>
              </a:ext>
            </a:extLst>
          </p:cNvPr>
          <p:cNvSpPr txBox="1"/>
          <p:nvPr/>
        </p:nvSpPr>
        <p:spPr>
          <a:xfrm>
            <a:off x="1569231" y="285146"/>
            <a:ext cx="6029325" cy="461665"/>
          </a:xfrm>
          <a:prstGeom prst="rect">
            <a:avLst/>
          </a:prstGeom>
          <a:noFill/>
        </p:spPr>
        <p:txBody>
          <a:bodyPr wrap="square" rtlCol="0">
            <a:spAutoFit/>
          </a:bodyPr>
          <a:lstStyle/>
          <a:p>
            <a:pPr algn="ctr"/>
            <a:r>
              <a:rPr lang="fr-FR" sz="2400" dirty="0">
                <a:latin typeface="Calibri" panose="020F0502020204030204" pitchFamily="34" charset="0"/>
              </a:rPr>
              <a:t>Cartographie après nouvelle couverture</a:t>
            </a:r>
          </a:p>
        </p:txBody>
      </p:sp>
      <p:pic>
        <p:nvPicPr>
          <p:cNvPr id="3" name="Image 2">
            <a:extLst>
              <a:ext uri="{FF2B5EF4-FFF2-40B4-BE49-F238E27FC236}">
                <a16:creationId xmlns:a16="http://schemas.microsoft.com/office/drawing/2014/main" id="{C2D472AC-1E71-3AC9-EB72-C0852DFD73C4}"/>
              </a:ext>
            </a:extLst>
          </p:cNvPr>
          <p:cNvPicPr>
            <a:picLocks noChangeAspect="1"/>
          </p:cNvPicPr>
          <p:nvPr/>
        </p:nvPicPr>
        <p:blipFill>
          <a:blip r:embed="rId2"/>
          <a:stretch>
            <a:fillRect/>
          </a:stretch>
        </p:blipFill>
        <p:spPr>
          <a:xfrm>
            <a:off x="130159" y="1087932"/>
            <a:ext cx="8883681" cy="4950917"/>
          </a:xfrm>
          <a:prstGeom prst="rect">
            <a:avLst/>
          </a:prstGeom>
        </p:spPr>
      </p:pic>
    </p:spTree>
    <p:extLst>
      <p:ext uri="{BB962C8B-B14F-4D97-AF65-F5344CB8AC3E}">
        <p14:creationId xmlns:p14="http://schemas.microsoft.com/office/powerpoint/2010/main" val="53318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35" y="2081704"/>
            <a:ext cx="8534400" cy="2708434"/>
          </a:xfrm>
          <a:prstGeom prst="rect">
            <a:avLst/>
          </a:prstGeom>
        </p:spPr>
        <p:txBody>
          <a:bodyPr wrap="square">
            <a:spAutoFit/>
          </a:bodyPr>
          <a:lstStyle/>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Finaliser un choix de stratégie</a:t>
            </a:r>
          </a:p>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Engager les discussions avec les banques pour finaliser la documentation réglementaire et leur demander des cotations indicatives</a:t>
            </a:r>
          </a:p>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Organiser la transaction</a:t>
            </a:r>
          </a:p>
        </p:txBody>
      </p:sp>
      <p:sp>
        <p:nvSpPr>
          <p:cNvPr id="5" name="ZoneTexte 4">
            <a:extLst>
              <a:ext uri="{FF2B5EF4-FFF2-40B4-BE49-F238E27FC236}">
                <a16:creationId xmlns:a16="http://schemas.microsoft.com/office/drawing/2014/main" id="{2E85F6E5-8F17-352C-EAEC-F01AA186A48F}"/>
              </a:ext>
            </a:extLst>
          </p:cNvPr>
          <p:cNvSpPr txBox="1"/>
          <p:nvPr/>
        </p:nvSpPr>
        <p:spPr>
          <a:xfrm>
            <a:off x="1557333"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Etapes suivantes</a:t>
            </a:r>
          </a:p>
        </p:txBody>
      </p:sp>
      <p:sp>
        <p:nvSpPr>
          <p:cNvPr id="4" name="ZoneTexte 3">
            <a:extLst>
              <a:ext uri="{FF2B5EF4-FFF2-40B4-BE49-F238E27FC236}">
                <a16:creationId xmlns:a16="http://schemas.microsoft.com/office/drawing/2014/main" id="{DE2B43A6-56A4-EEFB-6931-DA55B222524D}"/>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065640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235449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200" dirty="0">
                <a:latin typeface="Calibri" panose="020F0502020204030204" pitchFamily="34" charset="0"/>
              </a:rPr>
              <a:t>Contraintes liées aux taux négatifs</a:t>
            </a:r>
          </a:p>
          <a:p>
            <a:pPr marL="342900" indent="-342900">
              <a:spcBef>
                <a:spcPts val="600"/>
              </a:spcBef>
              <a:buFont typeface="Arial" panose="020B0604020202020204" pitchFamily="34" charset="0"/>
              <a:buChar char="•"/>
            </a:pPr>
            <a:r>
              <a:rPr lang="fr-FR" sz="2200" dirty="0">
                <a:latin typeface="Calibri" panose="020F0502020204030204" pitchFamily="34" charset="0"/>
              </a:rPr>
              <a:t>Courbes des Euribor utilisées pour les simulations de frais financiers</a:t>
            </a:r>
          </a:p>
          <a:p>
            <a:pPr marL="342900" indent="-342900">
              <a:spcBef>
                <a:spcPts val="600"/>
              </a:spcBef>
              <a:buFont typeface="Arial" panose="020B0604020202020204" pitchFamily="34" charset="0"/>
              <a:buChar char="•"/>
            </a:pPr>
            <a:r>
              <a:rPr lang="fr-FR" sz="2200" dirty="0">
                <a:latin typeface="Calibri" panose="020F0502020204030204" pitchFamily="34" charset="0"/>
              </a:rPr>
              <a:t>Clauses contractuelles</a:t>
            </a:r>
          </a:p>
          <a:p>
            <a:pPr marL="342900" indent="-342900">
              <a:spcBef>
                <a:spcPts val="600"/>
              </a:spcBef>
              <a:buFont typeface="Arial" panose="020B0604020202020204" pitchFamily="34" charset="0"/>
              <a:buChar char="•"/>
            </a:pPr>
            <a:r>
              <a:rPr lang="fr-FR" sz="2200" dirty="0">
                <a:latin typeface="Calibri" panose="020F0502020204030204" pitchFamily="34" charset="0"/>
              </a:rPr>
              <a:t>Profils de différents types de couvertures à échéance</a:t>
            </a: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5" name="ZoneTexte 4">
            <a:extLst>
              <a:ext uri="{FF2B5EF4-FFF2-40B4-BE49-F238E27FC236}">
                <a16:creationId xmlns:a16="http://schemas.microsoft.com/office/drawing/2014/main" id="{BB6B5BE1-B87E-58B7-629D-44239657F1D1}"/>
              </a:ext>
            </a:extLst>
          </p:cNvPr>
          <p:cNvSpPr txBox="1"/>
          <p:nvPr/>
        </p:nvSpPr>
        <p:spPr>
          <a:xfrm>
            <a:off x="1557332" y="299395"/>
            <a:ext cx="6029325" cy="400110"/>
          </a:xfrm>
          <a:prstGeom prst="rect">
            <a:avLst/>
          </a:prstGeom>
          <a:noFill/>
        </p:spPr>
        <p:txBody>
          <a:bodyPr wrap="square" rtlCol="0">
            <a:spAutoFit/>
          </a:bodyPr>
          <a:lstStyle/>
          <a:p>
            <a:pPr algn="ctr"/>
            <a:r>
              <a:rPr lang="fr-CH" sz="2000" dirty="0">
                <a:latin typeface="Calibri" panose="020F0502020204030204" pitchFamily="34" charset="0"/>
              </a:rPr>
              <a:t>Annexes</a:t>
            </a:r>
            <a:endParaRPr lang="fr-FR" sz="2000" dirty="0">
              <a:latin typeface="Calibri" panose="020F0502020204030204" pitchFamily="34" charset="0"/>
            </a:endParaRPr>
          </a:p>
        </p:txBody>
      </p:sp>
      <p:sp>
        <p:nvSpPr>
          <p:cNvPr id="6" name="ZoneTexte 5">
            <a:extLst>
              <a:ext uri="{FF2B5EF4-FFF2-40B4-BE49-F238E27FC236}">
                <a16:creationId xmlns:a16="http://schemas.microsoft.com/office/drawing/2014/main" id="{6D33B6E7-7299-C71F-E503-BD996D63BC4D}"/>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945043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a:extLst>
              <a:ext uri="{FF2B5EF4-FFF2-40B4-BE49-F238E27FC236}">
                <a16:creationId xmlns:a16="http://schemas.microsoft.com/office/drawing/2014/main" id="{21129C59-EB12-A187-0E3B-BE49AD2FB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3" y="4094206"/>
            <a:ext cx="4407780" cy="259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28670" y="1111320"/>
            <a:ext cx="8751109" cy="2939266"/>
          </a:xfrm>
          <a:prstGeom prst="rect">
            <a:avLst/>
          </a:prstGeom>
          <a:noFill/>
          <a:ln>
            <a:solidFill>
              <a:schemeClr val="bg1">
                <a:lumMod val="50000"/>
              </a:schemeClr>
            </a:solidFill>
          </a:ln>
        </p:spPr>
        <p:txBody>
          <a:bodyPr wrap="square" rtlCol="0">
            <a:spAutoFit/>
          </a:bodyPr>
          <a:lstStyle/>
          <a:p>
            <a:pPr algn="just"/>
            <a:r>
              <a:rPr lang="fr-FR" sz="1500" dirty="0">
                <a:latin typeface="Calibri" panose="020F0502020204030204" pitchFamily="34" charset="0"/>
              </a:rPr>
              <a:t>Les </a:t>
            </a:r>
            <a:r>
              <a:rPr lang="fr-FR" sz="1500" b="1" dirty="0">
                <a:latin typeface="Calibri" panose="020F0502020204030204" pitchFamily="34" charset="0"/>
              </a:rPr>
              <a:t>taux euro à court et moyen terme sont sur leurs plus bas niveaux historiques </a:t>
            </a:r>
            <a:r>
              <a:rPr lang="fr-FR" sz="1500" dirty="0">
                <a:latin typeface="Calibri" panose="020F0502020204030204" pitchFamily="34" charset="0"/>
              </a:rPr>
              <a:t>du fait de la faiblesse persistante de la croissance et des actions  « quantitatives » de nombreuses banques centrales, dont la BCE, pour tenter de relancer l’inflation: taux monétaires négatifs, rachats massifs d’obligations pour faire baisser les taux fixés par l’offre et la demande et injections de liquidités pour favoriser les prêts.</a:t>
            </a:r>
          </a:p>
          <a:p>
            <a:pPr algn="just"/>
            <a:r>
              <a:rPr lang="fr-FR" sz="1500" dirty="0">
                <a:latin typeface="Calibri" panose="020F0502020204030204" pitchFamily="34" charset="0"/>
              </a:rPr>
              <a:t>En conséquence:</a:t>
            </a:r>
          </a:p>
          <a:p>
            <a:pPr marL="285750" indent="-285750" algn="just">
              <a:buFontTx/>
              <a:buChar char="-"/>
            </a:pPr>
            <a:r>
              <a:rPr lang="fr-FR" sz="1500" dirty="0">
                <a:latin typeface="Calibri" panose="020F0502020204030204" pitchFamily="34" charset="0"/>
              </a:rPr>
              <a:t>l’Euribor 3 mois projeté est positif à partir de fin 2022;</a:t>
            </a:r>
          </a:p>
          <a:p>
            <a:pPr marL="285750" indent="-285750" algn="just">
              <a:buFontTx/>
              <a:buChar char="-"/>
            </a:pPr>
            <a:r>
              <a:rPr lang="fr-FR" sz="1500" dirty="0">
                <a:latin typeface="Calibri" panose="020F0502020204030204" pitchFamily="34" charset="0"/>
              </a:rPr>
              <a:t>les taux de swap sont positifs à partir d’une maturité supérieure à 1 an. </a:t>
            </a:r>
          </a:p>
          <a:p>
            <a:pPr algn="just">
              <a:spcBef>
                <a:spcPts val="300"/>
              </a:spcBef>
            </a:pPr>
            <a:r>
              <a:rPr lang="fr-FR" sz="1500" dirty="0">
                <a:latin typeface="Calibri" panose="020F0502020204030204" pitchFamily="34" charset="0"/>
              </a:rPr>
              <a:t>Face à ces taux négatifs, qui doivent normalement se répercuter sur les prêts au bénéfice des emprunteurs, qui devraient toucher des intérêts sur les montants empruntés, </a:t>
            </a:r>
            <a:r>
              <a:rPr lang="fr-FR" sz="1500" b="1" dirty="0">
                <a:latin typeface="Calibri" panose="020F0502020204030204" pitchFamily="34" charset="0"/>
              </a:rPr>
              <a:t>les banques ont instauré un plancher (« </a:t>
            </a:r>
            <a:r>
              <a:rPr lang="fr-FR" sz="1500" b="1" dirty="0" err="1">
                <a:latin typeface="Calibri" panose="020F0502020204030204" pitchFamily="34" charset="0"/>
              </a:rPr>
              <a:t>floor</a:t>
            </a:r>
            <a:r>
              <a:rPr lang="fr-FR" sz="1500" b="1" dirty="0">
                <a:latin typeface="Calibri" panose="020F0502020204030204" pitchFamily="34" charset="0"/>
              </a:rPr>
              <a:t> ») sur la rémunération de leurs financements</a:t>
            </a:r>
            <a:r>
              <a:rPr lang="fr-FR" sz="1500" dirty="0">
                <a:latin typeface="Calibri" panose="020F0502020204030204" pitchFamily="34" charset="0"/>
              </a:rPr>
              <a:t>.</a:t>
            </a:r>
          </a:p>
          <a:p>
            <a:pPr algn="just">
              <a:spcBef>
                <a:spcPts val="300"/>
              </a:spcBef>
            </a:pPr>
            <a:r>
              <a:rPr lang="fr-FR" sz="1500" dirty="0">
                <a:latin typeface="Calibri" panose="020F0502020204030204" pitchFamily="34" charset="0"/>
              </a:rPr>
              <a:t>Or, ces </a:t>
            </a:r>
            <a:r>
              <a:rPr lang="fr-FR" sz="1500" b="1" dirty="0">
                <a:latin typeface="Calibri" panose="020F0502020204030204" pitchFamily="34" charset="0"/>
              </a:rPr>
              <a:t>planchers annihilent l’efficacité des swaps (et des tunnels/</a:t>
            </a:r>
            <a:r>
              <a:rPr lang="fr-FR" sz="1500" b="1" dirty="0" err="1">
                <a:latin typeface="Calibri" panose="020F0502020204030204" pitchFamily="34" charset="0"/>
              </a:rPr>
              <a:t>collars</a:t>
            </a:r>
            <a:r>
              <a:rPr lang="fr-FR" sz="1500" b="1" dirty="0">
                <a:latin typeface="Calibri" panose="020F0502020204030204" pitchFamily="34" charset="0"/>
              </a:rPr>
              <a:t>) </a:t>
            </a:r>
            <a:r>
              <a:rPr lang="fr-FR" sz="1500" dirty="0">
                <a:latin typeface="Calibri" panose="020F0502020204030204" pitchFamily="34" charset="0"/>
              </a:rPr>
              <a:t>qui ne sont pas prévus pour répliquer cette situation de taux variables négatifs (</a:t>
            </a:r>
            <a:r>
              <a:rPr lang="fr-FR" sz="1500" dirty="0" err="1">
                <a:latin typeface="Calibri" panose="020F0502020204030204" pitchFamily="34" charset="0"/>
              </a:rPr>
              <a:t>cf</a:t>
            </a:r>
            <a:r>
              <a:rPr lang="fr-FR" sz="1500" dirty="0">
                <a:latin typeface="Calibri" panose="020F0502020204030204" pitchFamily="34" charset="0"/>
              </a:rPr>
              <a:t> informations ci-après).</a:t>
            </a:r>
          </a:p>
        </p:txBody>
      </p:sp>
      <p:sp>
        <p:nvSpPr>
          <p:cNvPr id="2" name="ZoneTexte 1"/>
          <p:cNvSpPr txBox="1"/>
          <p:nvPr/>
        </p:nvSpPr>
        <p:spPr>
          <a:xfrm>
            <a:off x="5046708" y="5819934"/>
            <a:ext cx="1164458" cy="246221"/>
          </a:xfrm>
          <a:prstGeom prst="rect">
            <a:avLst/>
          </a:prstGeom>
          <a:solidFill>
            <a:schemeClr val="bg1"/>
          </a:solidFill>
          <a:ln>
            <a:solidFill>
              <a:schemeClr val="bg1">
                <a:lumMod val="65000"/>
              </a:schemeClr>
            </a:solidFill>
          </a:ln>
        </p:spPr>
        <p:txBody>
          <a:bodyPr wrap="square" rtlCol="0">
            <a:spAutoFit/>
          </a:bodyPr>
          <a:lstStyle/>
          <a:p>
            <a:r>
              <a:rPr lang="fr-FR" sz="1000" dirty="0">
                <a:latin typeface="Calibri" panose="020F0502020204030204" pitchFamily="34" charset="0"/>
              </a:rPr>
              <a:t>Cours historiques</a:t>
            </a:r>
          </a:p>
        </p:txBody>
      </p:sp>
      <p:sp>
        <p:nvSpPr>
          <p:cNvPr id="7" name="ZoneTexte 6"/>
          <p:cNvSpPr txBox="1"/>
          <p:nvPr/>
        </p:nvSpPr>
        <p:spPr>
          <a:xfrm>
            <a:off x="6440191" y="4907049"/>
            <a:ext cx="2360909" cy="246221"/>
          </a:xfrm>
          <a:prstGeom prst="rect">
            <a:avLst/>
          </a:prstGeom>
          <a:solidFill>
            <a:schemeClr val="bg1"/>
          </a:solidFill>
          <a:ln>
            <a:solidFill>
              <a:schemeClr val="bg1">
                <a:lumMod val="65000"/>
              </a:schemeClr>
            </a:solidFill>
          </a:ln>
        </p:spPr>
        <p:txBody>
          <a:bodyPr wrap="square" rtlCol="0">
            <a:spAutoFit/>
          </a:bodyPr>
          <a:lstStyle/>
          <a:p>
            <a:pPr algn="just"/>
            <a:r>
              <a:rPr lang="fr-FR" sz="1000" dirty="0">
                <a:latin typeface="Calibri" panose="020F0502020204030204" pitchFamily="34" charset="0"/>
              </a:rPr>
              <a:t>Cours projetés (anticipés par le marché)</a:t>
            </a:r>
          </a:p>
        </p:txBody>
      </p:sp>
      <p:sp>
        <p:nvSpPr>
          <p:cNvPr id="11" name="ZoneTexte 10">
            <a:extLst>
              <a:ext uri="{FF2B5EF4-FFF2-40B4-BE49-F238E27FC236}">
                <a16:creationId xmlns:a16="http://schemas.microsoft.com/office/drawing/2014/main" id="{44D17FCA-E38E-5068-1DF8-B3EC02CBD538}"/>
              </a:ext>
            </a:extLst>
          </p:cNvPr>
          <p:cNvSpPr txBox="1"/>
          <p:nvPr/>
        </p:nvSpPr>
        <p:spPr>
          <a:xfrm>
            <a:off x="1376618" y="299395"/>
            <a:ext cx="6390751" cy="400110"/>
          </a:xfrm>
          <a:prstGeom prst="rect">
            <a:avLst/>
          </a:prstGeom>
          <a:noFill/>
        </p:spPr>
        <p:txBody>
          <a:bodyPr wrap="square" rtlCol="0">
            <a:spAutoFit/>
          </a:bodyPr>
          <a:lstStyle/>
          <a:p>
            <a:pPr algn="ctr"/>
            <a:r>
              <a:rPr lang="fr-FR" sz="2000" dirty="0">
                <a:latin typeface="Calibri" panose="020F0502020204030204" pitchFamily="34" charset="0"/>
              </a:rPr>
              <a:t>Problème lié aux taux négatifs</a:t>
            </a:r>
          </a:p>
        </p:txBody>
      </p:sp>
      <p:pic>
        <p:nvPicPr>
          <p:cNvPr id="12" name="Image 4">
            <a:extLst>
              <a:ext uri="{FF2B5EF4-FFF2-40B4-BE49-F238E27FC236}">
                <a16:creationId xmlns:a16="http://schemas.microsoft.com/office/drawing/2014/main" id="{4403D399-0C58-141C-CB5C-B586DE8EF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69" y="4094205"/>
            <a:ext cx="4324857" cy="259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6E1616C0-3889-E665-12EC-D187403DB38E}"/>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6915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870" y="1008104"/>
            <a:ext cx="8964930" cy="5824671"/>
          </a:xfrm>
          <a:prstGeom prst="rect">
            <a:avLst/>
          </a:prstGeom>
          <a:noFill/>
          <a:ln>
            <a:noFill/>
          </a:ln>
        </p:spPr>
        <p:txBody>
          <a:bodyPr wrap="square" rtlCol="0">
            <a:spAutoFit/>
          </a:bodyPr>
          <a:lstStyle/>
          <a:p>
            <a:pPr algn="just"/>
            <a:r>
              <a:rPr lang="fr-FR" sz="1500" dirty="0">
                <a:latin typeface="Calibri" panose="020F0502020204030204" pitchFamily="34" charset="0"/>
              </a:rPr>
              <a:t>Une vidéo détaillant ce souci est visible sur le blog de KERIUS Finance </a:t>
            </a:r>
            <a:r>
              <a:rPr lang="fr-FR" sz="1500" dirty="0">
                <a:latin typeface="Calibri" panose="020F0502020204030204" pitchFamily="34" charset="0"/>
                <a:hlinkClick r:id="rId3"/>
              </a:rPr>
              <a:t>en cliquant ici</a:t>
            </a:r>
            <a:r>
              <a:rPr lang="fr-FR" sz="1500" dirty="0">
                <a:latin typeface="Calibri" panose="020F0502020204030204" pitchFamily="34" charset="0"/>
              </a:rPr>
              <a:t>.</a:t>
            </a:r>
          </a:p>
          <a:p>
            <a:pPr algn="just"/>
            <a:endParaRPr lang="fr-FR" sz="1500" dirty="0">
              <a:latin typeface="Calibri" panose="020F0502020204030204" pitchFamily="34" charset="0"/>
            </a:endParaRPr>
          </a:p>
          <a:p>
            <a:pPr algn="just"/>
            <a:r>
              <a:rPr lang="fr-FR" sz="1500" dirty="0">
                <a:latin typeface="Calibri" panose="020F0502020204030204" pitchFamily="34" charset="0"/>
              </a:rPr>
              <a:t>Le contrat de financement prévoit que l’Euribor ne peut pas être négatif, donc que la banque ne paiera pas d’intérêts à l’emprunteur. </a:t>
            </a:r>
          </a:p>
          <a:p>
            <a:pPr algn="just">
              <a:spcBef>
                <a:spcPts val="300"/>
              </a:spcBef>
            </a:pPr>
            <a:r>
              <a:rPr lang="fr-FR" sz="1500" dirty="0">
                <a:latin typeface="Calibri" panose="020F0502020204030204" pitchFamily="34" charset="0"/>
              </a:rPr>
              <a:t>Or, un swap de taux qui permet de fixer le taux d’une dette est un contrat par lequel l’entreprise s’engage à:</a:t>
            </a:r>
          </a:p>
          <a:p>
            <a:pPr marL="285750" indent="-285750" algn="just">
              <a:buFontTx/>
              <a:buChar char="-"/>
            </a:pPr>
            <a:r>
              <a:rPr lang="fr-FR" sz="1500" dirty="0">
                <a:latin typeface="Calibri" panose="020F0502020204030204" pitchFamily="34" charset="0"/>
              </a:rPr>
              <a:t>recevoir un taux variable sur le montant de la dette couverte (pour annuler celui du financement) </a:t>
            </a:r>
          </a:p>
          <a:p>
            <a:pPr marL="285750" indent="-285750" algn="just">
              <a:buFontTx/>
              <a:buChar char="-"/>
            </a:pPr>
            <a:r>
              <a:rPr lang="fr-FR" sz="1500" dirty="0">
                <a:latin typeface="Calibri" panose="020F0502020204030204" pitchFamily="34" charset="0"/>
              </a:rPr>
              <a:t>payer un taux fixe sur le même montant.</a:t>
            </a:r>
          </a:p>
          <a:p>
            <a:pPr algn="just"/>
            <a:endParaRPr lang="fr-FR" sz="1500" dirty="0">
              <a:latin typeface="Calibri" panose="020F0502020204030204" pitchFamily="34" charset="0"/>
            </a:endParaRPr>
          </a:p>
          <a:p>
            <a:pPr algn="just"/>
            <a:r>
              <a:rPr lang="fr-FR" sz="1500" dirty="0">
                <a:latin typeface="Calibri" panose="020F0502020204030204" pitchFamily="34" charset="0"/>
              </a:rPr>
              <a:t>Une couverture par swap classique, qui ne réplique pas ce plancher, c’est-à-dire dont la « jambe » variable n’inclurait pas également un plancher, présente deux inconvénients:</a:t>
            </a:r>
          </a:p>
          <a:p>
            <a:pPr marL="742950" lvl="1" indent="-285750" algn="just">
              <a:spcBef>
                <a:spcPts val="600"/>
              </a:spcBef>
              <a:buFontTx/>
              <a:buChar char="-"/>
            </a:pPr>
            <a:r>
              <a:rPr lang="fr-FR" sz="1500" dirty="0">
                <a:latin typeface="Calibri" panose="020F0502020204030204" pitchFamily="34" charset="0"/>
              </a:rPr>
              <a:t>Pas de plafonnement du taux de financement global: le taux Euribor négatif s’ajoute au taux fixe à payer par l’entreprise.</a:t>
            </a:r>
          </a:p>
          <a:p>
            <a:pPr marL="742950" lvl="1" indent="-285750" algn="just">
              <a:spcBef>
                <a:spcPts val="600"/>
              </a:spcBef>
              <a:buFontTx/>
              <a:buChar char="-"/>
            </a:pPr>
            <a:r>
              <a:rPr lang="fr-FR" sz="1500" dirty="0">
                <a:latin typeface="Calibri" panose="020F0502020204030204" pitchFamily="34" charset="0"/>
              </a:rPr>
              <a:t>Problème potentiel pour l’application de la comptabilité de couverture: si les couvertures ne sont plus considérées comme efficaces par les CAC du fait de ce déplafonnement du taux de financement, l’intégralité des variations de valorisation (mark to </a:t>
            </a:r>
            <a:r>
              <a:rPr lang="fr-FR" sz="1500" dirty="0" err="1">
                <a:latin typeface="Calibri" panose="020F0502020204030204" pitchFamily="34" charset="0"/>
              </a:rPr>
              <a:t>market</a:t>
            </a:r>
            <a:r>
              <a:rPr lang="fr-FR" sz="1500" dirty="0">
                <a:latin typeface="Calibri" panose="020F0502020204030204" pitchFamily="34" charset="0"/>
              </a:rPr>
              <a:t>) des swaps sera enregistrée en résultat financier (autrement dit, pas différé dans le temps).</a:t>
            </a:r>
          </a:p>
          <a:p>
            <a:pPr algn="just"/>
            <a:endParaRPr lang="fr-FR" sz="1500" u="sng" dirty="0">
              <a:latin typeface="Calibri" panose="020F0502020204030204" pitchFamily="34" charset="0"/>
            </a:endParaRPr>
          </a:p>
          <a:p>
            <a:pPr algn="just"/>
            <a:r>
              <a:rPr lang="fr-FR" sz="1500" dirty="0">
                <a:latin typeface="Calibri" panose="020F0502020204030204" pitchFamily="34" charset="0"/>
              </a:rPr>
              <a:t>Un problème similaire se présente avec le </a:t>
            </a:r>
            <a:r>
              <a:rPr lang="fr-FR" sz="1500" dirty="0" err="1">
                <a:latin typeface="Calibri" panose="020F0502020204030204" pitchFamily="34" charset="0"/>
              </a:rPr>
              <a:t>collar</a:t>
            </a:r>
            <a:r>
              <a:rPr lang="fr-FR" sz="1500" dirty="0">
                <a:latin typeface="Calibri" panose="020F0502020204030204" pitchFamily="34" charset="0"/>
              </a:rPr>
              <a:t>: le plancher du </a:t>
            </a:r>
            <a:r>
              <a:rPr lang="fr-FR" sz="1500" dirty="0" err="1">
                <a:latin typeface="Calibri" panose="020F0502020204030204" pitchFamily="34" charset="0"/>
              </a:rPr>
              <a:t>collar</a:t>
            </a:r>
            <a:r>
              <a:rPr lang="fr-FR" sz="1500" dirty="0">
                <a:latin typeface="Calibri" panose="020F0502020204030204" pitchFamily="34" charset="0"/>
              </a:rPr>
              <a:t> doublonne le plancher du financement. En cas de taux négatifs, il induit une perte qui accroît les frais financiers au-delà du taux plafond (cap).</a:t>
            </a:r>
          </a:p>
          <a:p>
            <a:pPr algn="just"/>
            <a:endParaRPr lang="fr-FR" sz="1500" u="sng" dirty="0">
              <a:latin typeface="Calibri" panose="020F0502020204030204" pitchFamily="34" charset="0"/>
            </a:endParaRPr>
          </a:p>
          <a:p>
            <a:pPr algn="just"/>
            <a:r>
              <a:rPr lang="fr-FR" sz="1500" b="1" u="sng" dirty="0">
                <a:latin typeface="Calibri" panose="020F0502020204030204" pitchFamily="34" charset="0"/>
              </a:rPr>
              <a:t>Solutions techniques</a:t>
            </a:r>
            <a:r>
              <a:rPr lang="fr-FR" sz="1500" dirty="0">
                <a:latin typeface="Calibri" panose="020F0502020204030204" pitchFamily="34" charset="0"/>
              </a:rPr>
              <a:t>: </a:t>
            </a:r>
          </a:p>
          <a:p>
            <a:pPr marL="285750" indent="-285750" algn="just">
              <a:buFontTx/>
              <a:buChar char="-"/>
            </a:pPr>
            <a:r>
              <a:rPr lang="fr-FR" sz="1500" dirty="0">
                <a:latin typeface="Calibri" panose="020F0502020204030204" pitchFamily="34" charset="0"/>
              </a:rPr>
              <a:t>Inclure dans le swap un plancher répliquant celui du financement, mais cela a un coût. </a:t>
            </a:r>
            <a:r>
              <a:rPr lang="fr-FR" sz="1500" dirty="0" err="1">
                <a:latin typeface="Calibri" panose="020F0502020204030204" pitchFamily="34" charset="0"/>
              </a:rPr>
              <a:t>Cf</a:t>
            </a:r>
            <a:r>
              <a:rPr lang="fr-FR" sz="1500" dirty="0">
                <a:latin typeface="Calibri" panose="020F0502020204030204" pitchFamily="34" charset="0"/>
              </a:rPr>
              <a:t> simulations.</a:t>
            </a:r>
          </a:p>
          <a:p>
            <a:pPr marL="285750" indent="-285750" algn="just">
              <a:buFontTx/>
              <a:buChar char="-"/>
            </a:pPr>
            <a:r>
              <a:rPr lang="fr-FR" sz="1500" dirty="0">
                <a:latin typeface="Calibri" panose="020F0502020204030204" pitchFamily="34" charset="0"/>
              </a:rPr>
              <a:t>Opter pour une couverture par cap (plafond), qui ne peut générer de valorisation négative en cas de taux négatifs.</a:t>
            </a:r>
            <a:endParaRPr lang="fr-FR" sz="1500" u="sng" dirty="0">
              <a:latin typeface="Calibri" panose="020F0502020204030204" pitchFamily="34" charset="0"/>
            </a:endParaRPr>
          </a:p>
        </p:txBody>
      </p:sp>
      <p:sp>
        <p:nvSpPr>
          <p:cNvPr id="5" name="ZoneTexte 4">
            <a:extLst>
              <a:ext uri="{FF2B5EF4-FFF2-40B4-BE49-F238E27FC236}">
                <a16:creationId xmlns:a16="http://schemas.microsoft.com/office/drawing/2014/main" id="{C555043B-6960-3837-2685-B99197BFF267}"/>
              </a:ext>
            </a:extLst>
          </p:cNvPr>
          <p:cNvSpPr txBox="1"/>
          <p:nvPr/>
        </p:nvSpPr>
        <p:spPr>
          <a:xfrm>
            <a:off x="1573481" y="145507"/>
            <a:ext cx="5997024" cy="707886"/>
          </a:xfrm>
          <a:prstGeom prst="rect">
            <a:avLst/>
          </a:prstGeom>
          <a:noFill/>
        </p:spPr>
        <p:txBody>
          <a:bodyPr wrap="square" rtlCol="0">
            <a:spAutoFit/>
          </a:bodyPr>
          <a:lstStyle/>
          <a:p>
            <a:pPr algn="ctr"/>
            <a:r>
              <a:rPr lang="fr-FR" sz="2000" dirty="0">
                <a:latin typeface="Calibri" panose="020F0502020204030204" pitchFamily="34" charset="0"/>
              </a:rPr>
              <a:t>Inefficacité des swaps simples (et des tunnels/</a:t>
            </a:r>
            <a:r>
              <a:rPr lang="fr-FR" sz="2000" dirty="0" err="1">
                <a:latin typeface="Calibri" panose="020F0502020204030204" pitchFamily="34" charset="0"/>
              </a:rPr>
              <a:t>collars</a:t>
            </a:r>
            <a:r>
              <a:rPr lang="fr-FR" sz="2000" dirty="0">
                <a:latin typeface="Calibri" panose="020F0502020204030204" pitchFamily="34" charset="0"/>
              </a:rPr>
              <a:t>)</a:t>
            </a:r>
          </a:p>
          <a:p>
            <a:pPr algn="ctr"/>
            <a:r>
              <a:rPr lang="fr-FR" sz="2000" dirty="0">
                <a:latin typeface="Calibri" panose="020F0502020204030204" pitchFamily="34" charset="0"/>
              </a:rPr>
              <a:t>si le financement embarque un plancher sur Euribor</a:t>
            </a:r>
          </a:p>
        </p:txBody>
      </p:sp>
      <p:sp>
        <p:nvSpPr>
          <p:cNvPr id="4" name="ZoneTexte 3">
            <a:extLst>
              <a:ext uri="{FF2B5EF4-FFF2-40B4-BE49-F238E27FC236}">
                <a16:creationId xmlns:a16="http://schemas.microsoft.com/office/drawing/2014/main" id="{F216DFBC-88A0-5117-84C3-EFA023EF997A}"/>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044173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69DC-8FDC-F4EF-4EC3-0F5299994C05}"/>
              </a:ext>
            </a:extLst>
          </p:cNvPr>
          <p:cNvSpPr/>
          <p:nvPr/>
        </p:nvSpPr>
        <p:spPr>
          <a:xfrm>
            <a:off x="2285993" y="145507"/>
            <a:ext cx="4572000" cy="707886"/>
          </a:xfrm>
          <a:prstGeom prst="rect">
            <a:avLst/>
          </a:prstGeom>
        </p:spPr>
        <p:txBody>
          <a:bodyPr>
            <a:spAutoFit/>
          </a:bodyPr>
          <a:lstStyle/>
          <a:p>
            <a:pPr algn="ctr">
              <a:spcBef>
                <a:spcPts val="600"/>
              </a:spcBef>
            </a:pPr>
            <a:r>
              <a:rPr lang="fr-FR" sz="2000" dirty="0">
                <a:latin typeface="Calibri" panose="020F0502020204030204" pitchFamily="34" charset="0"/>
              </a:rPr>
              <a:t>Courbes des Euribor utilisées pour les simulations de frais financiers</a:t>
            </a:r>
          </a:p>
        </p:txBody>
      </p:sp>
      <p:pic>
        <p:nvPicPr>
          <p:cNvPr id="12" name="Image 11">
            <a:extLst>
              <a:ext uri="{FF2B5EF4-FFF2-40B4-BE49-F238E27FC236}">
                <a16:creationId xmlns:a16="http://schemas.microsoft.com/office/drawing/2014/main" id="{098ACB25-2E77-1335-92F1-EDC893A133B5}"/>
              </a:ext>
            </a:extLst>
          </p:cNvPr>
          <p:cNvPicPr>
            <a:picLocks noChangeAspect="1"/>
          </p:cNvPicPr>
          <p:nvPr/>
        </p:nvPicPr>
        <p:blipFill>
          <a:blip r:embed="rId2"/>
          <a:stretch>
            <a:fillRect/>
          </a:stretch>
        </p:blipFill>
        <p:spPr>
          <a:xfrm>
            <a:off x="4506628" y="1080663"/>
            <a:ext cx="4250088" cy="2715919"/>
          </a:xfrm>
          <a:prstGeom prst="rect">
            <a:avLst/>
          </a:prstGeom>
        </p:spPr>
      </p:pic>
      <p:pic>
        <p:nvPicPr>
          <p:cNvPr id="13" name="Image 12">
            <a:extLst>
              <a:ext uri="{FF2B5EF4-FFF2-40B4-BE49-F238E27FC236}">
                <a16:creationId xmlns:a16="http://schemas.microsoft.com/office/drawing/2014/main" id="{66533450-C33E-E511-ADA1-97E895B37B20}"/>
              </a:ext>
            </a:extLst>
          </p:cNvPr>
          <p:cNvPicPr>
            <a:picLocks noChangeAspect="1"/>
          </p:cNvPicPr>
          <p:nvPr/>
        </p:nvPicPr>
        <p:blipFill>
          <a:blip r:embed="rId3"/>
          <a:stretch>
            <a:fillRect/>
          </a:stretch>
        </p:blipFill>
        <p:spPr>
          <a:xfrm>
            <a:off x="105830" y="3889261"/>
            <a:ext cx="4244540" cy="2720115"/>
          </a:xfrm>
          <a:prstGeom prst="rect">
            <a:avLst/>
          </a:prstGeom>
        </p:spPr>
      </p:pic>
      <p:pic>
        <p:nvPicPr>
          <p:cNvPr id="14" name="Image 13">
            <a:extLst>
              <a:ext uri="{FF2B5EF4-FFF2-40B4-BE49-F238E27FC236}">
                <a16:creationId xmlns:a16="http://schemas.microsoft.com/office/drawing/2014/main" id="{1259C15C-11D5-9DA9-C9C2-8666FA24F94A}"/>
              </a:ext>
            </a:extLst>
          </p:cNvPr>
          <p:cNvPicPr>
            <a:picLocks noChangeAspect="1"/>
          </p:cNvPicPr>
          <p:nvPr/>
        </p:nvPicPr>
        <p:blipFill>
          <a:blip r:embed="rId4"/>
          <a:stretch>
            <a:fillRect/>
          </a:stretch>
        </p:blipFill>
        <p:spPr>
          <a:xfrm>
            <a:off x="4506628" y="3885066"/>
            <a:ext cx="4250088" cy="2724310"/>
          </a:xfrm>
          <a:prstGeom prst="rect">
            <a:avLst/>
          </a:prstGeom>
        </p:spPr>
      </p:pic>
      <p:pic>
        <p:nvPicPr>
          <p:cNvPr id="15" name="Image 14">
            <a:extLst>
              <a:ext uri="{FF2B5EF4-FFF2-40B4-BE49-F238E27FC236}">
                <a16:creationId xmlns:a16="http://schemas.microsoft.com/office/drawing/2014/main" id="{9943235F-E908-CD17-8B89-02E1D932FD3C}"/>
              </a:ext>
            </a:extLst>
          </p:cNvPr>
          <p:cNvPicPr>
            <a:picLocks noChangeAspect="1"/>
          </p:cNvPicPr>
          <p:nvPr/>
        </p:nvPicPr>
        <p:blipFill>
          <a:blip r:embed="rId5"/>
          <a:stretch>
            <a:fillRect/>
          </a:stretch>
        </p:blipFill>
        <p:spPr>
          <a:xfrm>
            <a:off x="105830" y="1080663"/>
            <a:ext cx="4244540" cy="2715919"/>
          </a:xfrm>
          <a:prstGeom prst="rect">
            <a:avLst/>
          </a:prstGeom>
        </p:spPr>
      </p:pic>
      <p:sp>
        <p:nvSpPr>
          <p:cNvPr id="7" name="ZoneTexte 6">
            <a:extLst>
              <a:ext uri="{FF2B5EF4-FFF2-40B4-BE49-F238E27FC236}">
                <a16:creationId xmlns:a16="http://schemas.microsoft.com/office/drawing/2014/main" id="{4FA9F35F-073E-3574-98F8-5A740392DE0B}"/>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090138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000" y="1080000"/>
            <a:ext cx="1407245" cy="369332"/>
          </a:xfrm>
          <a:prstGeom prst="rect">
            <a:avLst/>
          </a:prstGeom>
          <a:solidFill>
            <a:srgbClr val="FFC000"/>
          </a:solidFill>
        </p:spPr>
        <p:txBody>
          <a:bodyPr wrap="none">
            <a:spAutoFit/>
          </a:bodyPr>
          <a:lstStyle/>
          <a:p>
            <a:pPr algn="ctr"/>
            <a:r>
              <a:rPr lang="fr-FR" dirty="0">
                <a:latin typeface="Calibri" panose="020F0502020204030204" pitchFamily="34" charset="0"/>
              </a:rPr>
              <a:t>Financement</a:t>
            </a:r>
          </a:p>
        </p:txBody>
      </p:sp>
      <p:sp>
        <p:nvSpPr>
          <p:cNvPr id="5" name="ZoneTexte 4">
            <a:extLst>
              <a:ext uri="{FF2B5EF4-FFF2-40B4-BE49-F238E27FC236}">
                <a16:creationId xmlns:a16="http://schemas.microsoft.com/office/drawing/2014/main" id="{682084EA-D0FD-41D0-96A5-577AA9DDC9D2}"/>
              </a:ext>
            </a:extLst>
          </p:cNvPr>
          <p:cNvSpPr txBox="1"/>
          <p:nvPr/>
        </p:nvSpPr>
        <p:spPr>
          <a:xfrm>
            <a:off x="1557337" y="335762"/>
            <a:ext cx="6029325" cy="400110"/>
          </a:xfrm>
          <a:prstGeom prst="rect">
            <a:avLst/>
          </a:prstGeom>
          <a:noFill/>
        </p:spPr>
        <p:txBody>
          <a:bodyPr wrap="square" rtlCol="0">
            <a:spAutoFit/>
          </a:bodyPr>
          <a:lstStyle/>
          <a:p>
            <a:pPr algn="ctr"/>
            <a:r>
              <a:rPr lang="fr-FR" sz="2000" dirty="0">
                <a:latin typeface="Calibri" panose="020F0502020204030204" pitchFamily="34" charset="0"/>
              </a:rPr>
              <a:t>Clauses contractuelles</a:t>
            </a:r>
          </a:p>
        </p:txBody>
      </p:sp>
      <p:pic>
        <p:nvPicPr>
          <p:cNvPr id="1026" name="Image 3">
            <a:extLst>
              <a:ext uri="{FF2B5EF4-FFF2-40B4-BE49-F238E27FC236}">
                <a16:creationId xmlns:a16="http://schemas.microsoft.com/office/drawing/2014/main" id="{5A22669E-0893-4C7A-8413-C2477AABA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1" y="1978291"/>
            <a:ext cx="7239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42D31B8-AD12-4A9B-AEC4-3B4E9B6CF2BB}"/>
              </a:ext>
            </a:extLst>
          </p:cNvPr>
          <p:cNvSpPr/>
          <p:nvPr/>
        </p:nvSpPr>
        <p:spPr>
          <a:xfrm>
            <a:off x="2630408" y="5774325"/>
            <a:ext cx="3587905" cy="338554"/>
          </a:xfrm>
          <a:prstGeom prst="rect">
            <a:avLst/>
          </a:prstGeom>
          <a:noFill/>
          <a:ln>
            <a:solidFill>
              <a:schemeClr val="tx1"/>
            </a:solidFill>
          </a:ln>
        </p:spPr>
        <p:txBody>
          <a:bodyPr wrap="none">
            <a:spAutoFit/>
          </a:bodyPr>
          <a:lstStyle/>
          <a:p>
            <a:pPr algn="ctr"/>
            <a:r>
              <a:rPr lang="fr-FR" sz="1600" i="1" dirty="0">
                <a:solidFill>
                  <a:srgbClr val="FF0000"/>
                </a:solidFill>
                <a:latin typeface="Calibri" panose="020F0502020204030204" pitchFamily="34" charset="0"/>
              </a:rPr>
              <a:t>Tableau communiqué le 07/04/2022 ISLA</a:t>
            </a:r>
          </a:p>
        </p:txBody>
      </p:sp>
      <p:sp>
        <p:nvSpPr>
          <p:cNvPr id="8" name="ZoneTexte 7">
            <a:extLst>
              <a:ext uri="{FF2B5EF4-FFF2-40B4-BE49-F238E27FC236}">
                <a16:creationId xmlns:a16="http://schemas.microsoft.com/office/drawing/2014/main" id="{A4F8CFB3-6B1C-AE24-8279-1BCD54DEA8A5}"/>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141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8322" y="338330"/>
            <a:ext cx="6029325" cy="400110"/>
          </a:xfrm>
          <a:prstGeom prst="rect">
            <a:avLst/>
          </a:prstGeom>
          <a:noFill/>
        </p:spPr>
        <p:txBody>
          <a:bodyPr wrap="square" rtlCol="0">
            <a:spAutoFit/>
          </a:bodyPr>
          <a:lstStyle/>
          <a:p>
            <a:pPr algn="ctr"/>
            <a:r>
              <a:rPr lang="fr-FR" sz="2000" dirty="0">
                <a:latin typeface="Calibri" panose="020F0502020204030204" pitchFamily="34" charset="0"/>
              </a:rPr>
              <a:t>Clauses contractuelles</a:t>
            </a:r>
          </a:p>
        </p:txBody>
      </p:sp>
      <p:sp>
        <p:nvSpPr>
          <p:cNvPr id="7" name="Rectangle 6"/>
          <p:cNvSpPr/>
          <p:nvPr/>
        </p:nvSpPr>
        <p:spPr>
          <a:xfrm>
            <a:off x="138314" y="1081532"/>
            <a:ext cx="2555187" cy="369332"/>
          </a:xfrm>
          <a:prstGeom prst="rect">
            <a:avLst/>
          </a:prstGeom>
          <a:solidFill>
            <a:srgbClr val="FFC000"/>
          </a:solidFill>
        </p:spPr>
        <p:txBody>
          <a:bodyPr wrap="none">
            <a:spAutoFit/>
          </a:bodyPr>
          <a:lstStyle/>
          <a:p>
            <a:pPr algn="ctr"/>
            <a:r>
              <a:rPr lang="fr-FR" dirty="0">
                <a:latin typeface="Calibri" panose="020F0502020204030204" pitchFamily="34" charset="0"/>
              </a:rPr>
              <a:t>Financement – Tranche A</a:t>
            </a:r>
          </a:p>
        </p:txBody>
      </p:sp>
      <p:pic>
        <p:nvPicPr>
          <p:cNvPr id="2" name="Image 1">
            <a:extLst>
              <a:ext uri="{FF2B5EF4-FFF2-40B4-BE49-F238E27FC236}">
                <a16:creationId xmlns:a16="http://schemas.microsoft.com/office/drawing/2014/main" id="{2B087264-D40F-455D-B187-7D414C8D9729}"/>
              </a:ext>
            </a:extLst>
          </p:cNvPr>
          <p:cNvPicPr>
            <a:picLocks noChangeAspect="1"/>
          </p:cNvPicPr>
          <p:nvPr/>
        </p:nvPicPr>
        <p:blipFill>
          <a:blip r:embed="rId2"/>
          <a:stretch>
            <a:fillRect/>
          </a:stretch>
        </p:blipFill>
        <p:spPr>
          <a:xfrm>
            <a:off x="1842493" y="2264793"/>
            <a:ext cx="5549196" cy="474204"/>
          </a:xfrm>
          <a:prstGeom prst="rect">
            <a:avLst/>
          </a:prstGeom>
        </p:spPr>
      </p:pic>
      <p:pic>
        <p:nvPicPr>
          <p:cNvPr id="3" name="Image 2">
            <a:extLst>
              <a:ext uri="{FF2B5EF4-FFF2-40B4-BE49-F238E27FC236}">
                <a16:creationId xmlns:a16="http://schemas.microsoft.com/office/drawing/2014/main" id="{D74C3CB9-22BC-4560-A120-1455CAF37EF3}"/>
              </a:ext>
            </a:extLst>
          </p:cNvPr>
          <p:cNvPicPr>
            <a:picLocks noChangeAspect="1"/>
          </p:cNvPicPr>
          <p:nvPr/>
        </p:nvPicPr>
        <p:blipFill>
          <a:blip r:embed="rId3"/>
          <a:stretch>
            <a:fillRect/>
          </a:stretch>
        </p:blipFill>
        <p:spPr>
          <a:xfrm>
            <a:off x="1797402" y="2732706"/>
            <a:ext cx="5657850" cy="571500"/>
          </a:xfrm>
          <a:prstGeom prst="rect">
            <a:avLst/>
          </a:prstGeom>
        </p:spPr>
      </p:pic>
      <p:pic>
        <p:nvPicPr>
          <p:cNvPr id="5" name="Image 4">
            <a:extLst>
              <a:ext uri="{FF2B5EF4-FFF2-40B4-BE49-F238E27FC236}">
                <a16:creationId xmlns:a16="http://schemas.microsoft.com/office/drawing/2014/main" id="{D139B3E9-5014-4F2A-9C1D-BA428F4D5B38}"/>
              </a:ext>
            </a:extLst>
          </p:cNvPr>
          <p:cNvPicPr>
            <a:picLocks noChangeAspect="1"/>
          </p:cNvPicPr>
          <p:nvPr/>
        </p:nvPicPr>
        <p:blipFill>
          <a:blip r:embed="rId4"/>
          <a:stretch>
            <a:fillRect/>
          </a:stretch>
        </p:blipFill>
        <p:spPr>
          <a:xfrm>
            <a:off x="1470172" y="3334296"/>
            <a:ext cx="6467475" cy="3286125"/>
          </a:xfrm>
          <a:prstGeom prst="rect">
            <a:avLst/>
          </a:prstGeom>
        </p:spPr>
      </p:pic>
      <p:pic>
        <p:nvPicPr>
          <p:cNvPr id="9" name="Image 8">
            <a:extLst>
              <a:ext uri="{FF2B5EF4-FFF2-40B4-BE49-F238E27FC236}">
                <a16:creationId xmlns:a16="http://schemas.microsoft.com/office/drawing/2014/main" id="{84129984-D195-4651-9CB2-EC4C7487A15E}"/>
              </a:ext>
            </a:extLst>
          </p:cNvPr>
          <p:cNvPicPr>
            <a:picLocks noChangeAspect="1"/>
          </p:cNvPicPr>
          <p:nvPr/>
        </p:nvPicPr>
        <p:blipFill>
          <a:blip r:embed="rId5"/>
          <a:stretch>
            <a:fillRect/>
          </a:stretch>
        </p:blipFill>
        <p:spPr>
          <a:xfrm>
            <a:off x="1842493" y="1564717"/>
            <a:ext cx="5905500" cy="809625"/>
          </a:xfrm>
          <a:prstGeom prst="rect">
            <a:avLst/>
          </a:prstGeom>
        </p:spPr>
      </p:pic>
      <p:sp>
        <p:nvSpPr>
          <p:cNvPr id="8" name="ZoneTexte 7">
            <a:extLst>
              <a:ext uri="{FF2B5EF4-FFF2-40B4-BE49-F238E27FC236}">
                <a16:creationId xmlns:a16="http://schemas.microsoft.com/office/drawing/2014/main" id="{C388F03B-B5B0-CBB0-8133-2C52AF42B377}"/>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67187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8322" y="338330"/>
            <a:ext cx="6029325" cy="400110"/>
          </a:xfrm>
          <a:prstGeom prst="rect">
            <a:avLst/>
          </a:prstGeom>
          <a:noFill/>
        </p:spPr>
        <p:txBody>
          <a:bodyPr wrap="square" rtlCol="0">
            <a:spAutoFit/>
          </a:bodyPr>
          <a:lstStyle/>
          <a:p>
            <a:pPr algn="ctr"/>
            <a:r>
              <a:rPr lang="fr-FR" sz="2000" dirty="0">
                <a:latin typeface="Calibri" panose="020F0502020204030204" pitchFamily="34" charset="0"/>
              </a:rPr>
              <a:t>Clauses contractuelles</a:t>
            </a:r>
          </a:p>
        </p:txBody>
      </p:sp>
      <p:sp>
        <p:nvSpPr>
          <p:cNvPr id="7" name="Rectangle 6"/>
          <p:cNvSpPr/>
          <p:nvPr/>
        </p:nvSpPr>
        <p:spPr>
          <a:xfrm>
            <a:off x="138314" y="1081532"/>
            <a:ext cx="2555187" cy="369332"/>
          </a:xfrm>
          <a:prstGeom prst="rect">
            <a:avLst/>
          </a:prstGeom>
          <a:solidFill>
            <a:srgbClr val="FFC000"/>
          </a:solidFill>
        </p:spPr>
        <p:txBody>
          <a:bodyPr wrap="none">
            <a:spAutoFit/>
          </a:bodyPr>
          <a:lstStyle/>
          <a:p>
            <a:pPr algn="ctr"/>
            <a:r>
              <a:rPr lang="fr-FR" dirty="0">
                <a:latin typeface="Calibri" panose="020F0502020204030204" pitchFamily="34" charset="0"/>
              </a:rPr>
              <a:t>Financement – Tranche B</a:t>
            </a:r>
          </a:p>
        </p:txBody>
      </p:sp>
      <p:pic>
        <p:nvPicPr>
          <p:cNvPr id="2" name="Image 1">
            <a:extLst>
              <a:ext uri="{FF2B5EF4-FFF2-40B4-BE49-F238E27FC236}">
                <a16:creationId xmlns:a16="http://schemas.microsoft.com/office/drawing/2014/main" id="{2B087264-D40F-455D-B187-7D414C8D9729}"/>
              </a:ext>
            </a:extLst>
          </p:cNvPr>
          <p:cNvPicPr>
            <a:picLocks noChangeAspect="1"/>
          </p:cNvPicPr>
          <p:nvPr/>
        </p:nvPicPr>
        <p:blipFill>
          <a:blip r:embed="rId2"/>
          <a:stretch>
            <a:fillRect/>
          </a:stretch>
        </p:blipFill>
        <p:spPr>
          <a:xfrm>
            <a:off x="1827916" y="2123108"/>
            <a:ext cx="5549196" cy="474204"/>
          </a:xfrm>
          <a:prstGeom prst="rect">
            <a:avLst/>
          </a:prstGeom>
        </p:spPr>
      </p:pic>
      <p:pic>
        <p:nvPicPr>
          <p:cNvPr id="6" name="Image 5">
            <a:extLst>
              <a:ext uri="{FF2B5EF4-FFF2-40B4-BE49-F238E27FC236}">
                <a16:creationId xmlns:a16="http://schemas.microsoft.com/office/drawing/2014/main" id="{12995B72-83FD-45D3-9960-E11A7AACB62D}"/>
              </a:ext>
            </a:extLst>
          </p:cNvPr>
          <p:cNvPicPr>
            <a:picLocks noChangeAspect="1"/>
          </p:cNvPicPr>
          <p:nvPr/>
        </p:nvPicPr>
        <p:blipFill>
          <a:blip r:embed="rId3"/>
          <a:stretch>
            <a:fillRect/>
          </a:stretch>
        </p:blipFill>
        <p:spPr>
          <a:xfrm>
            <a:off x="1845027" y="1632475"/>
            <a:ext cx="5610225" cy="504825"/>
          </a:xfrm>
          <a:prstGeom prst="rect">
            <a:avLst/>
          </a:prstGeom>
        </p:spPr>
      </p:pic>
      <p:pic>
        <p:nvPicPr>
          <p:cNvPr id="8" name="Image 7">
            <a:extLst>
              <a:ext uri="{FF2B5EF4-FFF2-40B4-BE49-F238E27FC236}">
                <a16:creationId xmlns:a16="http://schemas.microsoft.com/office/drawing/2014/main" id="{B2A2D35D-E48B-4DB3-96F1-AA49D7BB5258}"/>
              </a:ext>
            </a:extLst>
          </p:cNvPr>
          <p:cNvPicPr>
            <a:picLocks noChangeAspect="1"/>
          </p:cNvPicPr>
          <p:nvPr/>
        </p:nvPicPr>
        <p:blipFill>
          <a:blip r:embed="rId4"/>
          <a:stretch>
            <a:fillRect/>
          </a:stretch>
        </p:blipFill>
        <p:spPr>
          <a:xfrm>
            <a:off x="1827916" y="2602806"/>
            <a:ext cx="5410200" cy="666750"/>
          </a:xfrm>
          <a:prstGeom prst="rect">
            <a:avLst/>
          </a:prstGeom>
        </p:spPr>
      </p:pic>
      <p:pic>
        <p:nvPicPr>
          <p:cNvPr id="9" name="Image 8">
            <a:extLst>
              <a:ext uri="{FF2B5EF4-FFF2-40B4-BE49-F238E27FC236}">
                <a16:creationId xmlns:a16="http://schemas.microsoft.com/office/drawing/2014/main" id="{24EC4B88-A737-48A6-8956-70CF83B8DC0D}"/>
              </a:ext>
            </a:extLst>
          </p:cNvPr>
          <p:cNvPicPr>
            <a:picLocks noChangeAspect="1"/>
          </p:cNvPicPr>
          <p:nvPr/>
        </p:nvPicPr>
        <p:blipFill>
          <a:blip r:embed="rId5"/>
          <a:stretch>
            <a:fillRect/>
          </a:stretch>
        </p:blipFill>
        <p:spPr>
          <a:xfrm>
            <a:off x="1440214" y="3429000"/>
            <a:ext cx="6419850" cy="3114675"/>
          </a:xfrm>
          <a:prstGeom prst="rect">
            <a:avLst/>
          </a:prstGeom>
        </p:spPr>
      </p:pic>
      <p:sp>
        <p:nvSpPr>
          <p:cNvPr id="10" name="ZoneTexte 9">
            <a:extLst>
              <a:ext uri="{FF2B5EF4-FFF2-40B4-BE49-F238E27FC236}">
                <a16:creationId xmlns:a16="http://schemas.microsoft.com/office/drawing/2014/main" id="{C8C1137D-F287-2077-EF54-BF3D2C9CD744}"/>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232432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8322" y="338330"/>
            <a:ext cx="6029325" cy="400110"/>
          </a:xfrm>
          <a:prstGeom prst="rect">
            <a:avLst/>
          </a:prstGeom>
          <a:noFill/>
        </p:spPr>
        <p:txBody>
          <a:bodyPr wrap="square" rtlCol="0">
            <a:spAutoFit/>
          </a:bodyPr>
          <a:lstStyle/>
          <a:p>
            <a:pPr algn="ctr"/>
            <a:r>
              <a:rPr lang="fr-FR" sz="2000" dirty="0">
                <a:latin typeface="Calibri" panose="020F0502020204030204" pitchFamily="34" charset="0"/>
              </a:rPr>
              <a:t>Clauses contractuelles</a:t>
            </a:r>
          </a:p>
        </p:txBody>
      </p:sp>
      <p:sp>
        <p:nvSpPr>
          <p:cNvPr id="8" name="Rectangle 7"/>
          <p:cNvSpPr/>
          <p:nvPr/>
        </p:nvSpPr>
        <p:spPr>
          <a:xfrm>
            <a:off x="789925" y="1101209"/>
            <a:ext cx="909993" cy="369332"/>
          </a:xfrm>
          <a:prstGeom prst="rect">
            <a:avLst/>
          </a:prstGeom>
          <a:solidFill>
            <a:srgbClr val="FFC000"/>
          </a:solidFill>
        </p:spPr>
        <p:txBody>
          <a:bodyPr wrap="none">
            <a:spAutoFit/>
          </a:bodyPr>
          <a:lstStyle/>
          <a:p>
            <a:pPr algn="ctr"/>
            <a:r>
              <a:rPr lang="fr-FR" dirty="0">
                <a:latin typeface="Calibri" panose="020F0502020204030204" pitchFamily="34" charset="0"/>
              </a:rPr>
              <a:t>Intérêts</a:t>
            </a:r>
          </a:p>
        </p:txBody>
      </p:sp>
      <p:pic>
        <p:nvPicPr>
          <p:cNvPr id="2" name="Image 1">
            <a:extLst>
              <a:ext uri="{FF2B5EF4-FFF2-40B4-BE49-F238E27FC236}">
                <a16:creationId xmlns:a16="http://schemas.microsoft.com/office/drawing/2014/main" id="{ABD5A818-EBD3-414F-A2C5-0CA9418D2FB2}"/>
              </a:ext>
            </a:extLst>
          </p:cNvPr>
          <p:cNvPicPr>
            <a:picLocks noChangeAspect="1"/>
          </p:cNvPicPr>
          <p:nvPr/>
        </p:nvPicPr>
        <p:blipFill>
          <a:blip r:embed="rId2"/>
          <a:stretch>
            <a:fillRect/>
          </a:stretch>
        </p:blipFill>
        <p:spPr>
          <a:xfrm>
            <a:off x="2674941" y="1285875"/>
            <a:ext cx="4687832" cy="1734416"/>
          </a:xfrm>
          <a:prstGeom prst="rect">
            <a:avLst/>
          </a:prstGeom>
        </p:spPr>
      </p:pic>
      <p:pic>
        <p:nvPicPr>
          <p:cNvPr id="3" name="Image 2">
            <a:extLst>
              <a:ext uri="{FF2B5EF4-FFF2-40B4-BE49-F238E27FC236}">
                <a16:creationId xmlns:a16="http://schemas.microsoft.com/office/drawing/2014/main" id="{89C00F06-6B6C-4F43-9C2E-84429248BA35}"/>
              </a:ext>
            </a:extLst>
          </p:cNvPr>
          <p:cNvPicPr>
            <a:picLocks noChangeAspect="1"/>
          </p:cNvPicPr>
          <p:nvPr/>
        </p:nvPicPr>
        <p:blipFill>
          <a:blip r:embed="rId3"/>
          <a:stretch>
            <a:fillRect/>
          </a:stretch>
        </p:blipFill>
        <p:spPr>
          <a:xfrm>
            <a:off x="2386060" y="3286245"/>
            <a:ext cx="5265594" cy="3319427"/>
          </a:xfrm>
          <a:prstGeom prst="rect">
            <a:avLst/>
          </a:prstGeom>
        </p:spPr>
      </p:pic>
      <p:sp>
        <p:nvSpPr>
          <p:cNvPr id="6" name="ZoneTexte 5">
            <a:extLst>
              <a:ext uri="{FF2B5EF4-FFF2-40B4-BE49-F238E27FC236}">
                <a16:creationId xmlns:a16="http://schemas.microsoft.com/office/drawing/2014/main" id="{6BB8E498-225C-12D9-14D6-0B8ABDD6420A}"/>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043801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8322" y="338330"/>
            <a:ext cx="6029325" cy="400110"/>
          </a:xfrm>
          <a:prstGeom prst="rect">
            <a:avLst/>
          </a:prstGeom>
          <a:noFill/>
        </p:spPr>
        <p:txBody>
          <a:bodyPr wrap="square" rtlCol="0">
            <a:spAutoFit/>
          </a:bodyPr>
          <a:lstStyle/>
          <a:p>
            <a:pPr algn="ctr"/>
            <a:r>
              <a:rPr lang="fr-FR" sz="2000" dirty="0">
                <a:latin typeface="Calibri" panose="020F0502020204030204" pitchFamily="34" charset="0"/>
              </a:rPr>
              <a:t>Clauses contractuelles</a:t>
            </a:r>
          </a:p>
        </p:txBody>
      </p:sp>
      <p:sp>
        <p:nvSpPr>
          <p:cNvPr id="21" name="Rectangle 20"/>
          <p:cNvSpPr/>
          <p:nvPr/>
        </p:nvSpPr>
        <p:spPr>
          <a:xfrm>
            <a:off x="195818" y="1139742"/>
            <a:ext cx="2522678" cy="369332"/>
          </a:xfrm>
          <a:prstGeom prst="rect">
            <a:avLst/>
          </a:prstGeom>
          <a:solidFill>
            <a:srgbClr val="FFC000"/>
          </a:solidFill>
        </p:spPr>
        <p:txBody>
          <a:bodyPr wrap="none">
            <a:spAutoFit/>
          </a:bodyPr>
          <a:lstStyle/>
          <a:p>
            <a:pPr algn="ctr"/>
            <a:r>
              <a:rPr lang="fr-FR" dirty="0">
                <a:latin typeface="Calibri" panose="020F0502020204030204" pitchFamily="34" charset="0"/>
              </a:rPr>
              <a:t>Obligation de couverture</a:t>
            </a:r>
          </a:p>
        </p:txBody>
      </p:sp>
      <p:pic>
        <p:nvPicPr>
          <p:cNvPr id="2" name="Image 1">
            <a:extLst>
              <a:ext uri="{FF2B5EF4-FFF2-40B4-BE49-F238E27FC236}">
                <a16:creationId xmlns:a16="http://schemas.microsoft.com/office/drawing/2014/main" id="{1DB42DEB-047D-4C00-BEFB-68BF6ECC6392}"/>
              </a:ext>
            </a:extLst>
          </p:cNvPr>
          <p:cNvPicPr>
            <a:picLocks noChangeAspect="1"/>
          </p:cNvPicPr>
          <p:nvPr/>
        </p:nvPicPr>
        <p:blipFill>
          <a:blip r:embed="rId2"/>
          <a:stretch>
            <a:fillRect/>
          </a:stretch>
        </p:blipFill>
        <p:spPr>
          <a:xfrm>
            <a:off x="1670771" y="1910376"/>
            <a:ext cx="5248275" cy="1685925"/>
          </a:xfrm>
          <a:prstGeom prst="rect">
            <a:avLst/>
          </a:prstGeom>
        </p:spPr>
      </p:pic>
      <p:sp>
        <p:nvSpPr>
          <p:cNvPr id="5" name="ZoneTexte 4">
            <a:extLst>
              <a:ext uri="{FF2B5EF4-FFF2-40B4-BE49-F238E27FC236}">
                <a16:creationId xmlns:a16="http://schemas.microsoft.com/office/drawing/2014/main" id="{99D7C271-DEE1-6AE7-5C9C-046CA4D36935}"/>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28986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A23B16F8-D626-4733-9C61-BC5E9A5DDE9D}"/>
              </a:ext>
            </a:extLst>
          </p:cNvPr>
          <p:cNvSpPr txBox="1"/>
          <p:nvPr/>
        </p:nvSpPr>
        <p:spPr>
          <a:xfrm>
            <a:off x="334702" y="4436528"/>
            <a:ext cx="8399723" cy="276999"/>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u="sng" dirty="0">
                <a:latin typeface="Calibri" panose="020F0502020204030204" pitchFamily="34" charset="0"/>
              </a:rPr>
              <a:t>Banques de couverture: </a:t>
            </a:r>
            <a:r>
              <a:rPr lang="fr-FR" sz="1200" dirty="0">
                <a:latin typeface="Calibri" panose="020F0502020204030204" pitchFamily="34" charset="0"/>
              </a:rPr>
              <a:t>BPRI, LCL, BNP, SG, </a:t>
            </a:r>
            <a:r>
              <a:rPr lang="fr-FR" sz="1200" dirty="0">
                <a:solidFill>
                  <a:srgbClr val="FF0000"/>
                </a:solidFill>
                <a:latin typeface="Calibri" panose="020F0502020204030204" pitchFamily="34" charset="0"/>
              </a:rPr>
              <a:t>CE</a:t>
            </a:r>
          </a:p>
        </p:txBody>
      </p:sp>
      <p:sp>
        <p:nvSpPr>
          <p:cNvPr id="16" name="ZoneTexte 15">
            <a:extLst>
              <a:ext uri="{FF2B5EF4-FFF2-40B4-BE49-F238E27FC236}">
                <a16:creationId xmlns:a16="http://schemas.microsoft.com/office/drawing/2014/main" id="{D38D793B-5B0C-427B-99A9-D20F90793BF8}"/>
              </a:ext>
            </a:extLst>
          </p:cNvPr>
          <p:cNvSpPr txBox="1"/>
          <p:nvPr/>
        </p:nvSpPr>
        <p:spPr>
          <a:xfrm>
            <a:off x="1557335" y="376802"/>
            <a:ext cx="6029325" cy="400110"/>
          </a:xfrm>
          <a:prstGeom prst="rect">
            <a:avLst/>
          </a:prstGeom>
          <a:noFill/>
        </p:spPr>
        <p:txBody>
          <a:bodyPr wrap="square" rtlCol="0">
            <a:spAutoFit/>
          </a:bodyPr>
          <a:lstStyle/>
          <a:p>
            <a:pPr algn="ctr"/>
            <a:r>
              <a:rPr lang="fr-FR" sz="2000" dirty="0">
                <a:latin typeface="Calibri" panose="020F0502020204030204" pitchFamily="34" charset="0"/>
              </a:rPr>
              <a:t>Caractéristiques de la des dettes</a:t>
            </a:r>
          </a:p>
        </p:txBody>
      </p:sp>
      <p:sp>
        <p:nvSpPr>
          <p:cNvPr id="17" name="ZoneTexte 16">
            <a:extLst>
              <a:ext uri="{FF2B5EF4-FFF2-40B4-BE49-F238E27FC236}">
                <a16:creationId xmlns:a16="http://schemas.microsoft.com/office/drawing/2014/main" id="{8C54F797-B4D1-4B3C-BB55-D44EDFE3F79B}"/>
              </a:ext>
            </a:extLst>
          </p:cNvPr>
          <p:cNvSpPr txBox="1"/>
          <p:nvPr/>
        </p:nvSpPr>
        <p:spPr>
          <a:xfrm>
            <a:off x="334702" y="1419984"/>
            <a:ext cx="8474589" cy="273151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b="1" u="sng" dirty="0">
                <a:latin typeface="Calibri" panose="020F0502020204030204" pitchFamily="34" charset="0"/>
              </a:rPr>
              <a:t>Financements: </a:t>
            </a:r>
            <a:r>
              <a:rPr lang="fr-FR" sz="1200" dirty="0">
                <a:latin typeface="Calibri" panose="020F0502020204030204" pitchFamily="34" charset="0"/>
              </a:rPr>
              <a:t>Crédits Senior d’un montant total de </a:t>
            </a:r>
            <a:r>
              <a:rPr lang="fr-FR" sz="1200" b="1" dirty="0">
                <a:latin typeface="Calibri" panose="020F0502020204030204" pitchFamily="34" charset="0"/>
              </a:rPr>
              <a:t>€104’750’000 dont €103’880’000 tirés:</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A de €21’583’000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€20’000’000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24/01/2025,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 tirée le 24/07/2018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€1’583’000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24/01/2025,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 tirée le 28/05/2019 </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B de €43’167’000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€30’000’000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24/07/2018</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€13’167’000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28/05/2019</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C de €10’000’000 :</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€5’000’000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10/07/2020</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€4’130’000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09/02/2021</a:t>
            </a:r>
          </a:p>
          <a:p>
            <a:pPr marL="630238" lvl="1" indent="-173038" algn="just">
              <a:spcBef>
                <a:spcPts val="300"/>
              </a:spcBef>
              <a:buFont typeface="Courier New" panose="02070309020205020404" pitchFamily="49" charset="0"/>
              <a:buChar char="o"/>
            </a:pPr>
            <a:r>
              <a:rPr lang="fr-FR" sz="1200" b="1" dirty="0">
                <a:latin typeface="Calibri" panose="020F0502020204030204" pitchFamily="34" charset="0"/>
              </a:rPr>
              <a:t>€870’000 </a:t>
            </a:r>
            <a:r>
              <a:rPr lang="fr-FR" sz="1200" dirty="0">
                <a:latin typeface="Calibri" panose="020F0502020204030204" pitchFamily="34" charset="0"/>
              </a:rPr>
              <a:t>non tiré</a:t>
            </a:r>
          </a:p>
          <a:p>
            <a:pPr marL="173038" indent="-173038" algn="just">
              <a:spcBef>
                <a:spcPts val="300"/>
              </a:spcBef>
              <a:buFont typeface="Arial" panose="020B0604020202020204" pitchFamily="34" charset="0"/>
              <a:buChar char="•"/>
            </a:pPr>
            <a:r>
              <a:rPr lang="fr-FR" sz="1200" b="1" dirty="0">
                <a:latin typeface="Calibri" panose="020F0502020204030204" pitchFamily="34" charset="0"/>
              </a:rPr>
              <a:t>Tranche D: €30’000’000 </a:t>
            </a:r>
            <a:r>
              <a:rPr lang="fr-FR" sz="1200" dirty="0">
                <a:latin typeface="Calibri" panose="020F0502020204030204" pitchFamily="34" charset="0"/>
              </a:rPr>
              <a:t>amortissement in fine</a:t>
            </a:r>
            <a:r>
              <a:rPr lang="fr-FR" sz="1200" b="1" dirty="0">
                <a:latin typeface="Calibri" panose="020F0502020204030204" pitchFamily="34" charset="0"/>
              </a:rPr>
              <a:t>, </a:t>
            </a:r>
            <a:r>
              <a:rPr lang="fr-FR" sz="1200" dirty="0">
                <a:latin typeface="Calibri" panose="020F0502020204030204" pitchFamily="34" charset="0"/>
              </a:rPr>
              <a:t>échéance</a:t>
            </a:r>
            <a:r>
              <a:rPr lang="fr-FR" sz="1200" b="1" dirty="0">
                <a:latin typeface="Calibri" panose="020F0502020204030204" pitchFamily="34" charset="0"/>
              </a:rPr>
              <a:t> 24/07/2025, </a:t>
            </a:r>
            <a:r>
              <a:rPr lang="fr-FR" sz="1200" b="1" dirty="0" err="1">
                <a:latin typeface="Calibri" panose="020F0502020204030204" pitchFamily="34" charset="0"/>
              </a:rPr>
              <a:t>floor</a:t>
            </a:r>
            <a:r>
              <a:rPr lang="fr-FR" sz="1200" b="1" dirty="0">
                <a:latin typeface="Calibri" panose="020F0502020204030204" pitchFamily="34" charset="0"/>
              </a:rPr>
              <a:t> 0% </a:t>
            </a:r>
            <a:r>
              <a:rPr lang="fr-FR" sz="1200" dirty="0">
                <a:latin typeface="Calibri" panose="020F0502020204030204" pitchFamily="34" charset="0"/>
              </a:rPr>
              <a:t>sur Euribor 3 mois,</a:t>
            </a:r>
            <a:r>
              <a:rPr lang="fr-FR" sz="1200" dirty="0">
                <a:solidFill>
                  <a:srgbClr val="FF0000"/>
                </a:solidFill>
                <a:latin typeface="Calibri" panose="020F0502020204030204" pitchFamily="34" charset="0"/>
              </a:rPr>
              <a:t> </a:t>
            </a:r>
            <a:r>
              <a:rPr lang="fr-FR" sz="1200" dirty="0">
                <a:latin typeface="Calibri" panose="020F0502020204030204" pitchFamily="34" charset="0"/>
              </a:rPr>
              <a:t>tirée le 09/02/2021</a:t>
            </a:r>
          </a:p>
        </p:txBody>
      </p:sp>
    </p:spTree>
    <p:extLst>
      <p:ext uri="{BB962C8B-B14F-4D97-AF65-F5344CB8AC3E}">
        <p14:creationId xmlns:p14="http://schemas.microsoft.com/office/powerpoint/2010/main" val="10877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54" y="4121210"/>
            <a:ext cx="4397605" cy="271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3"/>
          <p:cNvSpPr>
            <a:spLocks noChangeArrowheads="1"/>
          </p:cNvSpPr>
          <p:nvPr/>
        </p:nvSpPr>
        <p:spPr bwMode="auto">
          <a:xfrm>
            <a:off x="268288" y="1065213"/>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943976"/>
            <a:ext cx="8858250" cy="5595937"/>
          </a:xfrm>
          <a:prstGeom prst="roundRect">
            <a:avLst>
              <a:gd name="adj" fmla="val 7400"/>
            </a:avLst>
          </a:prstGeom>
          <a:noFill/>
          <a:ln w="3175" cmpd="sng">
            <a:noFill/>
            <a:miter lim="800000"/>
            <a:headEnd/>
            <a:tailEnd/>
          </a:ln>
        </p:spPr>
        <p:txBody>
          <a:bodyPr/>
          <a:lstStyle/>
          <a:p>
            <a:pPr algn="just">
              <a:spcBef>
                <a:spcPts val="0"/>
              </a:spcBef>
              <a:defRPr/>
            </a:pPr>
            <a:r>
              <a:rPr lang="fr-FR" sz="1600" b="1" u="sng" dirty="0">
                <a:solidFill>
                  <a:srgbClr val="302421"/>
                </a:solidFill>
                <a:latin typeface="Calibri" pitchFamily="34" charset="0"/>
                <a:cs typeface="Calibri" pitchFamily="34" charset="0"/>
              </a:rPr>
              <a:t>Swap de taux (payeur de taux fixe contre variable)</a:t>
            </a:r>
            <a:r>
              <a:rPr lang="fr-FR" sz="1600" dirty="0">
                <a:solidFill>
                  <a:srgbClr val="302421"/>
                </a:solidFill>
                <a:latin typeface="Calibri" pitchFamily="34" charset="0"/>
                <a:cs typeface="Calibri" pitchFamily="34" charset="0"/>
              </a:rPr>
              <a:t>: Engagement ferme de payer un flux à taux fixe à une fréquence et pendant une durée déterminée, en échange d’un flux reçu correspondant au taux variable. La périodicité de l’indice de taux variable détermine le nombre de paiements par année. Le net des deux flux peut être positif ou négatif à chaque période.</a:t>
            </a:r>
          </a:p>
          <a:p>
            <a:pPr algn="just">
              <a:spcBef>
                <a:spcPts val="6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Coût nul (pas de prime à payer)</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Les charges financières sont connues à l’avance</a:t>
            </a:r>
          </a:p>
          <a:p>
            <a:pPr marL="0" lvl="1"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Aucune opportunité de profiter  de mouvements favorables des taux;</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Risque de perte illimitée en cas de débouclement anticipé.</a:t>
            </a:r>
          </a:p>
          <a:p>
            <a:pPr marL="177800" lvl="1" indent="-177800" algn="just">
              <a:spcBef>
                <a:spcPts val="100"/>
              </a:spcBef>
              <a:buFont typeface="Wingdings" pitchFamily="2" charset="2"/>
              <a:buChar char="Ø"/>
              <a:defRPr/>
            </a:pPr>
            <a:r>
              <a:rPr lang="fr-FR" sz="1500" dirty="0">
                <a:solidFill>
                  <a:srgbClr val="302421"/>
                </a:solidFill>
                <a:latin typeface="Calibri" pitchFamily="34" charset="0"/>
                <a:cs typeface="Calibri" pitchFamily="34" charset="0"/>
              </a:rPr>
              <a:t>Produit simple mais </a:t>
            </a:r>
            <a:r>
              <a:rPr lang="fr-FR" sz="1500" u="sng" dirty="0">
                <a:solidFill>
                  <a:srgbClr val="302421"/>
                </a:solidFill>
                <a:latin typeface="Calibri" pitchFamily="34" charset="0"/>
                <a:cs typeface="Calibri" pitchFamily="34" charset="0"/>
              </a:rPr>
              <a:t>risqué</a:t>
            </a:r>
            <a:r>
              <a:rPr lang="fr-FR" sz="1500" dirty="0">
                <a:solidFill>
                  <a:srgbClr val="302421"/>
                </a:solidFill>
                <a:latin typeface="Calibri" pitchFamily="34" charset="0"/>
                <a:cs typeface="Calibri" pitchFamily="34" charset="0"/>
              </a:rPr>
              <a:t> </a:t>
            </a:r>
            <a:r>
              <a:rPr lang="fr-FR" sz="1500" u="sng" dirty="0">
                <a:solidFill>
                  <a:srgbClr val="302421"/>
                </a:solidFill>
                <a:latin typeface="Calibri" pitchFamily="34" charset="0"/>
                <a:cs typeface="Calibri" pitchFamily="34" charset="0"/>
              </a:rPr>
              <a:t>en cas de réduction de l’exposition sous-jacente </a:t>
            </a:r>
            <a:r>
              <a:rPr lang="fr-FR" sz="1500" dirty="0">
                <a:solidFill>
                  <a:srgbClr val="302421"/>
                </a:solidFill>
                <a:latin typeface="Calibri" pitchFamily="34" charset="0"/>
                <a:cs typeface="Calibri" pitchFamily="34" charset="0"/>
              </a:rPr>
              <a:t>(réduction de dette par ex.) ou de débouclement de la couverture dans un scénario de valorisation négative (mark to </a:t>
            </a:r>
            <a:r>
              <a:rPr lang="fr-FR" sz="1500" dirty="0" err="1">
                <a:solidFill>
                  <a:srgbClr val="302421"/>
                </a:solidFill>
                <a:latin typeface="Calibri" pitchFamily="34" charset="0"/>
                <a:cs typeface="Calibri" pitchFamily="34" charset="0"/>
              </a:rPr>
              <a:t>market</a:t>
            </a:r>
            <a:r>
              <a:rPr lang="fr-FR" sz="1500" dirty="0">
                <a:solidFill>
                  <a:srgbClr val="302421"/>
                </a:solidFill>
                <a:latin typeface="Calibri" pitchFamily="34" charset="0"/>
                <a:cs typeface="Calibri" pitchFamily="34" charset="0"/>
              </a:rPr>
              <a:t>).</a:t>
            </a:r>
          </a:p>
          <a:p>
            <a:pPr marL="800100" lvl="1" indent="-342900" algn="just">
              <a:spcBef>
                <a:spcPts val="100"/>
              </a:spcBef>
              <a:buFont typeface="Wingdings" pitchFamily="2" charset="2"/>
              <a:buChar char="Ø"/>
              <a:defRPr/>
            </a:pPr>
            <a:endParaRPr lang="fr-FR" sz="1600" dirty="0">
              <a:solidFill>
                <a:srgbClr val="302421"/>
              </a:solidFill>
              <a:latin typeface="Calibri" pitchFamily="34" charset="0"/>
              <a:cs typeface="Calibri" pitchFamily="34" charset="0"/>
            </a:endParaRPr>
          </a:p>
        </p:txBody>
      </p:sp>
      <p:sp>
        <p:nvSpPr>
          <p:cNvPr id="6" name="Rectangle 3"/>
          <p:cNvSpPr>
            <a:spLocks noChangeArrowheads="1"/>
          </p:cNvSpPr>
          <p:nvPr/>
        </p:nvSpPr>
        <p:spPr bwMode="auto">
          <a:xfrm>
            <a:off x="446381" y="4901575"/>
            <a:ext cx="1538288" cy="304799"/>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figé par le swap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cxnSp>
        <p:nvCxnSpPr>
          <p:cNvPr id="8" name="Connecteur droit avec flèche 7"/>
          <p:cNvCxnSpPr>
            <a:stCxn id="6" idx="3"/>
          </p:cNvCxnSpPr>
          <p:nvPr/>
        </p:nvCxnSpPr>
        <p:spPr>
          <a:xfrm>
            <a:off x="1984669" y="5053975"/>
            <a:ext cx="1015184" cy="47407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9" name="Rectangle 3"/>
          <p:cNvSpPr>
            <a:spLocks noChangeArrowheads="1"/>
          </p:cNvSpPr>
          <p:nvPr/>
        </p:nvSpPr>
        <p:spPr bwMode="auto">
          <a:xfrm>
            <a:off x="7182144" y="4854251"/>
            <a:ext cx="1346200" cy="769937"/>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variable sous-jacent non couvert</a:t>
            </a:r>
          </a:p>
        </p:txBody>
      </p:sp>
      <p:cxnSp>
        <p:nvCxnSpPr>
          <p:cNvPr id="10" name="Connecteur droit avec flèche 9"/>
          <p:cNvCxnSpPr>
            <a:stCxn id="9" idx="1"/>
          </p:cNvCxnSpPr>
          <p:nvPr/>
        </p:nvCxnSpPr>
        <p:spPr>
          <a:xfrm flipH="1" flipV="1">
            <a:off x="5924286" y="5053974"/>
            <a:ext cx="1257858" cy="18524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090082" y="1817436"/>
            <a:ext cx="2625293" cy="692497"/>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a:solidFill>
                  <a:srgbClr val="1051B0"/>
                </a:solidFill>
                <a:latin typeface="Calibri" pitchFamily="34" charset="0"/>
              </a:rPr>
              <a:t>A réserver à la partie incompressible de l’exposition (risque de valorisation négative).</a:t>
            </a:r>
          </a:p>
        </p:txBody>
      </p:sp>
      <p:sp>
        <p:nvSpPr>
          <p:cNvPr id="13" name="ZoneTexte 12"/>
          <p:cNvSpPr txBox="1"/>
          <p:nvPr/>
        </p:nvSpPr>
        <p:spPr>
          <a:xfrm>
            <a:off x="268289" y="6033011"/>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12" name="ZoneTexte 11"/>
          <p:cNvSpPr txBox="1"/>
          <p:nvPr/>
        </p:nvSpPr>
        <p:spPr>
          <a:xfrm>
            <a:off x="6090082" y="2574127"/>
            <a:ext cx="2625293" cy="1092607"/>
          </a:xfrm>
          <a:prstGeom prst="rect">
            <a:avLst/>
          </a:prstGeom>
          <a:solidFill>
            <a:srgbClr val="E8D418"/>
          </a:solidFill>
          <a:ln>
            <a:solidFill>
              <a:schemeClr val="bg1">
                <a:lumMod val="50000"/>
              </a:schemeClr>
            </a:solidFill>
          </a:ln>
        </p:spPr>
        <p:txBody>
          <a:bodyPr wrap="square" rtlCol="0">
            <a:spAutoFit/>
          </a:bodyPr>
          <a:lstStyle/>
          <a:p>
            <a:pPr algn="ctr"/>
            <a:r>
              <a:rPr lang="fr-FR" sz="1300" dirty="0">
                <a:latin typeface="Calibri" panose="020F0502020204030204" pitchFamily="34" charset="0"/>
              </a:rPr>
              <a:t>Produit qui ne garantit plus un taux de financement dans un contexte de taux négatifs pour un financement dont l’indice (Euribor ou autre) est « </a:t>
            </a:r>
            <a:r>
              <a:rPr lang="fr-FR" sz="1300" dirty="0" err="1">
                <a:latin typeface="Calibri" panose="020F0502020204030204" pitchFamily="34" charset="0"/>
              </a:rPr>
              <a:t>flooré</a:t>
            </a:r>
            <a:r>
              <a:rPr lang="fr-FR" sz="1300" dirty="0">
                <a:latin typeface="Calibri" panose="020F0502020204030204" pitchFamily="34" charset="0"/>
              </a:rPr>
              <a:t> » </a:t>
            </a:r>
          </a:p>
        </p:txBody>
      </p:sp>
      <p:sp>
        <p:nvSpPr>
          <p:cNvPr id="14" name="Rectangle 9">
            <a:extLst>
              <a:ext uri="{FF2B5EF4-FFF2-40B4-BE49-F238E27FC236}">
                <a16:creationId xmlns:a16="http://schemas.microsoft.com/office/drawing/2014/main" id="{6AFA65BF-049C-202C-B4F3-C8298093F862}"/>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15" name="ZoneTexte 14">
            <a:extLst>
              <a:ext uri="{FF2B5EF4-FFF2-40B4-BE49-F238E27FC236}">
                <a16:creationId xmlns:a16="http://schemas.microsoft.com/office/drawing/2014/main" id="{C8E12717-39D0-6E7E-0A7E-5EB55989F2E2}"/>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2899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67" y="4248151"/>
            <a:ext cx="4012728" cy="24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1065213"/>
            <a:ext cx="8858250" cy="3692525"/>
          </a:xfrm>
          <a:prstGeom prst="roundRect">
            <a:avLst>
              <a:gd name="adj" fmla="val 7400"/>
            </a:avLst>
          </a:prstGeom>
          <a:noFill/>
          <a:ln w="3175" cmpd="sng">
            <a:noFill/>
            <a:miter lim="800000"/>
            <a:headEnd/>
            <a:tailEnd/>
          </a:ln>
        </p:spPr>
        <p:txBody>
          <a:bodyPr/>
          <a:lstStyle/>
          <a:p>
            <a:pPr algn="just">
              <a:spcBef>
                <a:spcPts val="100"/>
              </a:spcBef>
              <a:defRPr/>
            </a:pPr>
            <a:r>
              <a:rPr lang="fr-FR" sz="1600" b="1" u="sng" dirty="0">
                <a:solidFill>
                  <a:srgbClr val="302421"/>
                </a:solidFill>
                <a:latin typeface="Calibri" pitchFamily="34" charset="0"/>
                <a:cs typeface="Calibri" pitchFamily="34" charset="0"/>
              </a:rPr>
              <a:t>Achat de cap de taux</a:t>
            </a:r>
            <a:r>
              <a:rPr lang="fr-FR" sz="1600" dirty="0">
                <a:solidFill>
                  <a:srgbClr val="302421"/>
                </a:solidFill>
                <a:latin typeface="Calibri" pitchFamily="34" charset="0"/>
                <a:cs typeface="Calibri" pitchFamily="34" charset="0"/>
              </a:rPr>
              <a:t>: Droit de recevoir un flux si l’indice de taux sous-jacent (couvert) est supérieur au cours d’exercice du cap (</a:t>
            </a:r>
            <a:r>
              <a:rPr lang="fr-FR" sz="1600" dirty="0" err="1">
                <a:solidFill>
                  <a:srgbClr val="302421"/>
                </a:solidFill>
                <a:latin typeface="Calibri" pitchFamily="34" charset="0"/>
                <a:cs typeface="Calibri" pitchFamily="34" charset="0"/>
              </a:rPr>
              <a:t>strike</a:t>
            </a:r>
            <a:r>
              <a:rPr lang="fr-FR" sz="1600" dirty="0">
                <a:solidFill>
                  <a:srgbClr val="302421"/>
                </a:solidFill>
                <a:latin typeface="Calibri" pitchFamily="34" charset="0"/>
                <a:cs typeface="Calibri" pitchFamily="34" charset="0"/>
              </a:rPr>
              <a:t>). Le flux reçu correspondra alors à la différence entre le taux variable et le taux fixe, multiplié par le notionnel. Dans le cadre d’un financement, ce flux a pour effet d’annuler ce qui aurait du être payé sur le sous-jacent au-delà du cours d’exercice du cap.</a:t>
            </a:r>
          </a:p>
          <a:p>
            <a:pPr algn="just">
              <a:spcBef>
                <a:spcPts val="12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d’un taux bas si celui-ci reste inférieur au cours d’exercice du cap;</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Flexibilité totale pour revendre la couverture en cas de modification du sous-jacent;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 risque de perte au delà de la prime payée.</a:t>
            </a:r>
          </a:p>
          <a:p>
            <a:pPr marL="0" lvl="1" algn="just">
              <a:spcBef>
                <a:spcPts val="12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Prime à payer: dépend des caractéristiques de l’option (montant, durée, cours d’exercice plus ou moins favorable...)</a:t>
            </a:r>
          </a:p>
          <a:p>
            <a:pPr marL="800100" lvl="1" indent="-342900" algn="just">
              <a:spcBef>
                <a:spcPts val="100"/>
              </a:spcBef>
              <a:defRPr/>
            </a:pPr>
            <a:endParaRPr lang="fr-FR" sz="1600" dirty="0">
              <a:solidFill>
                <a:srgbClr val="302421"/>
              </a:solidFill>
              <a:latin typeface="Calibri" pitchFamily="34" charset="0"/>
              <a:cs typeface="Calibri" pitchFamily="34" charset="0"/>
            </a:endParaRPr>
          </a:p>
        </p:txBody>
      </p:sp>
      <p:sp>
        <p:nvSpPr>
          <p:cNvPr id="8" name="Rectangle 3"/>
          <p:cNvSpPr>
            <a:spLocks noChangeArrowheads="1"/>
          </p:cNvSpPr>
          <p:nvPr/>
        </p:nvSpPr>
        <p:spPr bwMode="auto">
          <a:xfrm>
            <a:off x="6994526" y="5560220"/>
            <a:ext cx="1757362" cy="442913"/>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maximum garanti par le cap (protection)</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sp>
        <p:nvSpPr>
          <p:cNvPr id="9" name="Rectangle 3"/>
          <p:cNvSpPr>
            <a:spLocks noChangeArrowheads="1"/>
          </p:cNvSpPr>
          <p:nvPr/>
        </p:nvSpPr>
        <p:spPr bwMode="auto">
          <a:xfrm>
            <a:off x="762001" y="5053458"/>
            <a:ext cx="1705318" cy="869950"/>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Le cap permet de profiter de mouvements favorables à la baisse</a:t>
            </a:r>
          </a:p>
        </p:txBody>
      </p:sp>
      <p:cxnSp>
        <p:nvCxnSpPr>
          <p:cNvPr id="10" name="Connecteur droit avec flèche 9"/>
          <p:cNvCxnSpPr>
            <a:stCxn id="8" idx="1"/>
          </p:cNvCxnSpPr>
          <p:nvPr/>
        </p:nvCxnSpPr>
        <p:spPr>
          <a:xfrm flipH="1" flipV="1">
            <a:off x="6480175" y="5296930"/>
            <a:ext cx="514351" cy="48474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9" idx="3"/>
          </p:cNvCxnSpPr>
          <p:nvPr/>
        </p:nvCxnSpPr>
        <p:spPr>
          <a:xfrm>
            <a:off x="2467319" y="5488433"/>
            <a:ext cx="1776862" cy="212151"/>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68289" y="6033011"/>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13" name="Rectangle 9">
            <a:extLst>
              <a:ext uri="{FF2B5EF4-FFF2-40B4-BE49-F238E27FC236}">
                <a16:creationId xmlns:a16="http://schemas.microsoft.com/office/drawing/2014/main" id="{0D5480B8-21FC-8B42-9E4A-D2ACDBE61F54}"/>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14" name="ZoneTexte 13">
            <a:extLst>
              <a:ext uri="{FF2B5EF4-FFF2-40B4-BE49-F238E27FC236}">
                <a16:creationId xmlns:a16="http://schemas.microsoft.com/office/drawing/2014/main" id="{36FC9934-E8A1-1C76-DEF3-3C81DD788C60}"/>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977151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973" y="3661721"/>
            <a:ext cx="4001527" cy="24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35844" name="Rectangle 3"/>
          <p:cNvSpPr>
            <a:spLocks noChangeArrowheads="1"/>
          </p:cNvSpPr>
          <p:nvPr/>
        </p:nvSpPr>
        <p:spPr bwMode="auto">
          <a:xfrm>
            <a:off x="141288" y="1065213"/>
            <a:ext cx="8858250" cy="5230812"/>
          </a:xfrm>
          <a:prstGeom prst="roundRect">
            <a:avLst>
              <a:gd name="adj" fmla="val 7398"/>
            </a:avLst>
          </a:prstGeom>
          <a:noFill/>
          <a:ln w="3175">
            <a:noFill/>
            <a:miter lim="800000"/>
            <a:headEnd/>
            <a:tailEnd/>
          </a:ln>
        </p:spPr>
        <p:txBody>
          <a:bodyPr/>
          <a:lstStyle/>
          <a:p>
            <a:pPr marL="342900" indent="-342900" algn="just">
              <a:spcBef>
                <a:spcPts val="600"/>
              </a:spcBef>
            </a:pPr>
            <a:r>
              <a:rPr lang="fr-FR" sz="1600" b="1" u="sng" dirty="0">
                <a:solidFill>
                  <a:srgbClr val="302421"/>
                </a:solidFill>
                <a:latin typeface="Calibri" pitchFamily="34" charset="0"/>
              </a:rPr>
              <a:t>Tunnels / </a:t>
            </a:r>
            <a:r>
              <a:rPr lang="fr-FR" sz="1600" b="1" u="sng" dirty="0" err="1">
                <a:solidFill>
                  <a:srgbClr val="302421"/>
                </a:solidFill>
                <a:latin typeface="Calibri" pitchFamily="34" charset="0"/>
              </a:rPr>
              <a:t>collars</a:t>
            </a:r>
            <a:r>
              <a:rPr lang="fr-FR" sz="1600" b="1" u="sng" dirty="0">
                <a:solidFill>
                  <a:srgbClr val="302421"/>
                </a:solidFill>
                <a:latin typeface="Calibri" pitchFamily="34" charset="0"/>
              </a:rPr>
              <a:t> d’options</a:t>
            </a:r>
            <a:r>
              <a:rPr lang="fr-FR" sz="1600" dirty="0">
                <a:solidFill>
                  <a:srgbClr val="302421"/>
                </a:solidFill>
                <a:latin typeface="Calibri" pitchFamily="34" charset="0"/>
              </a:rPr>
              <a:t>:</a:t>
            </a:r>
          </a:p>
          <a:p>
            <a:pPr marL="0" lvl="1" algn="just">
              <a:spcBef>
                <a:spcPts val="100"/>
              </a:spcBef>
            </a:pPr>
            <a:r>
              <a:rPr lang="fr-FR" sz="1600" dirty="0">
                <a:solidFill>
                  <a:srgbClr val="302421"/>
                </a:solidFill>
                <a:latin typeface="Calibri" pitchFamily="34" charset="0"/>
              </a:rPr>
              <a:t>Mix d’options achetées (cap) et vendues (floor) qui permet d’encadrer le taux de financement entre un plancher et un plafond. Entre ces seuils, le taux payé varie en fonction de l’indice </a:t>
            </a:r>
            <a:r>
              <a:rPr lang="fr-FR" sz="1600" dirty="0" err="1">
                <a:solidFill>
                  <a:srgbClr val="302421"/>
                </a:solidFill>
                <a:latin typeface="Calibri" pitchFamily="34" charset="0"/>
              </a:rPr>
              <a:t>Euribor</a:t>
            </a:r>
            <a:r>
              <a:rPr lang="fr-FR" sz="1600" dirty="0">
                <a:solidFill>
                  <a:srgbClr val="302421"/>
                </a:solidFill>
                <a:latin typeface="Calibri" pitchFamily="34" charset="0"/>
              </a:rPr>
              <a:t>. </a:t>
            </a:r>
          </a:p>
          <a:p>
            <a:pPr lvl="0" algn="just">
              <a:spcBef>
                <a:spcPts val="6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Protection au delà du cours d’exercice du cap;</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d’une baisse de l’indice jusqu’au niveau du </a:t>
            </a:r>
            <a:r>
              <a:rPr lang="fr-FR" sz="1500" dirty="0" err="1">
                <a:solidFill>
                  <a:srgbClr val="302421"/>
                </a:solidFill>
                <a:latin typeface="Calibri" pitchFamily="34" charset="0"/>
                <a:cs typeface="Calibri" pitchFamily="34" charset="0"/>
              </a:rPr>
              <a:t>floor</a:t>
            </a:r>
            <a:r>
              <a:rPr lang="fr-FR" sz="1500" dirty="0">
                <a:solidFill>
                  <a:srgbClr val="302421"/>
                </a:solidFill>
                <a:latin typeface="Calibri" pitchFamily="34" charset="0"/>
                <a:cs typeface="Calibri" pitchFamily="34" charset="0"/>
              </a:rPr>
              <a:t> (plancher);</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Financement de l’option achetée par l’option vendue;</a:t>
            </a:r>
          </a:p>
          <a:p>
            <a:pPr lvl="0"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Risque de perte en cas de débouclement anticipé et de baisse des taux (comme pour un swap);</a:t>
            </a:r>
          </a:p>
        </p:txBody>
      </p:sp>
      <p:sp>
        <p:nvSpPr>
          <p:cNvPr id="13" name="Rectangle 3"/>
          <p:cNvSpPr>
            <a:spLocks noChangeArrowheads="1"/>
          </p:cNvSpPr>
          <p:nvPr/>
        </p:nvSpPr>
        <p:spPr bwMode="auto">
          <a:xfrm>
            <a:off x="287338" y="4904923"/>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ea typeface="+mn-ea"/>
                <a:cs typeface="Calibri" pitchFamily="34" charset="0"/>
              </a:rPr>
              <a:t>Taux minimum payé (floor)</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14" name="Connecteur droit avec flèche 13"/>
          <p:cNvCxnSpPr>
            <a:stCxn id="13" idx="3"/>
          </p:cNvCxnSpPr>
          <p:nvPr/>
        </p:nvCxnSpPr>
        <p:spPr>
          <a:xfrm>
            <a:off x="1884363" y="5144068"/>
            <a:ext cx="1146389" cy="37605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3"/>
          <p:cNvSpPr>
            <a:spLocks noChangeArrowheads="1"/>
          </p:cNvSpPr>
          <p:nvPr/>
        </p:nvSpPr>
        <p:spPr bwMode="auto">
          <a:xfrm>
            <a:off x="7159882" y="4371974"/>
            <a:ext cx="1590675" cy="114814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Zone délimitée par les deux cours d’exercices au sein de laquelle l’indice variable varie librement </a:t>
            </a:r>
            <a:endParaRPr lang="en-GB" sz="1200" dirty="0">
              <a:solidFill>
                <a:schemeClr val="tx1">
                  <a:lumMod val="95000"/>
                  <a:lumOff val="5000"/>
                </a:schemeClr>
              </a:solidFill>
              <a:latin typeface="Calibri" pitchFamily="34" charset="0"/>
              <a:ea typeface="+mn-ea"/>
              <a:cs typeface="Calibri" pitchFamily="34" charset="0"/>
            </a:endParaRPr>
          </a:p>
        </p:txBody>
      </p:sp>
      <p:cxnSp>
        <p:nvCxnSpPr>
          <p:cNvPr id="18" name="Connecteur droit avec flèche 17"/>
          <p:cNvCxnSpPr>
            <a:stCxn id="17" idx="1"/>
          </p:cNvCxnSpPr>
          <p:nvPr/>
        </p:nvCxnSpPr>
        <p:spPr>
          <a:xfrm flipH="1">
            <a:off x="6811920" y="4946049"/>
            <a:ext cx="347962" cy="0"/>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9" name="Accolade fermante 18"/>
          <p:cNvSpPr/>
          <p:nvPr/>
        </p:nvSpPr>
        <p:spPr>
          <a:xfrm flipV="1">
            <a:off x="6432550" y="4371973"/>
            <a:ext cx="282575" cy="1148150"/>
          </a:xfrm>
          <a:prstGeom prst="rightBrace">
            <a:avLst/>
          </a:prstGeom>
          <a:ln w="19050" cmpd="sng">
            <a:solidFill>
              <a:srgbClr val="663228"/>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20" name="Connecteur droit avec flèche 19"/>
          <p:cNvCxnSpPr>
            <a:stCxn id="21" idx="3"/>
          </p:cNvCxnSpPr>
          <p:nvPr/>
        </p:nvCxnSpPr>
        <p:spPr>
          <a:xfrm>
            <a:off x="2272206" y="4460081"/>
            <a:ext cx="2340211" cy="444843"/>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3"/>
          <p:cNvSpPr>
            <a:spLocks noChangeArrowheads="1"/>
          </p:cNvSpPr>
          <p:nvPr/>
        </p:nvSpPr>
        <p:spPr bwMode="auto">
          <a:xfrm>
            <a:off x="840281" y="4233861"/>
            <a:ext cx="1431925" cy="45243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en-GB" sz="1200" dirty="0">
                <a:solidFill>
                  <a:schemeClr val="tx1">
                    <a:lumMod val="95000"/>
                    <a:lumOff val="5000"/>
                  </a:schemeClr>
                </a:solidFill>
                <a:latin typeface="Calibri" pitchFamily="34" charset="0"/>
                <a:ea typeface="+mn-ea"/>
                <a:cs typeface="Calibri" pitchFamily="34" charset="0"/>
              </a:rPr>
              <a:t>Tunnel à prime </a:t>
            </a:r>
            <a:r>
              <a:rPr lang="en-GB" sz="1200" dirty="0" err="1">
                <a:solidFill>
                  <a:schemeClr val="tx1">
                    <a:lumMod val="95000"/>
                    <a:lumOff val="5000"/>
                  </a:schemeClr>
                </a:solidFill>
                <a:latin typeface="Calibri" pitchFamily="34" charset="0"/>
                <a:ea typeface="+mn-ea"/>
                <a:cs typeface="Calibri" pitchFamily="34" charset="0"/>
              </a:rPr>
              <a:t>nulle</a:t>
            </a: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p:txBody>
      </p:sp>
      <p:sp>
        <p:nvSpPr>
          <p:cNvPr id="16" name="Rectangle 3"/>
          <p:cNvSpPr>
            <a:spLocks noChangeArrowheads="1"/>
          </p:cNvSpPr>
          <p:nvPr/>
        </p:nvSpPr>
        <p:spPr bwMode="auto">
          <a:xfrm>
            <a:off x="6762643" y="3661721"/>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ea typeface="+mn-ea"/>
                <a:cs typeface="Calibri" pitchFamily="34" charset="0"/>
              </a:rPr>
              <a:t>Taux maximum payé (cap)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22" name="Connecteur droit avec flèche 21"/>
          <p:cNvCxnSpPr/>
          <p:nvPr/>
        </p:nvCxnSpPr>
        <p:spPr>
          <a:xfrm flipH="1">
            <a:off x="6267450" y="3900866"/>
            <a:ext cx="495193" cy="47110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414054" y="2108886"/>
            <a:ext cx="1301321" cy="892552"/>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a:solidFill>
                  <a:srgbClr val="1051B0"/>
                </a:solidFill>
                <a:latin typeface="Calibri" pitchFamily="34" charset="0"/>
              </a:rPr>
              <a:t>A réserver à la partie incompressible de l’exposition.</a:t>
            </a:r>
          </a:p>
        </p:txBody>
      </p:sp>
      <p:sp>
        <p:nvSpPr>
          <p:cNvPr id="23" name="ZoneTexte 22"/>
          <p:cNvSpPr txBox="1"/>
          <p:nvPr/>
        </p:nvSpPr>
        <p:spPr>
          <a:xfrm>
            <a:off x="176602" y="5793472"/>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24" name="ZoneTexte 23"/>
          <p:cNvSpPr txBox="1"/>
          <p:nvPr/>
        </p:nvSpPr>
        <p:spPr>
          <a:xfrm>
            <a:off x="673101" y="6373400"/>
            <a:ext cx="8326437" cy="461665"/>
          </a:xfrm>
          <a:prstGeom prst="rect">
            <a:avLst/>
          </a:prstGeom>
          <a:solidFill>
            <a:srgbClr val="E8D418"/>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Produit inintéressant dans les conditions de taux négatifs car le plancher reste trop proche de 0% indépendamment du niveau de plafond et le plafond n’est plus garanti si le financement est </a:t>
            </a:r>
            <a:r>
              <a:rPr lang="fr-FR" sz="1200" dirty="0" err="1">
                <a:latin typeface="Calibri" panose="020F0502020204030204" pitchFamily="34" charset="0"/>
              </a:rPr>
              <a:t>flooré</a:t>
            </a:r>
            <a:r>
              <a:rPr lang="fr-FR" sz="1200" dirty="0">
                <a:latin typeface="Calibri" panose="020F0502020204030204" pitchFamily="34" charset="0"/>
              </a:rPr>
              <a:t> (problème taux négatifs).</a:t>
            </a:r>
          </a:p>
        </p:txBody>
      </p:sp>
      <p:sp>
        <p:nvSpPr>
          <p:cNvPr id="25" name="Rectangle 9">
            <a:extLst>
              <a:ext uri="{FF2B5EF4-FFF2-40B4-BE49-F238E27FC236}">
                <a16:creationId xmlns:a16="http://schemas.microsoft.com/office/drawing/2014/main" id="{3E489F81-CAC6-B4EF-7321-9604EC299DFD}"/>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26" name="ZoneTexte 25">
            <a:extLst>
              <a:ext uri="{FF2B5EF4-FFF2-40B4-BE49-F238E27FC236}">
                <a16:creationId xmlns:a16="http://schemas.microsoft.com/office/drawing/2014/main" id="{29C0E732-D226-6FDE-EA13-BCFC88F691FC}"/>
              </a:ext>
            </a:extLst>
          </p:cNvPr>
          <p:cNvSpPr txBox="1"/>
          <p:nvPr/>
        </p:nvSpPr>
        <p:spPr>
          <a:xfrm>
            <a:off x="1718383" y="-87204"/>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52918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eaLnBrk="1" hangingPunct="1">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kern="0" dirty="0">
              <a:solidFill>
                <a:srgbClr val="302421"/>
              </a:solidFill>
              <a:latin typeface="Calibri" pitchFamily="34" charset="0"/>
              <a:cs typeface="Calibri" pitchFamily="34" charset="0"/>
            </a:endParaRP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eaLnBrk="1" hangingPunct="1">
              <a:defRPr/>
            </a:pPr>
            <a:endParaRPr lang="fr-FR" sz="1600" b="1" dirty="0">
              <a:solidFill>
                <a:srgbClr val="302421"/>
              </a:solidFill>
            </a:endParaRPr>
          </a:p>
        </p:txBody>
      </p:sp>
      <p:sp>
        <p:nvSpPr>
          <p:cNvPr id="10" name="Rectangle 3"/>
          <p:cNvSpPr>
            <a:spLocks noChangeArrowheads="1"/>
          </p:cNvSpPr>
          <p:nvPr/>
        </p:nvSpPr>
        <p:spPr bwMode="auto">
          <a:xfrm>
            <a:off x="4700588"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40000"/>
              </a:spcBef>
              <a:defRPr/>
            </a:pPr>
            <a:endParaRPr lang="en-US" kern="0" dirty="0">
              <a:solidFill>
                <a:srgbClr val="302421"/>
              </a:solidFill>
              <a:latin typeface="Arial"/>
            </a:endParaRP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eaLnBrk="1" hangingPunct="1">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eaLnBrk="1" hangingPunct="1">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11" name="Rectangle 3"/>
          <p:cNvSpPr>
            <a:spLocks noChangeArrowheads="1"/>
          </p:cNvSpPr>
          <p:nvPr/>
        </p:nvSpPr>
        <p:spPr bwMode="auto">
          <a:xfrm>
            <a:off x="309563"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eaLnBrk="1" hangingPunct="1">
              <a:spcBef>
                <a:spcPct val="40000"/>
              </a:spcBef>
              <a:defRPr/>
            </a:pPr>
            <a:endParaRPr lang="en-US" dirty="0">
              <a:solidFill>
                <a:srgbClr val="302421"/>
              </a:solidFill>
            </a:endParaRPr>
          </a:p>
          <a:p>
            <a:pPr marL="342900" indent="-342900" algn="ctr" defTabSz="914400" eaLnBrk="1" hangingPunct="1">
              <a:defRPr/>
            </a:pPr>
            <a:r>
              <a:rPr lang="en-US" dirty="0">
                <a:solidFill>
                  <a:srgbClr val="302421"/>
                </a:solidFill>
                <a:latin typeface="Calibri" pitchFamily="34" charset="0"/>
              </a:rPr>
              <a:t>KERIUS Finance SAS</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eaLnBrk="1" hangingPunct="1">
              <a:spcBef>
                <a:spcPct val="20000"/>
              </a:spcBef>
              <a:defRPr/>
            </a:pPr>
            <a:endParaRPr lang="en-US" dirty="0">
              <a:solidFill>
                <a:srgbClr val="302421"/>
              </a:solidFill>
              <a:latin typeface="Calibri" pitchFamily="34" charset="0"/>
            </a:endParaRPr>
          </a:p>
          <a:p>
            <a:pPr marL="342900" indent="-342900" algn="ctr" defTabSz="914400" eaLnBrk="1" hangingPunct="1">
              <a:spcBef>
                <a:spcPts val="0"/>
              </a:spcBef>
              <a:defRPr/>
            </a:pPr>
            <a:r>
              <a:rPr lang="en-US" dirty="0">
                <a:solidFill>
                  <a:srgbClr val="302421"/>
                </a:solidFill>
                <a:latin typeface="Calibri" pitchFamily="34" charset="0"/>
              </a:rPr>
              <a:t>Tel: +33 1 83 62 27 61</a:t>
            </a:r>
          </a:p>
          <a:p>
            <a:pPr marL="342900" indent="-342900" algn="ctr" defTabSz="914400" eaLnBrk="1" hangingPunct="1">
              <a:spcBef>
                <a:spcPts val="1800"/>
              </a:spcBef>
              <a:defRPr/>
            </a:pPr>
            <a:r>
              <a:rPr lang="fr-FR" sz="1200" i="1" dirty="0">
                <a:solidFill>
                  <a:srgbClr val="302421"/>
                </a:solidFill>
                <a:latin typeface="Calibri" pitchFamily="34" charset="0"/>
              </a:rPr>
              <a:t>RC Paris: 520 300 948</a:t>
            </a:r>
          </a:p>
          <a:p>
            <a:pPr algn="just" eaLnBrk="1" hangingPunct="1">
              <a:spcBef>
                <a:spcPts val="600"/>
              </a:spcBef>
              <a:spcAft>
                <a:spcPts val="0"/>
              </a:spcAft>
              <a:tabLst>
                <a:tab pos="0" algn="l"/>
              </a:tabLst>
              <a:defRPr/>
            </a:pPr>
            <a:r>
              <a:rPr lang="fr-FR" sz="1100" dirty="0">
                <a:latin typeface="Calibri" pitchFamily="34" charset="0"/>
                <a:ea typeface="Andale Sans UI"/>
                <a:cs typeface="Times New Roman"/>
              </a:rPr>
              <a:t>Immatriculé au Registre Unique des Intermédiaires en Assurance, Banque et Finance (ORIAS) sous le n°13000716 au titre des activités de </a:t>
            </a:r>
            <a:r>
              <a:rPr lang="fr-FR" sz="1100" b="1" dirty="0">
                <a:latin typeface="Calibri" pitchFamily="34" charset="0"/>
                <a:ea typeface="Andale Sans UI"/>
                <a:cs typeface="Times New Roman"/>
              </a:rPr>
              <a:t>Conseiller en Investissements Financiers</a:t>
            </a:r>
            <a:r>
              <a:rPr lang="fr-FR" sz="1100" dirty="0">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eaLnBrk="1" hangingPunct="1">
              <a:spcBef>
                <a:spcPts val="200"/>
              </a:spcBef>
              <a:defRPr/>
            </a:pPr>
            <a:endParaRPr lang="fr-FR" sz="1600" dirty="0">
              <a:solidFill>
                <a:srgbClr val="302421"/>
              </a:solidFill>
              <a:latin typeface="Verdana" pitchFamily="34" charset="0"/>
            </a:endParaRPr>
          </a:p>
          <a:p>
            <a:pPr marL="342900" indent="-342900" defTabSz="914400" eaLnBrk="1" hangingPunct="1">
              <a:defRPr/>
            </a:pPr>
            <a:endParaRPr lang="fr-FR" sz="1600" dirty="0">
              <a:solidFill>
                <a:srgbClr val="302421"/>
              </a:solidFill>
            </a:endParaRPr>
          </a:p>
        </p:txBody>
      </p:sp>
    </p:spTree>
    <p:extLst>
      <p:ext uri="{BB962C8B-B14F-4D97-AF65-F5344CB8AC3E}">
        <p14:creationId xmlns:p14="http://schemas.microsoft.com/office/powerpoint/2010/main" val="1672346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algn="ctr" eaLnBrk="1" hangingPunct="1">
              <a:spcBef>
                <a:spcPct val="0"/>
              </a:spcBef>
              <a:buClrTx/>
              <a:buSzTx/>
              <a:buFontTx/>
              <a:buNone/>
            </a:pPr>
            <a:r>
              <a:rPr lang="en-US" altLang="fr-FR" sz="2400" b="1">
                <a:solidFill>
                  <a:srgbClr val="302421"/>
                </a:solidFill>
                <a:latin typeface="Calibri" pitchFamily="34" charset="0"/>
              </a:rPr>
              <a:t>AVERTISSEMENT - DISCLAIMER</a:t>
            </a:r>
            <a:endParaRPr lang="en-US" altLang="fr-FR"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eaLnBrk="1" fontAlgn="auto" hangingPunct="1">
              <a:spcBef>
                <a:spcPct val="20000"/>
              </a:spcBef>
              <a:spcAft>
                <a:spcPts val="0"/>
              </a:spcAft>
              <a:defRPr/>
            </a:pPr>
            <a:r>
              <a:rPr lang="fr-FR" sz="1200" b="1" dirty="0">
                <a:solidFill>
                  <a:schemeClr val="bg2">
                    <a:lumMod val="50000"/>
                  </a:scheme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FR"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CH"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CH" sz="1200" b="1" dirty="0">
                <a:solidFill>
                  <a:schemeClr val="bg2">
                    <a:lumMod val="50000"/>
                  </a:schemeClr>
                </a:solidFill>
                <a:latin typeface="Calibri" pitchFamily="34" charset="0"/>
                <a:cs typeface="Calibri" pitchFamily="34" charset="0"/>
              </a:rPr>
              <a:t>This document has been </a:t>
            </a:r>
            <a:r>
              <a:rPr lang="fr-CH" sz="1200" b="1" dirty="0" err="1">
                <a:solidFill>
                  <a:schemeClr val="bg2">
                    <a:lumMod val="50000"/>
                  </a:schemeClr>
                </a:solidFill>
                <a:latin typeface="Calibri" pitchFamily="34" charset="0"/>
                <a:cs typeface="Calibri" pitchFamily="34" charset="0"/>
              </a:rPr>
              <a:t>prepared</a:t>
            </a:r>
            <a:r>
              <a:rPr lang="fr-CH" sz="1200" b="1" dirty="0">
                <a:solidFill>
                  <a:schemeClr val="bg2">
                    <a:lumMod val="50000"/>
                  </a:schemeClr>
                </a:solidFill>
                <a:latin typeface="Calibri" pitchFamily="34" charset="0"/>
                <a:cs typeface="Calibri" pitchFamily="34" charset="0"/>
              </a:rPr>
              <a:t> for the Finance </a:t>
            </a:r>
            <a:r>
              <a:rPr lang="fr-CH" sz="1200" b="1" dirty="0" err="1">
                <a:solidFill>
                  <a:schemeClr val="bg2">
                    <a:lumMod val="50000"/>
                  </a:schemeClr>
                </a:solidFill>
                <a:latin typeface="Calibri" pitchFamily="34" charset="0"/>
                <a:cs typeface="Calibri" pitchFamily="34" charset="0"/>
              </a:rPr>
              <a:t>department</a:t>
            </a:r>
            <a:r>
              <a:rPr lang="fr-CH" sz="1200" b="1" dirty="0">
                <a:solidFill>
                  <a:schemeClr val="bg2">
                    <a:lumMod val="50000"/>
                  </a:schemeClr>
                </a:solidFill>
                <a:latin typeface="Calibri" pitchFamily="34" charset="0"/>
                <a:cs typeface="Calibri" pitchFamily="34" charset="0"/>
              </a:rPr>
              <a:t> of the Client. It must not </a:t>
            </a:r>
            <a:r>
              <a:rPr lang="fr-CH" sz="1200" b="1" dirty="0" err="1">
                <a:solidFill>
                  <a:schemeClr val="bg2">
                    <a:lumMod val="50000"/>
                  </a:schemeClr>
                </a:solidFill>
                <a:latin typeface="Calibri" pitchFamily="34" charset="0"/>
                <a:cs typeface="Calibri" pitchFamily="34" charset="0"/>
              </a:rPr>
              <a:t>be</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communicated</a:t>
            </a:r>
            <a:r>
              <a:rPr lang="fr-CH" sz="1200" b="1">
                <a:solidFill>
                  <a:schemeClr val="bg2">
                    <a:lumMod val="50000"/>
                  </a:schemeClr>
                </a:solidFill>
                <a:latin typeface="Calibri" pitchFamily="34" charset="0"/>
                <a:cs typeface="Calibri" pitchFamily="34" charset="0"/>
              </a:rPr>
              <a:t> or published</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externally</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without</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prior</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written</a:t>
            </a:r>
            <a:r>
              <a:rPr lang="fr-CH" sz="1200" b="1" dirty="0">
                <a:solidFill>
                  <a:schemeClr val="bg2">
                    <a:lumMod val="50000"/>
                  </a:schemeClr>
                </a:solidFill>
                <a:latin typeface="Calibri" pitchFamily="34" charset="0"/>
                <a:cs typeface="Calibri" pitchFamily="34" charset="0"/>
              </a:rPr>
              <a:t> consent of  KERIUS FINANCE </a:t>
            </a:r>
          </a:p>
          <a:p>
            <a:pPr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en-GB" sz="1200" dirty="0">
                <a:solidFill>
                  <a:schemeClr val="bg2">
                    <a:lumMod val="50000"/>
                  </a:scheme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chemeClr val="bg2">
                    <a:lumMod val="50000"/>
                  </a:scheme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chemeClr val="bg2">
                    <a:lumMod val="50000"/>
                  </a:schemeClr>
                </a:solidFill>
                <a:latin typeface="Calibri" pitchFamily="34" charset="0"/>
                <a:cs typeface="Calibri" pitchFamily="34" charset="0"/>
              </a:rPr>
              <a:t>solicitation</a:t>
            </a:r>
            <a:r>
              <a:rPr lang="fr-FR" sz="1200" dirty="0">
                <a:solidFill>
                  <a:schemeClr val="bg2">
                    <a:lumMod val="50000"/>
                  </a:schemeClr>
                </a:solidFill>
                <a:latin typeface="Calibri" pitchFamily="34" charset="0"/>
                <a:cs typeface="Calibri" pitchFamily="34" charset="0"/>
              </a:rPr>
              <a:t> to enter </a:t>
            </a:r>
            <a:r>
              <a:rPr lang="fr-FR" sz="1200" dirty="0" err="1">
                <a:solidFill>
                  <a:schemeClr val="bg2">
                    <a:lumMod val="50000"/>
                  </a:schemeClr>
                </a:solidFill>
                <a:latin typeface="Calibri" pitchFamily="34" charset="0"/>
                <a:cs typeface="Calibri" pitchFamily="34" charset="0"/>
              </a:rPr>
              <a:t>into</a:t>
            </a:r>
            <a:r>
              <a:rPr lang="fr-FR" sz="1200" dirty="0">
                <a:solidFill>
                  <a:schemeClr val="bg2">
                    <a:lumMod val="50000"/>
                  </a:schemeClr>
                </a:solidFill>
                <a:latin typeface="Calibri" pitchFamily="34" charset="0"/>
                <a:cs typeface="Calibri" pitchFamily="34" charset="0"/>
              </a:rPr>
              <a:t> the transactions or processes described </a:t>
            </a:r>
            <a:r>
              <a:rPr lang="fr-FR" sz="1200" dirty="0" err="1">
                <a:solidFill>
                  <a:schemeClr val="bg2">
                    <a:lumMod val="50000"/>
                  </a:schemeClr>
                </a:solidFill>
                <a:latin typeface="Calibri" pitchFamily="34" charset="0"/>
                <a:cs typeface="Calibri" pitchFamily="34" charset="0"/>
              </a:rPr>
              <a:t>herein</a:t>
            </a:r>
            <a:r>
              <a:rPr lang="fr-FR" sz="1200" dirty="0">
                <a:solidFill>
                  <a:schemeClr val="bg2">
                    <a:lumMod val="50000"/>
                  </a:schemeClr>
                </a:solidFill>
                <a:latin typeface="Calibri" pitchFamily="34" charset="0"/>
                <a:cs typeface="Calibri" pitchFamily="34" charset="0"/>
              </a:rPr>
              <a:t>.  If the Client </a:t>
            </a:r>
            <a:r>
              <a:rPr lang="fr-FR" sz="1200" dirty="0" err="1">
                <a:solidFill>
                  <a:schemeClr val="bg2">
                    <a:lumMod val="50000"/>
                  </a:schemeClr>
                </a:solidFill>
                <a:latin typeface="Calibri" pitchFamily="34" charset="0"/>
                <a:cs typeface="Calibri" pitchFamily="34" charset="0"/>
              </a:rPr>
              <a:t>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interested</a:t>
            </a:r>
            <a:r>
              <a:rPr lang="fr-FR" sz="1200" dirty="0">
                <a:solidFill>
                  <a:schemeClr val="bg2">
                    <a:lumMod val="50000"/>
                  </a:schemeClr>
                </a:solidFill>
                <a:latin typeface="Calibri" pitchFamily="34" charset="0"/>
                <a:cs typeface="Calibri" pitchFamily="34" charset="0"/>
              </a:rPr>
              <a:t> in setting up this type of transactions or processes, the Client </a:t>
            </a:r>
            <a:r>
              <a:rPr lang="fr-FR" sz="1200" dirty="0" err="1">
                <a:solidFill>
                  <a:schemeClr val="bg2">
                    <a:lumMod val="50000"/>
                  </a:schemeClr>
                </a:solidFill>
                <a:latin typeface="Calibri" pitchFamily="34" charset="0"/>
                <a:cs typeface="Calibri" pitchFamily="34" charset="0"/>
              </a:rPr>
              <a:t>should</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conduct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analysis</a:t>
            </a:r>
            <a:r>
              <a:rPr lang="fr-FR" sz="1200" dirty="0">
                <a:solidFill>
                  <a:schemeClr val="bg2">
                    <a:lumMod val="50000"/>
                  </a:schemeClr>
                </a:solidFill>
                <a:latin typeface="Calibri" pitchFamily="34" charset="0"/>
                <a:cs typeface="Calibri" pitchFamily="34" charset="0"/>
              </a:rPr>
              <a:t> of the </a:t>
            </a:r>
            <a:r>
              <a:rPr lang="fr-FR" sz="1200" dirty="0" err="1">
                <a:solidFill>
                  <a:schemeClr val="bg2">
                    <a:lumMod val="50000"/>
                  </a:schemeClr>
                </a:solidFill>
                <a:latin typeface="Calibri" pitchFamily="34" charset="0"/>
                <a:cs typeface="Calibri" pitchFamily="34" charset="0"/>
              </a:rPr>
              <a:t>suitability</a:t>
            </a:r>
            <a:r>
              <a:rPr lang="fr-FR" sz="1200" dirty="0">
                <a:solidFill>
                  <a:schemeClr val="bg2">
                    <a:lumMod val="50000"/>
                  </a:schemeClr>
                </a:solidFill>
                <a:latin typeface="Calibri" pitchFamily="34" charset="0"/>
                <a:cs typeface="Calibri" pitchFamily="34" charset="0"/>
              </a:rPr>
              <a:t> to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needs</a:t>
            </a:r>
            <a:r>
              <a:rPr lang="fr-FR" sz="1200" dirty="0">
                <a:solidFill>
                  <a:schemeClr val="bg2">
                    <a:lumMod val="50000"/>
                  </a:schemeClr>
                </a:solidFill>
                <a:latin typeface="Calibri" pitchFamily="34" charset="0"/>
                <a:cs typeface="Calibri" pitchFamily="34" charset="0"/>
              </a:rPr>
              <a:t>.  The Client must </a:t>
            </a:r>
            <a:r>
              <a:rPr lang="fr-FR" sz="1200" dirty="0" err="1">
                <a:solidFill>
                  <a:schemeClr val="bg2">
                    <a:lumMod val="50000"/>
                  </a:schemeClr>
                </a:solidFill>
                <a:latin typeface="Calibri" pitchFamily="34" charset="0"/>
                <a:cs typeface="Calibri" pitchFamily="34" charset="0"/>
              </a:rPr>
              <a:t>also</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verify</a:t>
            </a:r>
            <a:r>
              <a:rPr lang="fr-FR" sz="1200" dirty="0">
                <a:solidFill>
                  <a:schemeClr val="bg2">
                    <a:lumMod val="50000"/>
                  </a:schemeClr>
                </a:solidFill>
                <a:latin typeface="Calibri" pitchFamily="34" charset="0"/>
                <a:cs typeface="Calibri" pitchFamily="34" charset="0"/>
              </a:rPr>
              <a:t> the </a:t>
            </a:r>
            <a:r>
              <a:rPr lang="fr-FR" sz="1200" dirty="0" err="1">
                <a:solidFill>
                  <a:schemeClr val="bg2">
                    <a:lumMod val="50000"/>
                  </a:schemeClr>
                </a:solidFill>
                <a:latin typeface="Calibri" pitchFamily="34" charset="0"/>
                <a:cs typeface="Calibri" pitchFamily="34" charset="0"/>
              </a:rPr>
              <a:t>consequences</a:t>
            </a:r>
            <a:r>
              <a:rPr lang="fr-FR" sz="1200" dirty="0">
                <a:solidFill>
                  <a:schemeClr val="bg2">
                    <a:lumMod val="50000"/>
                  </a:schemeClr>
                </a:solidFill>
                <a:latin typeface="Calibri" pitchFamily="34" charset="0"/>
                <a:cs typeface="Calibri" pitchFamily="34" charset="0"/>
              </a:rPr>
              <a:t> of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decisions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including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accounting</a:t>
            </a:r>
            <a:r>
              <a:rPr lang="fr-FR" sz="1200" dirty="0">
                <a:solidFill>
                  <a:schemeClr val="bg2">
                    <a:lumMod val="50000"/>
                  </a:schemeClr>
                </a:solidFill>
                <a:latin typeface="Calibri" pitchFamily="34" charset="0"/>
                <a:cs typeface="Calibri" pitchFamily="34" charset="0"/>
              </a:rPr>
              <a:t> and fiscal  aspects. </a:t>
            </a:r>
            <a:r>
              <a:rPr lang="en-GB" sz="1200" dirty="0">
                <a:solidFill>
                  <a:schemeClr val="bg2">
                    <a:lumMod val="50000"/>
                  </a:schemeClr>
                </a:solidFill>
                <a:latin typeface="Calibri" pitchFamily="34" charset="0"/>
                <a:cs typeface="Calibri" pitchFamily="34" charset="0"/>
              </a:rPr>
              <a:t>The Client is also responsible for the implementation of his decisions.</a:t>
            </a:r>
          </a:p>
          <a:p>
            <a:pPr algn="just" defTabSz="914400" eaLnBrk="1" fontAlgn="auto" hangingPunct="1">
              <a:spcBef>
                <a:spcPct val="20000"/>
              </a:spcBef>
              <a:spcAft>
                <a:spcPts val="0"/>
              </a:spcAft>
              <a:defRPr/>
            </a:pPr>
            <a:r>
              <a:rPr lang="fr-FR" sz="1200" dirty="0" err="1">
                <a:solidFill>
                  <a:schemeClr val="bg2">
                    <a:lumMod val="50000"/>
                  </a:schemeClr>
                </a:solidFill>
                <a:latin typeface="Calibri" pitchFamily="34" charset="0"/>
                <a:cs typeface="Calibri" pitchFamily="34" charset="0"/>
              </a:rPr>
              <a:t>Neither</a:t>
            </a:r>
            <a:r>
              <a:rPr lang="fr-FR" sz="1200" dirty="0">
                <a:solidFill>
                  <a:schemeClr val="bg2">
                    <a:lumMod val="50000"/>
                  </a:schemeClr>
                </a:solidFill>
                <a:latin typeface="Calibri" pitchFamily="34" charset="0"/>
                <a:cs typeface="Calibri" pitchFamily="34" charset="0"/>
              </a:rPr>
              <a:t>  KERIUS FINANCE </a:t>
            </a:r>
            <a:r>
              <a:rPr lang="fr-FR" sz="1200" dirty="0" err="1">
                <a:solidFill>
                  <a:schemeClr val="bg2">
                    <a:lumMod val="50000"/>
                  </a:schemeClr>
                </a:solidFill>
                <a:latin typeface="Calibri" pitchFamily="34" charset="0"/>
                <a:cs typeface="Calibri" pitchFamily="34" charset="0"/>
              </a:rPr>
              <a:t>nor</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directors</a:t>
            </a:r>
            <a:r>
              <a:rPr lang="fr-FR" sz="1200" dirty="0">
                <a:solidFill>
                  <a:schemeClr val="bg2">
                    <a:lumMod val="50000"/>
                  </a:schemeClr>
                </a:solidFill>
                <a:latin typeface="Calibri" pitchFamily="34" charset="0"/>
                <a:cs typeface="Calibri" pitchFamily="34" charset="0"/>
              </a:rPr>
              <a:t> and </a:t>
            </a:r>
            <a:r>
              <a:rPr lang="fr-FR" sz="1200" dirty="0" err="1">
                <a:solidFill>
                  <a:schemeClr val="bg2">
                    <a:lumMod val="50000"/>
                  </a:schemeClr>
                </a:solidFill>
                <a:latin typeface="Calibri" pitchFamily="34" charset="0"/>
                <a:cs typeface="Calibri" pitchFamily="34" charset="0"/>
              </a:rPr>
              <a:t>employees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accept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for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loss</a:t>
            </a:r>
            <a:r>
              <a:rPr lang="fr-FR" sz="1200" dirty="0">
                <a:solidFill>
                  <a:schemeClr val="bg2">
                    <a:lumMod val="50000"/>
                  </a:schemeClr>
                </a:solidFill>
                <a:latin typeface="Calibri" pitchFamily="34" charset="0"/>
                <a:cs typeface="Calibri" pitchFamily="34" charset="0"/>
              </a:rPr>
              <a:t> or damage </a:t>
            </a:r>
            <a:r>
              <a:rPr lang="fr-FR" sz="1200" dirty="0" err="1">
                <a:solidFill>
                  <a:schemeClr val="bg2">
                    <a:lumMod val="50000"/>
                  </a:schemeClr>
                </a:solidFill>
                <a:latin typeface="Calibri" pitchFamily="34" charset="0"/>
                <a:cs typeface="Calibri" pitchFamily="34" charset="0"/>
              </a:rPr>
              <a:t>resulting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from</a:t>
            </a:r>
            <a:r>
              <a:rPr lang="fr-FR" sz="1200" dirty="0">
                <a:solidFill>
                  <a:schemeClr val="bg2">
                    <a:lumMod val="50000"/>
                  </a:schemeClr>
                </a:solidFill>
                <a:latin typeface="Calibri" pitchFamily="34" charset="0"/>
                <a:cs typeface="Calibri" pitchFamily="34" charset="0"/>
              </a:rPr>
              <a:t> the use of this document and </a:t>
            </a:r>
            <a:r>
              <a:rPr lang="fr-FR" sz="1200" dirty="0" err="1">
                <a:solidFill>
                  <a:schemeClr val="bg2">
                    <a:lumMod val="50000"/>
                  </a:schemeClr>
                </a:solidFill>
                <a:latin typeface="Calibri" pitchFamily="34" charset="0"/>
                <a:cs typeface="Calibri" pitchFamily="34" charset="0"/>
              </a:rPr>
              <a:t>expressly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excludes</a:t>
            </a:r>
            <a:r>
              <a:rPr lang="fr-FR" sz="1200" dirty="0">
                <a:solidFill>
                  <a:schemeClr val="bg2">
                    <a:lumMod val="50000"/>
                  </a:schemeClr>
                </a:solidFill>
                <a:latin typeface="Calibri" pitchFamily="34" charset="0"/>
                <a:cs typeface="Calibri" pitchFamily="34" charset="0"/>
              </a:rPr>
              <a:t> all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in respect of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implication of the described </a:t>
            </a:r>
            <a:r>
              <a:rPr lang="fr-FR" sz="1200" dirty="0" err="1">
                <a:solidFill>
                  <a:schemeClr val="bg2">
                    <a:lumMod val="50000"/>
                  </a:schemeClr>
                </a:solidFill>
                <a:latin typeface="Calibri" pitchFamily="34" charset="0"/>
                <a:cs typeface="Calibri" pitchFamily="34" charset="0"/>
              </a:rPr>
              <a:t>ideas</a:t>
            </a:r>
            <a:r>
              <a:rPr lang="fr-FR" sz="1200" dirty="0">
                <a:solidFill>
                  <a:schemeClr val="bg2">
                    <a:lumMod val="50000"/>
                  </a:schemeClr>
                </a:solidFill>
                <a:latin typeface="Calibri" pitchFamily="34" charset="0"/>
                <a:cs typeface="Calibri" pitchFamily="34" charset="0"/>
              </a:rPr>
              <a:t> or transactions on the </a:t>
            </a:r>
            <a:r>
              <a:rPr lang="fr-FR" sz="1200" dirty="0" err="1">
                <a:solidFill>
                  <a:schemeClr val="bg2">
                    <a:lumMod val="50000"/>
                  </a:schemeClr>
                </a:solidFill>
                <a:latin typeface="Calibri" pitchFamily="34" charset="0"/>
                <a:cs typeface="Calibri" pitchFamily="34" charset="0"/>
              </a:rPr>
              <a:t>Client’s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specific</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particulars</a:t>
            </a:r>
            <a:r>
              <a:rPr lang="fr-FR" sz="1200" dirty="0">
                <a:solidFill>
                  <a:schemeClr val="bg2">
                    <a:lumMod val="50000"/>
                  </a:schemeClr>
                </a:solidFill>
                <a:latin typeface="Calibri" pitchFamily="34" charset="0"/>
                <a:cs typeface="Calibri" pitchFamily="34" charset="0"/>
              </a:rPr>
              <a:t>.</a:t>
            </a:r>
          </a:p>
        </p:txBody>
      </p:sp>
    </p:spTree>
    <p:extLst>
      <p:ext uri="{BB962C8B-B14F-4D97-AF65-F5344CB8AC3E}">
        <p14:creationId xmlns:p14="http://schemas.microsoft.com/office/powerpoint/2010/main" val="316763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240" y="3018608"/>
            <a:ext cx="8890000" cy="1077218"/>
          </a:xfrm>
          <a:prstGeom prst="rect">
            <a:avLst/>
          </a:prstGeom>
          <a:ln>
            <a:solidFill>
              <a:schemeClr val="bg1">
                <a:lumMod val="50000"/>
              </a:schemeClr>
            </a:solidFill>
          </a:ln>
        </p:spPr>
        <p:txBody>
          <a:bodyPr wrap="square">
            <a:spAutoFit/>
          </a:bodyPr>
          <a:lstStyle/>
          <a:p>
            <a:r>
              <a:rPr lang="fr-FR" sz="1600" b="1" dirty="0">
                <a:solidFill>
                  <a:schemeClr val="accent3">
                    <a:lumMod val="75000"/>
                  </a:schemeClr>
                </a:solidFill>
                <a:latin typeface="Calibri" panose="020F0502020204030204" pitchFamily="34" charset="0"/>
              </a:rPr>
              <a:t>Couverture LCL</a:t>
            </a:r>
          </a:p>
          <a:p>
            <a:r>
              <a:rPr lang="fr-FR" sz="1600" b="1" dirty="0">
                <a:latin typeface="Calibri" panose="020F0502020204030204" pitchFamily="34" charset="0"/>
              </a:rPr>
              <a:t>Nominal de départ</a:t>
            </a:r>
            <a:r>
              <a:rPr lang="fr-FR" sz="1600" dirty="0">
                <a:latin typeface="Calibri" panose="020F0502020204030204" pitchFamily="34" charset="0"/>
              </a:rPr>
              <a:t>	: €64’750’000 amortissement spécifique, cf. tableau en annexe</a:t>
            </a:r>
            <a:endParaRPr lang="fr-FR" sz="1050" dirty="0">
              <a:latin typeface="Calibri" panose="020F0502020204030204" pitchFamily="34" charset="0"/>
            </a:endParaRPr>
          </a:p>
          <a:p>
            <a:pPr algn="just"/>
            <a:r>
              <a:rPr lang="fr-FR" sz="1600" b="1" dirty="0">
                <a:latin typeface="Calibri" panose="020F0502020204030204" pitchFamily="34" charset="0"/>
              </a:rPr>
              <a:t>Prime annuelle </a:t>
            </a:r>
            <a:r>
              <a:rPr lang="fr-FR" sz="1600" dirty="0">
                <a:latin typeface="Calibri" panose="020F0502020204030204" pitchFamily="34" charset="0"/>
              </a:rPr>
              <a:t>à payer trimestriellement jusqu’au 24/01/2025: </a:t>
            </a:r>
            <a:r>
              <a:rPr lang="fr-FR" sz="1600" b="1" dirty="0">
                <a:latin typeface="Calibri" panose="020F0502020204030204" pitchFamily="34" charset="0"/>
              </a:rPr>
              <a:t>1,48%, </a:t>
            </a:r>
            <a:r>
              <a:rPr lang="fr-FR" sz="1600" dirty="0">
                <a:latin typeface="Calibri" panose="020F0502020204030204" pitchFamily="34" charset="0"/>
              </a:rPr>
              <a:t>correspondant à une prime payée à la mise en place (up-front) de </a:t>
            </a:r>
            <a:r>
              <a:rPr lang="fr-FR" sz="1600" b="1" dirty="0">
                <a:latin typeface="Calibri" panose="020F0502020204030204" pitchFamily="34" charset="0"/>
              </a:rPr>
              <a:t>€2’829’774.</a:t>
            </a:r>
            <a:endParaRPr lang="fr-FR" sz="1600" dirty="0">
              <a:latin typeface="Calibri" panose="020F0502020204030204" pitchFamily="34" charset="0"/>
            </a:endParaRPr>
          </a:p>
        </p:txBody>
      </p:sp>
      <p:sp>
        <p:nvSpPr>
          <p:cNvPr id="2" name="Rectangle 1"/>
          <p:cNvSpPr/>
          <p:nvPr/>
        </p:nvSpPr>
        <p:spPr>
          <a:xfrm>
            <a:off x="142240" y="1177470"/>
            <a:ext cx="8890000" cy="1815882"/>
          </a:xfrm>
          <a:prstGeom prst="rect">
            <a:avLst/>
          </a:prstGeom>
          <a:ln>
            <a:solidFill>
              <a:schemeClr val="bg1">
                <a:lumMod val="50000"/>
              </a:schemeClr>
            </a:solidFill>
          </a:ln>
        </p:spPr>
        <p:txBody>
          <a:bodyPr wrap="square">
            <a:spAutoFit/>
          </a:bodyPr>
          <a:lstStyle/>
          <a:p>
            <a:pPr lvl="0"/>
            <a:r>
              <a:rPr lang="fr-FR" sz="1600" b="1" dirty="0">
                <a:solidFill>
                  <a:prstClr val="black"/>
                </a:solidFill>
                <a:latin typeface="Calibri" panose="020F0502020204030204" pitchFamily="34" charset="0"/>
              </a:rPr>
              <a:t>Produit</a:t>
            </a:r>
            <a:r>
              <a:rPr lang="fr-FR" sz="1600" dirty="0">
                <a:solidFill>
                  <a:prstClr val="black"/>
                </a:solidFill>
                <a:latin typeface="Calibri" panose="020F0502020204030204" pitchFamily="34" charset="0"/>
              </a:rPr>
              <a:t> 			: </a:t>
            </a:r>
            <a:r>
              <a:rPr lang="fr-FR" sz="1600" b="1" dirty="0">
                <a:solidFill>
                  <a:prstClr val="black"/>
                </a:solidFill>
                <a:latin typeface="Calibri" panose="020F0502020204030204" pitchFamily="34" charset="0"/>
              </a:rPr>
              <a:t>Cap à Prime lissée</a:t>
            </a:r>
          </a:p>
          <a:p>
            <a:pPr lvl="0"/>
            <a:r>
              <a:rPr lang="fr-FR" sz="1600" b="1" dirty="0">
                <a:solidFill>
                  <a:prstClr val="black"/>
                </a:solidFill>
                <a:latin typeface="Calibri" panose="020F0502020204030204" pitchFamily="34" charset="0"/>
              </a:rPr>
              <a:t>Cours d’exercice		</a:t>
            </a:r>
            <a:r>
              <a:rPr lang="fr-FR" sz="1600" dirty="0">
                <a:solidFill>
                  <a:prstClr val="black"/>
                </a:solidFill>
                <a:latin typeface="Calibri" panose="020F0502020204030204" pitchFamily="34" charset="0"/>
              </a:rPr>
              <a:t>:</a:t>
            </a:r>
            <a:r>
              <a:rPr lang="fr-FR" sz="1600" dirty="0">
                <a:latin typeface="Calibri" panose="020F0502020204030204" pitchFamily="34" charset="0"/>
              </a:rPr>
              <a:t> 0% </a:t>
            </a:r>
            <a:r>
              <a:rPr lang="fr-FR" sz="1600" dirty="0">
                <a:solidFill>
                  <a:prstClr val="black"/>
                </a:solidFill>
                <a:latin typeface="Calibri" panose="020F0502020204030204" pitchFamily="34" charset="0"/>
              </a:rPr>
              <a:t>(« strike » ou plafond)</a:t>
            </a:r>
          </a:p>
          <a:p>
            <a:pPr lvl="0"/>
            <a:r>
              <a:rPr lang="fr-FR" sz="1600" b="1" dirty="0">
                <a:solidFill>
                  <a:prstClr val="black"/>
                </a:solidFill>
                <a:latin typeface="Calibri" panose="020F0502020204030204" pitchFamily="34" charset="0"/>
              </a:rPr>
              <a:t>Date de transaction</a:t>
            </a:r>
            <a:r>
              <a:rPr lang="fr-FR" sz="1600" dirty="0">
                <a:solidFill>
                  <a:prstClr val="black"/>
                </a:solidFill>
                <a:latin typeface="Calibri" panose="020F0502020204030204" pitchFamily="34" charset="0"/>
              </a:rPr>
              <a:t> 	: </a:t>
            </a:r>
            <a:r>
              <a:rPr lang="fr-FR" sz="1600" dirty="0">
                <a:solidFill>
                  <a:srgbClr val="FF0000"/>
                </a:solidFill>
                <a:latin typeface="Calibri" panose="020F0502020204030204" pitchFamily="34" charset="0"/>
              </a:rPr>
              <a:t>13/07/2022</a:t>
            </a:r>
            <a:endParaRPr lang="fr-FR" sz="1600" b="1" dirty="0">
              <a:solidFill>
                <a:srgbClr val="FF0000"/>
              </a:solidFill>
              <a:latin typeface="Calibri" panose="020F0502020204030204" pitchFamily="34" charset="0"/>
            </a:endParaRPr>
          </a:p>
          <a:p>
            <a:pPr lvl="0"/>
            <a:r>
              <a:rPr lang="fr-FR" sz="1600" b="1" dirty="0">
                <a:solidFill>
                  <a:prstClr val="black"/>
                </a:solidFill>
                <a:latin typeface="Calibri" panose="020F0502020204030204" pitchFamily="34" charset="0"/>
              </a:rPr>
              <a:t>Date de début 		</a:t>
            </a:r>
            <a:r>
              <a:rPr lang="fr-FR" sz="1600" dirty="0">
                <a:solidFill>
                  <a:prstClr val="black"/>
                </a:solidFill>
                <a:latin typeface="Calibri" panose="020F0502020204030204" pitchFamily="34" charset="0"/>
              </a:rPr>
              <a:t>: </a:t>
            </a:r>
            <a:r>
              <a:rPr lang="fr-FR" sz="1600" dirty="0">
                <a:latin typeface="Calibri" panose="020F0502020204030204" pitchFamily="34" charset="0"/>
              </a:rPr>
              <a:t>25/07/2022</a:t>
            </a:r>
            <a:endParaRPr lang="fr-FR" sz="1600" b="1" dirty="0">
              <a:latin typeface="Calibri" panose="020F0502020204030204" pitchFamily="34" charset="0"/>
            </a:endParaRPr>
          </a:p>
          <a:p>
            <a:pPr lvl="0"/>
            <a:r>
              <a:rPr lang="fr-FR" sz="1600" b="1" dirty="0">
                <a:latin typeface="Calibri" panose="020F0502020204030204" pitchFamily="34" charset="0"/>
              </a:rPr>
              <a:t>Date de Fin</a:t>
            </a:r>
            <a:r>
              <a:rPr lang="fr-FR" sz="1600" dirty="0">
                <a:latin typeface="Calibri" panose="020F0502020204030204" pitchFamily="34" charset="0"/>
              </a:rPr>
              <a:t> 		: 24/01/2025</a:t>
            </a:r>
            <a:endParaRPr lang="fr-FR" sz="1600" b="1" dirty="0">
              <a:latin typeface="Calibri" panose="020F0502020204030204" pitchFamily="34" charset="0"/>
            </a:endParaRPr>
          </a:p>
          <a:p>
            <a:pPr lvl="0"/>
            <a:r>
              <a:rPr lang="fr-FR" sz="1600" b="1" dirty="0">
                <a:solidFill>
                  <a:prstClr val="black"/>
                </a:solidFill>
                <a:latin typeface="Calibri" panose="020F0502020204030204" pitchFamily="34" charset="0"/>
              </a:rPr>
              <a:t>Index</a:t>
            </a:r>
            <a:r>
              <a:rPr lang="fr-FR" sz="1600" dirty="0">
                <a:solidFill>
                  <a:prstClr val="black"/>
                </a:solidFill>
                <a:latin typeface="Calibri" panose="020F0502020204030204" pitchFamily="34" charset="0"/>
              </a:rPr>
              <a:t> 			: Euribor 3 Mois</a:t>
            </a:r>
          </a:p>
          <a:p>
            <a:pPr lvl="0"/>
            <a:r>
              <a:rPr lang="fr-FR" sz="1600" b="1" dirty="0">
                <a:solidFill>
                  <a:prstClr val="black"/>
                </a:solidFill>
                <a:latin typeface="Calibri" panose="020F0502020204030204" pitchFamily="34" charset="0"/>
              </a:rPr>
              <a:t>Base				</a:t>
            </a:r>
            <a:r>
              <a:rPr lang="fr-FR" sz="1600" dirty="0">
                <a:solidFill>
                  <a:prstClr val="black"/>
                </a:solidFill>
                <a:latin typeface="Calibri" panose="020F0502020204030204" pitchFamily="34" charset="0"/>
              </a:rPr>
              <a:t>: ACTUAL/360</a:t>
            </a:r>
          </a:p>
        </p:txBody>
      </p:sp>
      <p:sp>
        <p:nvSpPr>
          <p:cNvPr id="7" name="ZoneTexte 6">
            <a:extLst>
              <a:ext uri="{FF2B5EF4-FFF2-40B4-BE49-F238E27FC236}">
                <a16:creationId xmlns:a16="http://schemas.microsoft.com/office/drawing/2014/main" id="{95E2DF4C-29B0-4B93-A015-FAA69D56C9D7}"/>
              </a:ext>
            </a:extLst>
          </p:cNvPr>
          <p:cNvSpPr txBox="1"/>
          <p:nvPr/>
        </p:nvSpPr>
        <p:spPr>
          <a:xfrm>
            <a:off x="1545444" y="285145"/>
            <a:ext cx="6029325" cy="461665"/>
          </a:xfrm>
          <a:prstGeom prst="rect">
            <a:avLst/>
          </a:prstGeom>
          <a:noFill/>
        </p:spPr>
        <p:txBody>
          <a:bodyPr wrap="square" rtlCol="0">
            <a:spAutoFit/>
          </a:bodyPr>
          <a:lstStyle/>
          <a:p>
            <a:pPr algn="ctr"/>
            <a:r>
              <a:rPr lang="fr-FR" sz="2400" dirty="0">
                <a:latin typeface="Calibri" panose="020F0502020204030204" pitchFamily="34" charset="0"/>
              </a:rPr>
              <a:t>Détail de la couverture réalisée</a:t>
            </a:r>
          </a:p>
        </p:txBody>
      </p:sp>
    </p:spTree>
    <p:extLst>
      <p:ext uri="{BB962C8B-B14F-4D97-AF65-F5344CB8AC3E}">
        <p14:creationId xmlns:p14="http://schemas.microsoft.com/office/powerpoint/2010/main" val="205335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E1BEB08-2E59-406B-A443-48538FB63044}"/>
              </a:ext>
            </a:extLst>
          </p:cNvPr>
          <p:cNvSpPr txBox="1"/>
          <p:nvPr/>
        </p:nvSpPr>
        <p:spPr>
          <a:xfrm>
            <a:off x="1572577" y="281772"/>
            <a:ext cx="6029325" cy="461665"/>
          </a:xfrm>
          <a:prstGeom prst="rect">
            <a:avLst/>
          </a:prstGeom>
          <a:noFill/>
        </p:spPr>
        <p:txBody>
          <a:bodyPr wrap="square" rtlCol="0">
            <a:spAutoFit/>
          </a:bodyPr>
          <a:lstStyle/>
          <a:p>
            <a:pPr algn="ctr"/>
            <a:r>
              <a:rPr lang="fr-FR" sz="2400" dirty="0">
                <a:latin typeface="Calibri" panose="020F0502020204030204" pitchFamily="34" charset="0"/>
              </a:rPr>
              <a:t>Primes à payer</a:t>
            </a:r>
          </a:p>
        </p:txBody>
      </p:sp>
      <p:graphicFrame>
        <p:nvGraphicFramePr>
          <p:cNvPr id="4" name="Tableau 3">
            <a:extLst>
              <a:ext uri="{FF2B5EF4-FFF2-40B4-BE49-F238E27FC236}">
                <a16:creationId xmlns:a16="http://schemas.microsoft.com/office/drawing/2014/main" id="{CF791D9B-03B4-DDA4-FFC7-7FB838FD3207}"/>
              </a:ext>
            </a:extLst>
          </p:cNvPr>
          <p:cNvGraphicFramePr>
            <a:graphicFrameLocks noGrp="1"/>
          </p:cNvGraphicFramePr>
          <p:nvPr>
            <p:extLst>
              <p:ext uri="{D42A27DB-BD31-4B8C-83A1-F6EECF244321}">
                <p14:modId xmlns:p14="http://schemas.microsoft.com/office/powerpoint/2010/main" val="3587265831"/>
              </p:ext>
            </p:extLst>
          </p:nvPr>
        </p:nvGraphicFramePr>
        <p:xfrm>
          <a:off x="238126" y="1088530"/>
          <a:ext cx="8667750" cy="4521696"/>
        </p:xfrm>
        <a:graphic>
          <a:graphicData uri="http://schemas.openxmlformats.org/drawingml/2006/table">
            <a:tbl>
              <a:tblPr/>
              <a:tblGrid>
                <a:gridCol w="1238250">
                  <a:extLst>
                    <a:ext uri="{9D8B030D-6E8A-4147-A177-3AD203B41FA5}">
                      <a16:colId xmlns:a16="http://schemas.microsoft.com/office/drawing/2014/main" val="2708688565"/>
                    </a:ext>
                  </a:extLst>
                </a:gridCol>
                <a:gridCol w="1238250">
                  <a:extLst>
                    <a:ext uri="{9D8B030D-6E8A-4147-A177-3AD203B41FA5}">
                      <a16:colId xmlns:a16="http://schemas.microsoft.com/office/drawing/2014/main" val="3620014000"/>
                    </a:ext>
                  </a:extLst>
                </a:gridCol>
                <a:gridCol w="1238250">
                  <a:extLst>
                    <a:ext uri="{9D8B030D-6E8A-4147-A177-3AD203B41FA5}">
                      <a16:colId xmlns:a16="http://schemas.microsoft.com/office/drawing/2014/main" val="974937402"/>
                    </a:ext>
                  </a:extLst>
                </a:gridCol>
                <a:gridCol w="1238250">
                  <a:extLst>
                    <a:ext uri="{9D8B030D-6E8A-4147-A177-3AD203B41FA5}">
                      <a16:colId xmlns:a16="http://schemas.microsoft.com/office/drawing/2014/main" val="1713257367"/>
                    </a:ext>
                  </a:extLst>
                </a:gridCol>
                <a:gridCol w="1238250">
                  <a:extLst>
                    <a:ext uri="{9D8B030D-6E8A-4147-A177-3AD203B41FA5}">
                      <a16:colId xmlns:a16="http://schemas.microsoft.com/office/drawing/2014/main" val="3900114740"/>
                    </a:ext>
                  </a:extLst>
                </a:gridCol>
                <a:gridCol w="1238250">
                  <a:extLst>
                    <a:ext uri="{9D8B030D-6E8A-4147-A177-3AD203B41FA5}">
                      <a16:colId xmlns:a16="http://schemas.microsoft.com/office/drawing/2014/main" val="1815219589"/>
                    </a:ext>
                  </a:extLst>
                </a:gridCol>
                <a:gridCol w="1238250">
                  <a:extLst>
                    <a:ext uri="{9D8B030D-6E8A-4147-A177-3AD203B41FA5}">
                      <a16:colId xmlns:a16="http://schemas.microsoft.com/office/drawing/2014/main" val="1290223738"/>
                    </a:ext>
                  </a:extLst>
                </a:gridCol>
              </a:tblGrid>
              <a:tr h="884616">
                <a:tc>
                  <a:txBody>
                    <a:bodyPr/>
                    <a:lstStyle/>
                    <a:p>
                      <a:pPr algn="ctr" fontAlgn="ctr"/>
                      <a:r>
                        <a:rPr lang="fr-FR" sz="1100" b="1" i="0" u="none" strike="noStrike">
                          <a:solidFill>
                            <a:srgbClr val="FFFFFF"/>
                          </a:solidFill>
                          <a:effectLst/>
                          <a:latin typeface="Calibri" panose="020F0502020204030204" pitchFamily="34" charset="0"/>
                        </a:rPr>
                        <a:t>Fixing</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Début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Fin</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Paiement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Notionnel</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Prime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dirty="0">
                          <a:solidFill>
                            <a:srgbClr val="FFFFFF"/>
                          </a:solidFill>
                          <a:effectLst/>
                          <a:latin typeface="Calibri" panose="020F0502020204030204" pitchFamily="34" charset="0"/>
                        </a:rPr>
                        <a:t>Restant à payer </a:t>
                      </a:r>
                    </a:p>
                    <a:p>
                      <a:pPr algn="ctr" fontAlgn="ctr"/>
                      <a:r>
                        <a:rPr lang="fr-FR" sz="1100" b="1" i="0" u="none" strike="noStrike" dirty="0">
                          <a:solidFill>
                            <a:srgbClr val="FFFFFF"/>
                          </a:solidFill>
                          <a:effectLst/>
                          <a:latin typeface="Calibri" panose="020F0502020204030204" pitchFamily="34" charset="0"/>
                        </a:rPr>
                        <a:t>en cas de débouclement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extLst>
                  <a:ext uri="{0D108BD9-81ED-4DB2-BD59-A6C34878D82A}">
                    <a16:rowId xmlns:a16="http://schemas.microsoft.com/office/drawing/2014/main" val="565592081"/>
                  </a:ext>
                </a:extLst>
              </a:tr>
              <a:tr h="303090">
                <a:tc>
                  <a:txBody>
                    <a:bodyPr/>
                    <a:lstStyle/>
                    <a:p>
                      <a:pPr algn="ctr" fontAlgn="b"/>
                      <a:r>
                        <a:rPr lang="fr-FR" sz="1100" b="0" i="0" u="none" strike="noStrike">
                          <a:solidFill>
                            <a:srgbClr val="FFFFFF"/>
                          </a:solidFill>
                          <a:effectLst/>
                          <a:latin typeface="Calibri" panose="020F0502020204030204" pitchFamily="34" charset="0"/>
                        </a:rPr>
                        <a:t>21/07/2022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25/07/2022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64 750 000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242 237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-2 587 537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941736"/>
                  </a:ext>
                </a:extLst>
              </a:tr>
              <a:tr h="303090">
                <a:tc>
                  <a:txBody>
                    <a:bodyPr/>
                    <a:lstStyle/>
                    <a:p>
                      <a:pPr algn="ctr" fontAlgn="b"/>
                      <a:r>
                        <a:rPr lang="fr-FR" sz="1100" b="0" i="0" u="none" strike="noStrike">
                          <a:solidFill>
                            <a:srgbClr val="FFFFFF"/>
                          </a:solidFill>
                          <a:effectLst/>
                          <a:latin typeface="Calibri" panose="020F0502020204030204" pitchFamily="34" charset="0"/>
                        </a:rPr>
                        <a:t>20/10/2022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64 750 000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244 899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-2 342 639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153212"/>
                  </a:ext>
                </a:extLst>
              </a:tr>
              <a:tr h="303090">
                <a:tc>
                  <a:txBody>
                    <a:bodyPr/>
                    <a:lstStyle/>
                    <a:p>
                      <a:pPr algn="ctr" fontAlgn="b"/>
                      <a:r>
                        <a:rPr lang="fr-FR" sz="1100" b="0" i="0" u="none" strike="noStrike">
                          <a:solidFill>
                            <a:srgbClr val="FFFFFF"/>
                          </a:solidFill>
                          <a:effectLst/>
                          <a:latin typeface="Calibri" panose="020F0502020204030204" pitchFamily="34" charset="0"/>
                        </a:rPr>
                        <a:t>20/01/2023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64 750 000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239 575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-2 103 064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743479"/>
                  </a:ext>
                </a:extLst>
              </a:tr>
              <a:tr h="303090">
                <a:tc>
                  <a:txBody>
                    <a:bodyPr/>
                    <a:lstStyle/>
                    <a:p>
                      <a:pPr algn="ctr" fontAlgn="b"/>
                      <a:r>
                        <a:rPr lang="fr-FR" sz="1100" b="0" i="0" u="none" strike="noStrike">
                          <a:solidFill>
                            <a:srgbClr val="FFFFFF"/>
                          </a:solidFill>
                          <a:effectLst/>
                          <a:latin typeface="Calibri" panose="020F0502020204030204" pitchFamily="34" charset="0"/>
                        </a:rPr>
                        <a:t>20/04/2023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64 750 000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242 237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-1 860 827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125626"/>
                  </a:ext>
                </a:extLst>
              </a:tr>
              <a:tr h="303090">
                <a:tc>
                  <a:txBody>
                    <a:bodyPr/>
                    <a:lstStyle/>
                    <a:p>
                      <a:pPr algn="ctr" fontAlgn="b"/>
                      <a:r>
                        <a:rPr lang="fr-FR" sz="1100" b="0" i="0" u="none" strike="noStrike">
                          <a:solidFill>
                            <a:srgbClr val="FFFFFF"/>
                          </a:solidFill>
                          <a:effectLst/>
                          <a:latin typeface="Calibri" panose="020F0502020204030204" pitchFamily="34" charset="0"/>
                        </a:rPr>
                        <a:t>20/07/2023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311 266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-1 549 561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26859"/>
                  </a:ext>
                </a:extLst>
              </a:tr>
              <a:tr h="303090">
                <a:tc>
                  <a:txBody>
                    <a:bodyPr/>
                    <a:lstStyle/>
                    <a:p>
                      <a:pPr algn="ctr" fontAlgn="b"/>
                      <a:r>
                        <a:rPr lang="fr-FR" sz="1100" b="0" i="0" u="none" strike="noStrike">
                          <a:solidFill>
                            <a:srgbClr val="FFFFFF"/>
                          </a:solidFill>
                          <a:effectLst/>
                          <a:latin typeface="Calibri" panose="020F0502020204030204" pitchFamily="34" charset="0"/>
                        </a:rPr>
                        <a:t>20/10/2023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311 266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-1 238 296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401109"/>
                  </a:ext>
                </a:extLst>
              </a:tr>
              <a:tr h="303090">
                <a:tc>
                  <a:txBody>
                    <a:bodyPr/>
                    <a:lstStyle/>
                    <a:p>
                      <a:pPr algn="ctr" fontAlgn="b"/>
                      <a:r>
                        <a:rPr lang="fr-FR" sz="1100" b="0" i="0" u="none" strike="noStrike">
                          <a:solidFill>
                            <a:srgbClr val="FFFFFF"/>
                          </a:solidFill>
                          <a:effectLst/>
                          <a:latin typeface="Calibri" panose="020F0502020204030204" pitchFamily="34" charset="0"/>
                        </a:rPr>
                        <a:t>22/01/2024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307 882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-930 413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81230"/>
                  </a:ext>
                </a:extLst>
              </a:tr>
              <a:tr h="303090">
                <a:tc>
                  <a:txBody>
                    <a:bodyPr/>
                    <a:lstStyle/>
                    <a:p>
                      <a:pPr algn="ctr" fontAlgn="b"/>
                      <a:r>
                        <a:rPr lang="fr-FR" sz="1100" b="0" i="0" u="none" strike="noStrike">
                          <a:solidFill>
                            <a:srgbClr val="FFFFFF"/>
                          </a:solidFill>
                          <a:effectLst/>
                          <a:latin typeface="Calibri" panose="020F0502020204030204" pitchFamily="34" charset="0"/>
                        </a:rPr>
                        <a:t>22/04/2024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24/04/2024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307 882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-622 531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934103"/>
                  </a:ext>
                </a:extLst>
              </a:tr>
              <a:tr h="303090">
                <a:tc>
                  <a:txBody>
                    <a:bodyPr/>
                    <a:lstStyle/>
                    <a:p>
                      <a:pPr algn="ctr" fontAlgn="b"/>
                      <a:r>
                        <a:rPr lang="fr-FR" sz="1100" b="0" i="0" u="none" strike="noStrike">
                          <a:solidFill>
                            <a:srgbClr val="FFFFFF"/>
                          </a:solidFill>
                          <a:effectLst/>
                          <a:latin typeface="Calibri" panose="020F0502020204030204" pitchFamily="34" charset="0"/>
                        </a:rPr>
                        <a:t>22/07/2024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24/07/2024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311 266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-311 266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264911"/>
                  </a:ext>
                </a:extLst>
              </a:tr>
              <a:tr h="303090">
                <a:tc>
                  <a:txBody>
                    <a:bodyPr/>
                    <a:lstStyle/>
                    <a:p>
                      <a:pPr algn="ctr" fontAlgn="b"/>
                      <a:r>
                        <a:rPr lang="fr-FR" sz="1100" b="0" i="0" u="none" strike="noStrike">
                          <a:solidFill>
                            <a:srgbClr val="FFFFFF"/>
                          </a:solidFill>
                          <a:effectLst/>
                          <a:latin typeface="Calibri" panose="020F0502020204030204" pitchFamily="34" charset="0"/>
                        </a:rPr>
                        <a:t>22/10/2024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24/10/2024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24/01/2025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82 297 000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311 266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663965"/>
                  </a:ext>
                </a:extLst>
              </a:tr>
              <a:tr h="303090">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506312"/>
                  </a:ext>
                </a:extLst>
              </a:tr>
              <a:tr h="303090">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FFFFFF"/>
                          </a:solidFill>
                          <a:effectLst/>
                          <a:latin typeface="Calibri" panose="020F0502020204030204" pitchFamily="34" charset="0"/>
                        </a:rPr>
                        <a:t>Prime lissée</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1,48%</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FFFFFF"/>
                          </a:solidFill>
                          <a:effectLst/>
                          <a:latin typeface="Calibri" panose="020F0502020204030204" pitchFamily="34" charset="0"/>
                        </a:rPr>
                        <a:t>Total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dirty="0">
                          <a:solidFill>
                            <a:srgbClr val="000000"/>
                          </a:solidFill>
                          <a:effectLst/>
                          <a:latin typeface="Calibri" panose="020F0502020204030204" pitchFamily="34" charset="0"/>
                        </a:rPr>
                        <a:t>2 829 774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0727254"/>
                  </a:ext>
                </a:extLst>
              </a:tr>
            </a:tbl>
          </a:graphicData>
        </a:graphic>
      </p:graphicFrame>
    </p:spTree>
    <p:extLst>
      <p:ext uri="{BB962C8B-B14F-4D97-AF65-F5344CB8AC3E}">
        <p14:creationId xmlns:p14="http://schemas.microsoft.com/office/powerpoint/2010/main" val="25517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3003B6-0E42-4ED5-8D20-AC50A4423B07}"/>
              </a:ext>
            </a:extLst>
          </p:cNvPr>
          <p:cNvSpPr txBox="1"/>
          <p:nvPr/>
        </p:nvSpPr>
        <p:spPr>
          <a:xfrm>
            <a:off x="1829741" y="277154"/>
            <a:ext cx="5484516" cy="461665"/>
          </a:xfrm>
          <a:prstGeom prst="rect">
            <a:avLst/>
          </a:prstGeom>
          <a:noFill/>
        </p:spPr>
        <p:txBody>
          <a:bodyPr wrap="square" rtlCol="0">
            <a:spAutoFit/>
          </a:bodyPr>
          <a:lstStyle/>
          <a:p>
            <a:pPr algn="ctr"/>
            <a:r>
              <a:rPr lang="fr-FR" sz="2400" dirty="0">
                <a:latin typeface="Calibri" panose="020F0502020204030204" pitchFamily="34" charset="0"/>
              </a:rPr>
              <a:t>Tableaux d’amortissement</a:t>
            </a:r>
          </a:p>
        </p:txBody>
      </p:sp>
      <p:graphicFrame>
        <p:nvGraphicFramePr>
          <p:cNvPr id="7" name="Tableau 6">
            <a:extLst>
              <a:ext uri="{FF2B5EF4-FFF2-40B4-BE49-F238E27FC236}">
                <a16:creationId xmlns:a16="http://schemas.microsoft.com/office/drawing/2014/main" id="{3FF96672-A96B-680C-5A7E-E32334EE2084}"/>
              </a:ext>
            </a:extLst>
          </p:cNvPr>
          <p:cNvGraphicFramePr>
            <a:graphicFrameLocks noGrp="1"/>
          </p:cNvGraphicFramePr>
          <p:nvPr>
            <p:extLst>
              <p:ext uri="{D42A27DB-BD31-4B8C-83A1-F6EECF244321}">
                <p14:modId xmlns:p14="http://schemas.microsoft.com/office/powerpoint/2010/main" val="616747929"/>
              </p:ext>
            </p:extLst>
          </p:nvPr>
        </p:nvGraphicFramePr>
        <p:xfrm>
          <a:off x="238123" y="1100735"/>
          <a:ext cx="8667750" cy="4509495"/>
        </p:xfrm>
        <a:graphic>
          <a:graphicData uri="http://schemas.openxmlformats.org/drawingml/2006/table">
            <a:tbl>
              <a:tblPr/>
              <a:tblGrid>
                <a:gridCol w="619125">
                  <a:extLst>
                    <a:ext uri="{9D8B030D-6E8A-4147-A177-3AD203B41FA5}">
                      <a16:colId xmlns:a16="http://schemas.microsoft.com/office/drawing/2014/main" val="1551125799"/>
                    </a:ext>
                  </a:extLst>
                </a:gridCol>
                <a:gridCol w="619125">
                  <a:extLst>
                    <a:ext uri="{9D8B030D-6E8A-4147-A177-3AD203B41FA5}">
                      <a16:colId xmlns:a16="http://schemas.microsoft.com/office/drawing/2014/main" val="1209142882"/>
                    </a:ext>
                  </a:extLst>
                </a:gridCol>
                <a:gridCol w="619125">
                  <a:extLst>
                    <a:ext uri="{9D8B030D-6E8A-4147-A177-3AD203B41FA5}">
                      <a16:colId xmlns:a16="http://schemas.microsoft.com/office/drawing/2014/main" val="2885368472"/>
                    </a:ext>
                  </a:extLst>
                </a:gridCol>
                <a:gridCol w="619125">
                  <a:extLst>
                    <a:ext uri="{9D8B030D-6E8A-4147-A177-3AD203B41FA5}">
                      <a16:colId xmlns:a16="http://schemas.microsoft.com/office/drawing/2014/main" val="3677418816"/>
                    </a:ext>
                  </a:extLst>
                </a:gridCol>
                <a:gridCol w="619125">
                  <a:extLst>
                    <a:ext uri="{9D8B030D-6E8A-4147-A177-3AD203B41FA5}">
                      <a16:colId xmlns:a16="http://schemas.microsoft.com/office/drawing/2014/main" val="2452013692"/>
                    </a:ext>
                  </a:extLst>
                </a:gridCol>
                <a:gridCol w="619125">
                  <a:extLst>
                    <a:ext uri="{9D8B030D-6E8A-4147-A177-3AD203B41FA5}">
                      <a16:colId xmlns:a16="http://schemas.microsoft.com/office/drawing/2014/main" val="2894732764"/>
                    </a:ext>
                  </a:extLst>
                </a:gridCol>
                <a:gridCol w="619125">
                  <a:extLst>
                    <a:ext uri="{9D8B030D-6E8A-4147-A177-3AD203B41FA5}">
                      <a16:colId xmlns:a16="http://schemas.microsoft.com/office/drawing/2014/main" val="3846154811"/>
                    </a:ext>
                  </a:extLst>
                </a:gridCol>
                <a:gridCol w="619125">
                  <a:extLst>
                    <a:ext uri="{9D8B030D-6E8A-4147-A177-3AD203B41FA5}">
                      <a16:colId xmlns:a16="http://schemas.microsoft.com/office/drawing/2014/main" val="303850178"/>
                    </a:ext>
                  </a:extLst>
                </a:gridCol>
                <a:gridCol w="619125">
                  <a:extLst>
                    <a:ext uri="{9D8B030D-6E8A-4147-A177-3AD203B41FA5}">
                      <a16:colId xmlns:a16="http://schemas.microsoft.com/office/drawing/2014/main" val="2727591971"/>
                    </a:ext>
                  </a:extLst>
                </a:gridCol>
                <a:gridCol w="619125">
                  <a:extLst>
                    <a:ext uri="{9D8B030D-6E8A-4147-A177-3AD203B41FA5}">
                      <a16:colId xmlns:a16="http://schemas.microsoft.com/office/drawing/2014/main" val="3315134866"/>
                    </a:ext>
                  </a:extLst>
                </a:gridCol>
                <a:gridCol w="619125">
                  <a:extLst>
                    <a:ext uri="{9D8B030D-6E8A-4147-A177-3AD203B41FA5}">
                      <a16:colId xmlns:a16="http://schemas.microsoft.com/office/drawing/2014/main" val="3923016716"/>
                    </a:ext>
                  </a:extLst>
                </a:gridCol>
                <a:gridCol w="619125">
                  <a:extLst>
                    <a:ext uri="{9D8B030D-6E8A-4147-A177-3AD203B41FA5}">
                      <a16:colId xmlns:a16="http://schemas.microsoft.com/office/drawing/2014/main" val="3497656256"/>
                    </a:ext>
                  </a:extLst>
                </a:gridCol>
                <a:gridCol w="619125">
                  <a:extLst>
                    <a:ext uri="{9D8B030D-6E8A-4147-A177-3AD203B41FA5}">
                      <a16:colId xmlns:a16="http://schemas.microsoft.com/office/drawing/2014/main" val="3361798302"/>
                    </a:ext>
                  </a:extLst>
                </a:gridCol>
                <a:gridCol w="619125">
                  <a:extLst>
                    <a:ext uri="{9D8B030D-6E8A-4147-A177-3AD203B41FA5}">
                      <a16:colId xmlns:a16="http://schemas.microsoft.com/office/drawing/2014/main" val="806040839"/>
                    </a:ext>
                  </a:extLst>
                </a:gridCol>
              </a:tblGrid>
              <a:tr h="300633">
                <a:tc rowSpan="2">
                  <a:txBody>
                    <a:bodyPr/>
                    <a:lstStyle/>
                    <a:p>
                      <a:pPr algn="ctr" fontAlgn="ctr"/>
                      <a:r>
                        <a:rPr lang="fr-FR" sz="900" b="0" i="0" u="none" strike="noStrike">
                          <a:solidFill>
                            <a:srgbClr val="000000"/>
                          </a:solidFill>
                          <a:effectLst/>
                          <a:latin typeface="Calibri" panose="020F0502020204030204" pitchFamily="34" charset="0"/>
                        </a:rPr>
                        <a:t>DATE FIXING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900" b="0" i="0" u="none" strike="noStrike">
                          <a:solidFill>
                            <a:srgbClr val="000000"/>
                          </a:solidFill>
                          <a:effectLst/>
                          <a:latin typeface="Calibri" panose="020F0502020204030204" pitchFamily="34" charset="0"/>
                        </a:rPr>
                        <a:t>DATE DEPART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900" b="0" i="0" u="none" strike="noStrike">
                          <a:solidFill>
                            <a:srgbClr val="000000"/>
                          </a:solidFill>
                          <a:effectLst/>
                          <a:latin typeface="Calibri" panose="020F0502020204030204" pitchFamily="34" charset="0"/>
                        </a:rPr>
                        <a:t>DATE FIN</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900" b="0" i="0" u="none" strike="noStrike">
                          <a:solidFill>
                            <a:srgbClr val="000000"/>
                          </a:solidFill>
                          <a:effectLst/>
                          <a:latin typeface="Calibri" panose="020F0502020204030204" pitchFamily="34" charset="0"/>
                        </a:rPr>
                        <a:t>DATE PAIEMENT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fr-FR" sz="900" b="0" i="0" u="none" strike="noStrike">
                          <a:solidFill>
                            <a:srgbClr val="000000"/>
                          </a:solidFill>
                          <a:effectLst/>
                          <a:latin typeface="Calibri" panose="020F0502020204030204" pitchFamily="34" charset="0"/>
                        </a:rPr>
                        <a:t>Tranche 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900" b="0" i="0" u="none" strike="noStrike">
                          <a:solidFill>
                            <a:srgbClr val="000000"/>
                          </a:solidFill>
                          <a:effectLst/>
                          <a:latin typeface="Calibri" panose="020F0502020204030204" pitchFamily="34" charset="0"/>
                        </a:rPr>
                        <a:t>Tranche B</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900" b="0" i="0" u="none" strike="noStrike">
                          <a:solidFill>
                            <a:srgbClr val="000000"/>
                          </a:solidFill>
                          <a:effectLst/>
                          <a:latin typeface="Calibri" panose="020F0502020204030204" pitchFamily="34" charset="0"/>
                        </a:rPr>
                        <a:t>Tranche C</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900" b="0" i="0" u="none" strike="noStrike">
                          <a:solidFill>
                            <a:srgbClr val="000000"/>
                          </a:solidFill>
                          <a:effectLst/>
                          <a:latin typeface="Calibri" panose="020F0502020204030204" pitchFamily="34" charset="0"/>
                        </a:rPr>
                        <a:t>Tranche D</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rowSpan="2">
                  <a:txBody>
                    <a:bodyPr/>
                    <a:lstStyle/>
                    <a:p>
                      <a:pPr algn="ctr" fontAlgn="ctr"/>
                      <a:r>
                        <a:rPr lang="fr-FR" sz="900" b="0" i="0" u="none" strike="noStrike">
                          <a:solidFill>
                            <a:srgbClr val="000000"/>
                          </a:solidFill>
                          <a:effectLst/>
                          <a:latin typeface="Calibri" panose="020F0502020204030204" pitchFamily="34" charset="0"/>
                        </a:rPr>
                        <a:t>TOTAL DETTE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900" b="0" i="0" u="none" strike="noStrike" dirty="0">
                          <a:solidFill>
                            <a:srgbClr val="000000"/>
                          </a:solidFill>
                          <a:effectLst/>
                          <a:latin typeface="Calibri" panose="020F0502020204030204" pitchFamily="34" charset="0"/>
                        </a:rPr>
                        <a:t>Couverture traitée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66985129"/>
                  </a:ext>
                </a:extLst>
              </a:tr>
              <a:tr h="30063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900" b="0" i="0" u="none" strike="noStrike">
                          <a:solidFill>
                            <a:srgbClr val="000000"/>
                          </a:solidFill>
                          <a:effectLst/>
                          <a:latin typeface="Calibri" panose="020F0502020204030204" pitchFamily="34" charset="0"/>
                        </a:rPr>
                        <a:t>Amort.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CRD</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Amort.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CRD</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Amort.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CRD</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Amort.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CRD</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052342220"/>
                  </a:ext>
                </a:extLst>
              </a:tr>
              <a:tr h="300633">
                <a:tc>
                  <a:txBody>
                    <a:bodyPr/>
                    <a:lstStyle/>
                    <a:p>
                      <a:pPr algn="ctr" fontAlgn="b"/>
                      <a:r>
                        <a:rPr lang="fr-FR" sz="900" b="0" i="0" u="none" strike="noStrike">
                          <a:solidFill>
                            <a:srgbClr val="000000"/>
                          </a:solidFill>
                          <a:effectLst/>
                          <a:latin typeface="Calibri" panose="020F0502020204030204" pitchFamily="34" charset="0"/>
                        </a:rPr>
                        <a:t>21/07/2022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64 750 000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66002"/>
                  </a:ext>
                </a:extLst>
              </a:tr>
              <a:tr h="300633">
                <a:tc>
                  <a:txBody>
                    <a:bodyPr/>
                    <a:lstStyle/>
                    <a:p>
                      <a:pPr algn="ctr" fontAlgn="b"/>
                      <a:r>
                        <a:rPr lang="fr-FR" sz="900" b="0" i="0" u="none" strike="noStrike">
                          <a:solidFill>
                            <a:srgbClr val="000000"/>
                          </a:solidFill>
                          <a:effectLst/>
                          <a:latin typeface="Calibri" panose="020F0502020204030204" pitchFamily="34" charset="0"/>
                        </a:rPr>
                        <a:t>20/10/2022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64 750 000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31298"/>
                  </a:ext>
                </a:extLst>
              </a:tr>
              <a:tr h="300633">
                <a:tc>
                  <a:txBody>
                    <a:bodyPr/>
                    <a:lstStyle/>
                    <a:p>
                      <a:pPr algn="ctr" fontAlgn="b"/>
                      <a:r>
                        <a:rPr lang="fr-FR" sz="900" b="0" i="0" u="none" strike="noStrike">
                          <a:solidFill>
                            <a:srgbClr val="000000"/>
                          </a:solidFill>
                          <a:effectLst/>
                          <a:latin typeface="Calibri" panose="020F0502020204030204" pitchFamily="34" charset="0"/>
                        </a:rPr>
                        <a:t>20/01/2023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64 750 000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863515"/>
                  </a:ext>
                </a:extLst>
              </a:tr>
              <a:tr h="300633">
                <a:tc>
                  <a:txBody>
                    <a:bodyPr/>
                    <a:lstStyle/>
                    <a:p>
                      <a:pPr algn="ctr" fontAlgn="b"/>
                      <a:r>
                        <a:rPr lang="fr-FR" sz="900" b="0" i="0" u="none" strike="noStrike">
                          <a:solidFill>
                            <a:srgbClr val="000000"/>
                          </a:solidFill>
                          <a:effectLst/>
                          <a:latin typeface="Calibri" panose="020F0502020204030204" pitchFamily="34" charset="0"/>
                        </a:rPr>
                        <a:t>20/04/2023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64 750 000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491707"/>
                  </a:ext>
                </a:extLst>
              </a:tr>
              <a:tr h="300633">
                <a:tc>
                  <a:txBody>
                    <a:bodyPr/>
                    <a:lstStyle/>
                    <a:p>
                      <a:pPr algn="ctr" fontAlgn="b"/>
                      <a:r>
                        <a:rPr lang="fr-FR" sz="900" b="0" i="0" u="none" strike="noStrike">
                          <a:solidFill>
                            <a:srgbClr val="000000"/>
                          </a:solidFill>
                          <a:effectLst/>
                          <a:latin typeface="Calibri" panose="020F0502020204030204" pitchFamily="34" charset="0"/>
                        </a:rPr>
                        <a:t>20/07/2023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201150"/>
                  </a:ext>
                </a:extLst>
              </a:tr>
              <a:tr h="300633">
                <a:tc>
                  <a:txBody>
                    <a:bodyPr/>
                    <a:lstStyle/>
                    <a:p>
                      <a:pPr algn="ctr" fontAlgn="b"/>
                      <a:r>
                        <a:rPr lang="fr-FR" sz="900" b="0" i="0" u="none" strike="noStrike">
                          <a:solidFill>
                            <a:srgbClr val="000000"/>
                          </a:solidFill>
                          <a:effectLst/>
                          <a:latin typeface="Calibri" panose="020F0502020204030204" pitchFamily="34" charset="0"/>
                        </a:rPr>
                        <a:t>20/10/2023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543286"/>
                  </a:ext>
                </a:extLst>
              </a:tr>
              <a:tr h="300633">
                <a:tc>
                  <a:txBody>
                    <a:bodyPr/>
                    <a:lstStyle/>
                    <a:p>
                      <a:pPr algn="ctr" fontAlgn="b"/>
                      <a:r>
                        <a:rPr lang="fr-FR" sz="900" b="0" i="0" u="none" strike="noStrike">
                          <a:solidFill>
                            <a:srgbClr val="000000"/>
                          </a:solidFill>
                          <a:effectLst/>
                          <a:latin typeface="Calibri" panose="020F0502020204030204" pitchFamily="34" charset="0"/>
                        </a:rPr>
                        <a:t>22/01/2024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389287"/>
                  </a:ext>
                </a:extLst>
              </a:tr>
              <a:tr h="300633">
                <a:tc>
                  <a:txBody>
                    <a:bodyPr/>
                    <a:lstStyle/>
                    <a:p>
                      <a:pPr algn="ctr" fontAlgn="b"/>
                      <a:r>
                        <a:rPr lang="fr-FR" sz="900" b="0" i="0" u="none" strike="noStrike">
                          <a:solidFill>
                            <a:srgbClr val="000000"/>
                          </a:solidFill>
                          <a:effectLst/>
                          <a:latin typeface="Calibri" panose="020F0502020204030204" pitchFamily="34" charset="0"/>
                        </a:rPr>
                        <a:t>22/04/2024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837461"/>
                  </a:ext>
                </a:extLst>
              </a:tr>
              <a:tr h="300633">
                <a:tc>
                  <a:txBody>
                    <a:bodyPr/>
                    <a:lstStyle/>
                    <a:p>
                      <a:pPr algn="ctr" fontAlgn="b"/>
                      <a:r>
                        <a:rPr lang="fr-FR" sz="900" b="0" i="0" u="none" strike="noStrike">
                          <a:solidFill>
                            <a:srgbClr val="000000"/>
                          </a:solidFill>
                          <a:effectLst/>
                          <a:latin typeface="Calibri" panose="020F0502020204030204" pitchFamily="34" charset="0"/>
                        </a:rPr>
                        <a:t>22/07/2024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288902"/>
                  </a:ext>
                </a:extLst>
              </a:tr>
              <a:tr h="300633">
                <a:tc>
                  <a:txBody>
                    <a:bodyPr/>
                    <a:lstStyle/>
                    <a:p>
                      <a:pPr algn="ctr" fontAlgn="b"/>
                      <a:r>
                        <a:rPr lang="fr-FR" sz="900" b="0" i="0" u="none" strike="noStrike">
                          <a:solidFill>
                            <a:srgbClr val="000000"/>
                          </a:solidFill>
                          <a:effectLst/>
                          <a:latin typeface="Calibri" panose="020F0502020204030204" pitchFamily="34" charset="0"/>
                        </a:rPr>
                        <a:t>22/10/2024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24/10/2024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103 880 000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115515"/>
                  </a:ext>
                </a:extLst>
              </a:tr>
              <a:tr h="300633">
                <a:tc>
                  <a:txBody>
                    <a:bodyPr/>
                    <a:lstStyle/>
                    <a:p>
                      <a:pPr algn="ctr" fontAlgn="b"/>
                      <a:r>
                        <a:rPr lang="fr-FR" sz="900" b="0" i="0" u="none" strike="noStrike">
                          <a:solidFill>
                            <a:srgbClr val="000000"/>
                          </a:solidFill>
                          <a:effectLst/>
                          <a:latin typeface="Calibri" panose="020F0502020204030204" pitchFamily="34" charset="0"/>
                        </a:rPr>
                        <a:t>22/01/2025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24/01/2025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21 583 000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362460"/>
                  </a:ext>
                </a:extLst>
              </a:tr>
              <a:tr h="300633">
                <a:tc>
                  <a:txBody>
                    <a:bodyPr/>
                    <a:lstStyle/>
                    <a:p>
                      <a:pPr algn="ctr" fontAlgn="b"/>
                      <a:r>
                        <a:rPr lang="fr-FR" sz="900" b="0" i="0" u="none" strike="noStrike">
                          <a:solidFill>
                            <a:srgbClr val="000000"/>
                          </a:solidFill>
                          <a:effectLst/>
                          <a:latin typeface="Calibri" panose="020F0502020204030204" pitchFamily="34" charset="0"/>
                        </a:rPr>
                        <a:t>22/04/2025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24/04/2025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82 297 000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546660"/>
                  </a:ext>
                </a:extLst>
              </a:tr>
              <a:tr h="300633">
                <a:tc>
                  <a:txBody>
                    <a:bodyPr/>
                    <a:lstStyle/>
                    <a:p>
                      <a:pPr algn="ctr" fontAlgn="b"/>
                      <a:r>
                        <a:rPr lang="fr-FR" sz="900" b="0" i="0" u="none" strike="noStrike">
                          <a:solidFill>
                            <a:srgbClr val="000000"/>
                          </a:solidFill>
                          <a:effectLst/>
                          <a:latin typeface="Calibri" panose="020F0502020204030204" pitchFamily="34" charset="0"/>
                        </a:rPr>
                        <a:t>22/07/2025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24/07/2025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43 167 000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9 130 000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30 000 000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269932"/>
                  </a:ext>
                </a:extLst>
              </a:tr>
            </a:tbl>
          </a:graphicData>
        </a:graphic>
      </p:graphicFrame>
    </p:spTree>
    <p:extLst>
      <p:ext uri="{BB962C8B-B14F-4D97-AF65-F5344CB8AC3E}">
        <p14:creationId xmlns:p14="http://schemas.microsoft.com/office/powerpoint/2010/main" val="318355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D3D202-E071-CCA9-46D0-9BAEF18C5FE5}"/>
              </a:ext>
            </a:extLst>
          </p:cNvPr>
          <p:cNvPicPr>
            <a:picLocks noChangeAspect="1"/>
          </p:cNvPicPr>
          <p:nvPr/>
        </p:nvPicPr>
        <p:blipFill>
          <a:blip r:embed="rId2"/>
          <a:stretch>
            <a:fillRect/>
          </a:stretch>
        </p:blipFill>
        <p:spPr>
          <a:xfrm>
            <a:off x="500060" y="2465664"/>
            <a:ext cx="8143875" cy="4029075"/>
          </a:xfrm>
          <a:prstGeom prst="rect">
            <a:avLst/>
          </a:prstGeom>
        </p:spPr>
      </p:pic>
      <p:sp>
        <p:nvSpPr>
          <p:cNvPr id="2" name="Rectangle 1"/>
          <p:cNvSpPr/>
          <p:nvPr/>
        </p:nvSpPr>
        <p:spPr>
          <a:xfrm>
            <a:off x="142240" y="1177470"/>
            <a:ext cx="8890000" cy="1200329"/>
          </a:xfrm>
          <a:prstGeom prst="rect">
            <a:avLst/>
          </a:prstGeom>
          <a:ln>
            <a:solidFill>
              <a:schemeClr val="bg1">
                <a:lumMod val="50000"/>
              </a:schemeClr>
            </a:solidFill>
          </a:ln>
        </p:spPr>
        <p:txBody>
          <a:bodyPr wrap="square">
            <a:spAutoFit/>
          </a:bodyPr>
          <a:lstStyle/>
          <a:p>
            <a:pPr lvl="0" algn="just"/>
            <a:r>
              <a:rPr lang="fr-FR" dirty="0">
                <a:solidFill>
                  <a:prstClr val="black"/>
                </a:solidFill>
                <a:latin typeface="Calibri" panose="020F0502020204030204" pitchFamily="34" charset="0"/>
              </a:rPr>
              <a:t>Outre les aspects qualitatifs (analyses et choix de la stratégie la plus adaptée) et le gain de temps durant le processus, la prestation de KERIUS Finance a permis de générer les économies suivantes en permettant d’obtenir un taux de couverture inférieur à la pratique habituelle des banques pour ce montant :</a:t>
            </a:r>
          </a:p>
        </p:txBody>
      </p:sp>
      <p:sp>
        <p:nvSpPr>
          <p:cNvPr id="7" name="Ellipse 6"/>
          <p:cNvSpPr/>
          <p:nvPr/>
        </p:nvSpPr>
        <p:spPr>
          <a:xfrm>
            <a:off x="7735918" y="3140485"/>
            <a:ext cx="1112807" cy="3742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3E6C472-C605-4FB6-BA1B-AE197AF182AE}"/>
              </a:ext>
            </a:extLst>
          </p:cNvPr>
          <p:cNvSpPr txBox="1"/>
          <p:nvPr/>
        </p:nvSpPr>
        <p:spPr>
          <a:xfrm>
            <a:off x="1557336" y="277154"/>
            <a:ext cx="6029325" cy="461665"/>
          </a:xfrm>
          <a:prstGeom prst="rect">
            <a:avLst/>
          </a:prstGeom>
          <a:noFill/>
        </p:spPr>
        <p:txBody>
          <a:bodyPr wrap="square" rtlCol="0">
            <a:spAutoFit/>
          </a:bodyPr>
          <a:lstStyle/>
          <a:p>
            <a:pPr algn="ctr"/>
            <a:r>
              <a:rPr lang="fr-FR" sz="2400" dirty="0">
                <a:latin typeface="Calibri" panose="020F0502020204030204" pitchFamily="34" charset="0"/>
              </a:rPr>
              <a:t>Analyse de Retour sur Investissement</a:t>
            </a:r>
          </a:p>
        </p:txBody>
      </p:sp>
    </p:spTree>
    <p:extLst>
      <p:ext uri="{BB962C8B-B14F-4D97-AF65-F5344CB8AC3E}">
        <p14:creationId xmlns:p14="http://schemas.microsoft.com/office/powerpoint/2010/main" val="149718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28469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200" dirty="0">
                <a:latin typeface="Calibri" panose="020F0502020204030204" pitchFamily="34" charset="0"/>
              </a:rPr>
              <a:t>Données de marché : Euribor historique et projeté</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Extrait de rapports d’analyse et simulations</a:t>
            </a:r>
          </a:p>
          <a:p>
            <a:pPr marL="342900" indent="-342900">
              <a:spcBef>
                <a:spcPts val="600"/>
              </a:spcBef>
              <a:buFont typeface="Arial" panose="020B0604020202020204" pitchFamily="34" charset="0"/>
              <a:buChar char="•"/>
            </a:pPr>
            <a:r>
              <a:rPr lang="fr-FR" sz="2200" dirty="0">
                <a:latin typeface="Calibri" panose="020F0502020204030204" pitchFamily="34" charset="0"/>
              </a:rPr>
              <a:t>Clauses contractuelles</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 impact  des taux négatifs sur les swaps</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 différents types de couverture</a:t>
            </a:r>
          </a:p>
          <a:p>
            <a:pPr>
              <a:spcBef>
                <a:spcPts val="600"/>
              </a:spcBef>
            </a:pPr>
            <a:endParaRPr lang="fr-FR" sz="2200" dirty="0">
              <a:latin typeface="Calibri" panose="020F0502020204030204" pitchFamily="34" charset="0"/>
            </a:endParaRP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9" name="ZoneTexte 8">
            <a:extLst>
              <a:ext uri="{FF2B5EF4-FFF2-40B4-BE49-F238E27FC236}">
                <a16:creationId xmlns:a16="http://schemas.microsoft.com/office/drawing/2014/main" id="{158228FE-382D-408F-815C-F83403EA2037}"/>
              </a:ext>
            </a:extLst>
          </p:cNvPr>
          <p:cNvSpPr txBox="1"/>
          <p:nvPr/>
        </p:nvSpPr>
        <p:spPr>
          <a:xfrm>
            <a:off x="2309017" y="265647"/>
            <a:ext cx="4524375" cy="461665"/>
          </a:xfrm>
          <a:prstGeom prst="rect">
            <a:avLst/>
          </a:prstGeom>
          <a:noFill/>
        </p:spPr>
        <p:txBody>
          <a:bodyPr wrap="square" rtlCol="0">
            <a:spAutoFit/>
          </a:bodyPr>
          <a:lstStyle/>
          <a:p>
            <a:pPr algn="ctr"/>
            <a:r>
              <a:rPr lang="fr-FR" sz="2400" dirty="0">
                <a:latin typeface="Calibri" panose="020F0502020204030204" pitchFamily="34" charset="0"/>
              </a:rPr>
              <a:t>Annexes</a:t>
            </a:r>
          </a:p>
        </p:txBody>
      </p:sp>
    </p:spTree>
    <p:extLst>
      <p:ext uri="{BB962C8B-B14F-4D97-AF65-F5344CB8AC3E}">
        <p14:creationId xmlns:p14="http://schemas.microsoft.com/office/powerpoint/2010/main" val="42655506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80</TotalTime>
  <Words>5695</Words>
  <Application>Microsoft Office PowerPoint</Application>
  <PresentationFormat>Affichage à l'écran (4:3)</PresentationFormat>
  <Paragraphs>1349</Paragraphs>
  <Slides>44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Arial</vt:lpstr>
      <vt:lpstr>Calibri</vt:lpstr>
      <vt:lpstr>Courier New</vt:lpstr>
      <vt:lpstr>News Gothic MT</vt:lpstr>
      <vt:lpstr>Verdana</vt:lpstr>
      <vt:lpstr>Wingdings</vt:lpstr>
      <vt:lpstr>Inspiration</vt:lpstr>
      <vt:lpstr>Couverture de taux d’intérêts Rapport final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1160</cp:revision>
  <cp:lastPrinted>2015-10-05T15:07:54Z</cp:lastPrinted>
  <dcterms:created xsi:type="dcterms:W3CDTF">2010-04-23T15:09:35Z</dcterms:created>
  <dcterms:modified xsi:type="dcterms:W3CDTF">2022-07-14T07:56:55Z</dcterms:modified>
</cp:coreProperties>
</file>