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19"/>
  </p:notesMasterIdLst>
  <p:sldIdLst>
    <p:sldId id="256" r:id="rId3"/>
    <p:sldId id="422" r:id="rId4"/>
    <p:sldId id="421" r:id="rId5"/>
    <p:sldId id="420" r:id="rId6"/>
    <p:sldId id="419" r:id="rId7"/>
    <p:sldId id="425" r:id="rId8"/>
    <p:sldId id="424" r:id="rId9"/>
    <p:sldId id="417" r:id="rId10"/>
    <p:sldId id="416" r:id="rId11"/>
    <p:sldId id="411" r:id="rId12"/>
    <p:sldId id="412" r:id="rId13"/>
    <p:sldId id="413" r:id="rId14"/>
    <p:sldId id="414" r:id="rId15"/>
    <p:sldId id="415" r:id="rId16"/>
    <p:sldId id="409" r:id="rId17"/>
    <p:sldId id="410" r:id="rId18"/>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16" d="100"/>
          <a:sy n="116" d="100"/>
        </p:scale>
        <p:origin x="-164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03/11/2014</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11/3/2014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02101" y="2295525"/>
            <a:ext cx="1658937"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11/3/2014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11/3/2014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11/3/2014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11/3/2014</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11/3/2014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11/3/2014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11/3/2014</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11/3/2014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11/3/2014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11/3/2014</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pic>
        <p:nvPicPr>
          <p:cNvPr id="10"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20050" y="1588"/>
            <a:ext cx="982663"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11/3/2014</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11/3/2014</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11/3/2014</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11/3/2014</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11/3/2014</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11/3/2014</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11/3/2014</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11/3/2014</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11/3/2014</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11/3/2014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11/3/2014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11/3/2014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11/3/2014</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11/3/2014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11/3/2014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11/3/2014</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11/3/2014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11/3/2014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11/3/2014</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11/3/2014</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11/3/2014</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11/3/2014</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11/3/2014</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11/3/2014</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11/3/2014</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11/3/2014</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smtClean="0">
                <a:solidFill>
                  <a:srgbClr val="302421"/>
                </a:solidFill>
                <a:latin typeface="Calibri" pitchFamily="34" charset="0"/>
                <a:cs typeface="Arial" pitchFamily="34" charset="0"/>
              </a:rPr>
              <a:t/>
            </a:r>
            <a:br>
              <a:rPr lang="en-GB" sz="2800" smtClean="0">
                <a:solidFill>
                  <a:srgbClr val="302421"/>
                </a:solidFill>
                <a:latin typeface="Calibri" pitchFamily="34" charset="0"/>
                <a:cs typeface="Arial" pitchFamily="34" charset="0"/>
              </a:rPr>
            </a:br>
            <a:r>
              <a:rPr lang="fr-FR" sz="2800" smtClean="0">
                <a:solidFill>
                  <a:srgbClr val="302421"/>
                </a:solidFill>
                <a:latin typeface="Calibri" pitchFamily="34" charset="0"/>
                <a:cs typeface="Arial" pitchFamily="34" charset="0"/>
              </a:rPr>
              <a:t>Global Hedge Position</a:t>
            </a:r>
            <a:endParaRPr lang="fr-FR" sz="280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31/10/2014</a:t>
            </a:r>
            <a:endParaRPr lang="fr-FR">
              <a:solidFill>
                <a:srgbClr val="302421"/>
              </a:solidFill>
              <a:latin typeface="Calibri" pitchFamily="34" charset="0"/>
            </a:endParaRPr>
          </a:p>
        </p:txBody>
      </p:sp>
      <p:sp>
        <p:nvSpPr>
          <p:cNvPr id="6" name="Rectangle 4"/>
          <p:cNvSpPr>
            <a:spLocks noChangeArrowheads="1"/>
          </p:cNvSpPr>
          <p:nvPr/>
        </p:nvSpPr>
        <p:spPr bwMode="auto">
          <a:xfrm>
            <a:off x="1785938" y="6194425"/>
            <a:ext cx="59166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a:t>
            </a:r>
            <a:r>
              <a:rPr lang="fr-FR" sz="1000" i="1" dirty="0" smtClean="0">
                <a:solidFill>
                  <a:srgbClr val="302421"/>
                </a:solidFill>
                <a:latin typeface="Calibri" pitchFamily="34" charset="0"/>
              </a:rPr>
              <a:t>Suisse</a:t>
            </a:r>
            <a:endParaRPr lang="fr-FR" sz="1000" i="1" dirty="0">
              <a:solidFill>
                <a:srgbClr val="302421"/>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4971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- 2013-S1</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7614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- 2013-S2</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775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- 2014-S1</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617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- 2014-S2</a:t>
            </a: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6415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a:t>
            </a:r>
          </a:p>
          <a:p>
            <a:pPr marL="742950" lvl="1" indent="-285750">
              <a:spcBef>
                <a:spcPts val="600"/>
              </a:spcBef>
              <a:buFont typeface="Arial" panose="020B0604020202020204" pitchFamily="34" charset="0"/>
              <a:buChar char="•"/>
            </a:pPr>
            <a:r>
              <a:rPr lang="en-GB" sz="1600" dirty="0" err="1">
                <a:latin typeface="Calibri" panose="020F0502020204030204" pitchFamily="34" charset="0"/>
              </a:rPr>
              <a:t>MtM</a:t>
            </a:r>
            <a:r>
              <a:rPr lang="en-GB" sz="1600" dirty="0">
                <a:latin typeface="Calibri" panose="020F0502020204030204" pitchFamily="34" charset="0"/>
              </a:rPr>
              <a:t> analysis (Volume/Currencies</a:t>
            </a:r>
            <a:r>
              <a:rPr lang="en-GB" sz="1600" dirty="0" smtClean="0">
                <a:latin typeface="Calibri" panose="020F0502020204030204" pitchFamily="34" charset="0"/>
              </a:rPr>
              <a:t>)</a:t>
            </a:r>
            <a:endParaRPr lang="en-GB" sz="1600" dirty="0">
              <a:latin typeface="Calibri" panose="020F0502020204030204" pitchFamily="34" charset="0"/>
            </a:endParaRP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2" y="1905000"/>
            <a:ext cx="8372476"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905000"/>
            <a:ext cx="893445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smtClean="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smtClean="0"/>
              <a:t>MTM Analysis CCY/Volume effect (Graph)</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0" y="1270000"/>
            <a:ext cx="3891692"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0" y="3175000"/>
            <a:ext cx="3891692"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00" y="5080000"/>
            <a:ext cx="3891692"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0489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MTM Analysis CCY/Volume effect (Table)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2021006"/>
            <a:ext cx="8636000" cy="3509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3751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EURCHF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405688"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354790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5666</TotalTime>
  <Words>477</Words>
  <Application>Microsoft Office PowerPoint</Application>
  <PresentationFormat>Affichage à l'écran (4:3)</PresentationFormat>
  <Paragraphs>66</Paragraphs>
  <Slides>16</Slides>
  <Notes>0</Notes>
  <HiddenSlides>0</HiddenSlides>
  <MMClips>0</MMClips>
  <ScaleCrop>false</ScaleCrop>
  <HeadingPairs>
    <vt:vector size="4" baseType="variant">
      <vt:variant>
        <vt:lpstr>Thème</vt:lpstr>
      </vt:variant>
      <vt:variant>
        <vt:i4>2</vt:i4>
      </vt:variant>
      <vt:variant>
        <vt:lpstr>Titres des diapositives</vt:lpstr>
      </vt:variant>
      <vt:variant>
        <vt:i4>16</vt:i4>
      </vt:variant>
    </vt:vector>
  </HeadingPairs>
  <TitlesOfParts>
    <vt:vector size="18" baseType="lpstr">
      <vt:lpstr>Inspiration</vt:lpstr>
      <vt:lpstr>1_Inspiration</vt:lpstr>
      <vt:lpstr> Global Hedge Position</vt:lpstr>
      <vt:lpstr>Contents</vt:lpstr>
      <vt:lpstr> </vt:lpstr>
      <vt:lpstr>Hedging Summary</vt:lpstr>
      <vt:lpstr>Hedging Performance</vt:lpstr>
      <vt:lpstr>MTM Analysis CCY/Volume effect (Graph)</vt:lpstr>
      <vt:lpstr>MTM Analysis CCY/Volume effect (Table)</vt:lpstr>
      <vt:lpstr> </vt:lpstr>
      <vt:lpstr>EURCHF - Historical &amp; Planned</vt:lpstr>
      <vt:lpstr>EURCHF - Synthesis</vt:lpstr>
      <vt:lpstr>EURCHF - 2013-S1</vt:lpstr>
      <vt:lpstr>EURCHF - 2013-S2</vt:lpstr>
      <vt:lpstr>EURCHF - 2014-S1</vt:lpstr>
      <vt:lpstr>EURCHF - 2014-S2</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695</cp:revision>
  <cp:lastPrinted>2012-02-01T10:00:25Z</cp:lastPrinted>
  <dcterms:created xsi:type="dcterms:W3CDTF">2010-04-23T15:09:35Z</dcterms:created>
  <dcterms:modified xsi:type="dcterms:W3CDTF">2014-11-03T12:33:30Z</dcterms:modified>
</cp:coreProperties>
</file>