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18"/>
  </p:notesMasterIdLst>
  <p:sldIdLst>
    <p:sldId id="256" r:id="rId3"/>
    <p:sldId id="421" r:id="rId4"/>
    <p:sldId id="420" r:id="rId5"/>
    <p:sldId id="419" r:id="rId6"/>
    <p:sldId id="418" r:id="rId7"/>
    <p:sldId id="417" r:id="rId8"/>
    <p:sldId id="422" r:id="rId9"/>
    <p:sldId id="416" r:id="rId10"/>
    <p:sldId id="415" r:id="rId11"/>
    <p:sldId id="411" r:id="rId12"/>
    <p:sldId id="412" r:id="rId13"/>
    <p:sldId id="413" r:id="rId14"/>
    <p:sldId id="414" r:id="rId15"/>
    <p:sldId id="409" r:id="rId16"/>
    <p:sldId id="410" r:id="rId17"/>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7" autoAdjust="0"/>
    <p:restoredTop sz="94626" autoAdjust="0"/>
  </p:normalViewPr>
  <p:slideViewPr>
    <p:cSldViewPr snapToGrid="0">
      <p:cViewPr varScale="1">
        <p:scale>
          <a:sx n="100" d="100"/>
          <a:sy n="100" d="100"/>
        </p:scale>
        <p:origin x="-95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29/05/2015</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5/29/2015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13" descr="http://images1.just-landed.com/directory_images/Switzerland/3/ITX-75858-8279/photo/listing_square_131046544533763264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02101" y="2295525"/>
            <a:ext cx="1658937"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5/29/2015</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5/29/2015</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5/29/2015</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5/29/2015</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5/29/2015</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5/29/2015</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5/29/2015</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5/29/2015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5/29/2015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5/29/2015</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smtClean="0"/>
          </a:p>
        </p:txBody>
      </p:sp>
      <p:pic>
        <p:nvPicPr>
          <p:cNvPr id="10" name="Picture 13" descr="http://images1.just-landed.com/directory_images/Switzerland/3/ITX-75858-8279/photo/listing_square_131046544533763264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20050" y="1588"/>
            <a:ext cx="982663"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smtClean="0"/>
              <a:t>Title</a:t>
            </a:r>
            <a:endParaRPr lang="en-US" dirty="0"/>
          </a:p>
        </p:txBody>
      </p:sp>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smtClean="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5/29/2015</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5/29/2015</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5/29/2015</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5/29/2015</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5/29/2015</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5/29/2015</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5/29/2015</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5/29/2015</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5/29/2015</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5/29/2015</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5/29/2015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5/29/2015</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5/29/2015</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5/29/2015</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5/29/2015</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5/29/2015</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5/29/2015</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5/29/2015</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5/29/2015</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5/29/2015</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5/29/2015</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5/29/2015</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5/29/2015</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5/29/2015</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5/29/2015</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smtClean="0"/>
              <a:t>Click to edit Master title style</a:t>
            </a:r>
            <a:endParaRPr lang="fr-FR"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fr-FR"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5/29/2015</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smtClean="0"/>
              <a:t>Click to edit Master title style</a:t>
            </a:r>
            <a:endParaRPr lang="fr-FR" altLang="en-US"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smtClean="0"/>
              <a:t>Click to edit Master text styles</a:t>
            </a:r>
          </a:p>
          <a:p>
            <a:pPr lvl="1"/>
            <a:r>
              <a:rPr lang="fr-CH" altLang="en-US" smtClean="0"/>
              <a:t>Second level</a:t>
            </a:r>
          </a:p>
          <a:p>
            <a:pPr lvl="2"/>
            <a:r>
              <a:rPr lang="fr-CH" altLang="en-US" smtClean="0"/>
              <a:t>Third level</a:t>
            </a:r>
          </a:p>
          <a:p>
            <a:pPr lvl="3"/>
            <a:r>
              <a:rPr lang="fr-CH" altLang="en-US" smtClean="0"/>
              <a:t>Fourth level</a:t>
            </a:r>
          </a:p>
          <a:p>
            <a:pPr lvl="4"/>
            <a:r>
              <a:rPr lang="fr-CH" altLang="en-US" smtClean="0"/>
              <a:t>Fifth level</a:t>
            </a:r>
            <a:endParaRPr lang="fr-FR" altLang="en-US"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smtClean="0">
                <a:solidFill>
                  <a:srgbClr val="302421"/>
                </a:solidFill>
                <a:latin typeface="Calibri" pitchFamily="34" charset="0"/>
                <a:cs typeface="Arial" pitchFamily="34" charset="0"/>
              </a:rPr>
              <a:t/>
            </a:r>
            <a:br>
              <a:rPr lang="en-GB" sz="2800" smtClean="0">
                <a:solidFill>
                  <a:srgbClr val="302421"/>
                </a:solidFill>
                <a:latin typeface="Calibri" pitchFamily="34" charset="0"/>
                <a:cs typeface="Arial" pitchFamily="34" charset="0"/>
              </a:rPr>
            </a:br>
            <a:r>
              <a:rPr lang="fr-FR" sz="2800" smtClean="0">
                <a:solidFill>
                  <a:srgbClr val="302421"/>
                </a:solidFill>
                <a:latin typeface="Calibri" pitchFamily="34" charset="0"/>
                <a:cs typeface="Arial" pitchFamily="34" charset="0"/>
              </a:rPr>
              <a:t>Global Hedge Position</a:t>
            </a:r>
            <a:endParaRPr lang="fr-FR" sz="2800" smtClean="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smtClean="0">
                <a:solidFill>
                  <a:srgbClr val="302421"/>
                </a:solidFill>
                <a:latin typeface="Calibri" pitchFamily="34" charset="0"/>
              </a:rPr>
              <a:t>29/05/2015</a:t>
            </a:r>
            <a:endParaRPr lang="fr-FR">
              <a:solidFill>
                <a:srgbClr val="302421"/>
              </a:solidFill>
              <a:latin typeface="Calibri" pitchFamily="34" charset="0"/>
            </a:endParaRPr>
          </a:p>
        </p:txBody>
      </p:sp>
      <p:sp>
        <p:nvSpPr>
          <p:cNvPr id="6" name="Rectangle 4"/>
          <p:cNvSpPr>
            <a:spLocks noChangeArrowheads="1"/>
          </p:cNvSpPr>
          <p:nvPr/>
        </p:nvSpPr>
        <p:spPr bwMode="auto">
          <a:xfrm>
            <a:off x="1785938" y="6194425"/>
            <a:ext cx="59166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a:t>
            </a:r>
            <a:r>
              <a:rPr lang="fr-FR" sz="1000" i="1" dirty="0" smtClean="0">
                <a:solidFill>
                  <a:srgbClr val="302421"/>
                </a:solidFill>
                <a:latin typeface="Calibri" pitchFamily="34" charset="0"/>
              </a:rPr>
              <a:t>Suisse</a:t>
            </a:r>
            <a:endParaRPr lang="fr-FR" sz="1000" i="1" dirty="0">
              <a:solidFill>
                <a:srgbClr val="302421"/>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Synthesis</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0252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- 2014</a:t>
            </a: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547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- 2015</a:t>
            </a:r>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2002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- 2016</a:t>
            </a:r>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2386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smtClean="0">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smtClean="0">
                <a:solidFill>
                  <a:srgbClr val="302421"/>
                </a:solidFill>
                <a:latin typeface="Calibri" pitchFamily="34" charset="0"/>
              </a:rPr>
              <a:t>AVERTISSEMENT - DISCLAIMER</a:t>
            </a:r>
            <a:endParaRPr lang="en-US" altLang="en-US" sz="1200" b="1" smtClean="0">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smtClean="0">
                <a:latin typeface="Calibri" panose="020F0502020204030204" pitchFamily="34" charset="0"/>
              </a:rPr>
              <a:t>Global view</a:t>
            </a:r>
            <a:endParaRPr lang="en-GB" sz="2000" dirty="0">
              <a:latin typeface="Calibri" panose="020F0502020204030204" pitchFamily="34" charset="0"/>
            </a:endParaRP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Sensitivity</a:t>
            </a:r>
          </a:p>
          <a:p>
            <a:pPr lvl="1">
              <a:spcBef>
                <a:spcPts val="600"/>
              </a:spcBef>
            </a:pPr>
            <a:endParaRPr lang="en-GB" sz="1400" dirty="0" smtClean="0">
              <a:latin typeface="Calibri" panose="020F0502020204030204" pitchFamily="34" charset="0"/>
            </a:endParaRPr>
          </a:p>
          <a:p>
            <a:pPr marL="285750" lvl="1" indent="-285750">
              <a:spcBef>
                <a:spcPts val="600"/>
              </a:spcBef>
              <a:buFont typeface="Arial" panose="020B0604020202020204" pitchFamily="34" charset="0"/>
              <a:buChar char="•"/>
            </a:pPr>
            <a:r>
              <a:rPr lang="en-GB" sz="2000" dirty="0" smtClean="0">
                <a:latin typeface="Calibri" panose="020F0502020204030204" pitchFamily="34" charset="0"/>
              </a:rPr>
              <a:t>Detailed analysis by currency</a:t>
            </a:r>
            <a:endParaRPr lang="en-GB" sz="1400" dirty="0" smtClean="0">
              <a:latin typeface="Calibri" panose="020F0502020204030204" pitchFamily="34" charset="0"/>
            </a:endParaRP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a:t>
            </a:r>
            <a:r>
              <a:rPr lang="en-GB" sz="1600" dirty="0" smtClean="0">
                <a:latin typeface="Calibri" panose="020F0502020204030204" pitchFamily="34" charset="0"/>
              </a:rPr>
              <a:t>edge Schedule </a:t>
            </a: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smtClean="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smtClean="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smtClean="0">
                <a:latin typeface="Calibri" panose="020F0502020204030204" pitchFamily="34" charset="0"/>
              </a:rPr>
              <a:t>Global view</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a:t>
            </a:r>
            <a:r>
              <a:rPr lang="fr-FR" dirty="0" err="1" smtClean="0"/>
              <a:t>Summary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119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Performance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1232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solidFill>
                  <a:srgbClr val="000000"/>
                </a:solidFill>
              </a:rPr>
              <a:t>Options premium </a:t>
            </a:r>
            <a:r>
              <a:rPr lang="en-US" dirty="0" smtClean="0">
                <a:solidFill>
                  <a:srgbClr val="000000"/>
                </a:solidFill>
              </a:rPr>
              <a:t>synthesis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9512" y="1524000"/>
            <a:ext cx="1704976" cy="126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8598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EURCHF</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4751633"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4511"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8373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endParaRPr lang="en-GB" sz="2400" dirty="0" smtClean="0">
              <a:solidFill>
                <a:prstClr val="black"/>
              </a:solidFill>
              <a:latin typeface="Calibri" panose="020F0502020204030204" pitchFamily="34" charset="0"/>
            </a:endParaRPr>
          </a:p>
          <a:p>
            <a:pPr algn="ctr"/>
            <a:r>
              <a:rPr lang="en-GB" sz="2400" dirty="0" smtClean="0">
                <a:solidFill>
                  <a:prstClr val="black"/>
                </a:solidFill>
                <a:latin typeface="Calibri" panose="020F0502020204030204" pitchFamily="34" charset="0"/>
              </a:rPr>
              <a:t>by </a:t>
            </a:r>
            <a:r>
              <a:rPr lang="en-GB" sz="2400" dirty="0">
                <a:solidFill>
                  <a:prstClr val="black"/>
                </a:solidFill>
                <a:latin typeface="Calibri" panose="020F0502020204030204" pitchFamily="34" charset="0"/>
              </a:rPr>
              <a:t>currency</a:t>
            </a:r>
          </a:p>
        </p:txBody>
      </p:sp>
      <p:sp>
        <p:nvSpPr>
          <p:cNvPr id="3"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EURCHF - Historical &amp; Planned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0763" cy="4995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4831992"/>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5665</TotalTime>
  <Words>463</Words>
  <Application>Microsoft Office PowerPoint</Application>
  <PresentationFormat>Affichage à l'écran (4:3)</PresentationFormat>
  <Paragraphs>64</Paragraphs>
  <Slides>15</Slides>
  <Notes>0</Notes>
  <HiddenSlides>0</HiddenSlides>
  <MMClips>0</MMClips>
  <ScaleCrop>false</ScaleCrop>
  <HeadingPairs>
    <vt:vector size="4" baseType="variant">
      <vt:variant>
        <vt:lpstr>Thème</vt:lpstr>
      </vt:variant>
      <vt:variant>
        <vt:i4>2</vt:i4>
      </vt:variant>
      <vt:variant>
        <vt:lpstr>Titres des diapositives</vt:lpstr>
      </vt:variant>
      <vt:variant>
        <vt:i4>15</vt:i4>
      </vt:variant>
    </vt:vector>
  </HeadingPairs>
  <TitlesOfParts>
    <vt:vector size="17" baseType="lpstr">
      <vt:lpstr>Inspiration</vt:lpstr>
      <vt:lpstr>1_Inspiration</vt:lpstr>
      <vt:lpstr> Global Hedge Position</vt:lpstr>
      <vt:lpstr>Contents</vt:lpstr>
      <vt:lpstr> </vt:lpstr>
      <vt:lpstr>Hedging Summary</vt:lpstr>
      <vt:lpstr>Hedging Performance</vt:lpstr>
      <vt:lpstr>Options premium synthesis</vt:lpstr>
      <vt:lpstr>Sensitivity EURCHF</vt:lpstr>
      <vt:lpstr> </vt:lpstr>
      <vt:lpstr>EURCHF - Historical &amp; Planned</vt:lpstr>
      <vt:lpstr>EURCHF - Synthesis</vt:lpstr>
      <vt:lpstr>EURCHF - 2014</vt:lpstr>
      <vt:lpstr>EURCHF - 2015</vt:lpstr>
      <vt:lpstr>EURCHF - 2016</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KFCH</cp:lastModifiedBy>
  <cp:revision>694</cp:revision>
  <cp:lastPrinted>2012-02-01T10:00:25Z</cp:lastPrinted>
  <dcterms:created xsi:type="dcterms:W3CDTF">2010-04-23T15:09:35Z</dcterms:created>
  <dcterms:modified xsi:type="dcterms:W3CDTF">2015-05-29T08:58:59Z</dcterms:modified>
</cp:coreProperties>
</file>