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21" r:id="rId4"/>
    <p:sldId id="420" r:id="rId5"/>
    <p:sldId id="419" r:id="rId6"/>
    <p:sldId id="418" r:id="rId7"/>
    <p:sldId id="417" r:id="rId8"/>
    <p:sldId id="423" r:id="rId9"/>
    <p:sldId id="415" r:id="rId10"/>
    <p:sldId id="422" r:id="rId11"/>
    <p:sldId id="411" r:id="rId12"/>
    <p:sldId id="412" r:id="rId13"/>
    <p:sldId id="413" r:id="rId14"/>
    <p:sldId id="414" r:id="rId15"/>
    <p:sldId id="409" r:id="rId16"/>
    <p:sldId id="410"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01/06/2017</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6/1/2017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6/1/2017</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6/1/2017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6/1/2017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6/1/2017</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6/1/2017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6/1/2017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6/1/2017</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6/1/2017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6/1/2017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6/1/2017</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6/1/2017</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6/1/2017</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6/1/2017</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6/1/2017</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6/1/2017</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6/1/2017</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6/1/2017</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6/1/2017</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6/1/2017</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6/1/2017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6/1/2017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6/1/2017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6/1/2017</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6/1/2017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6/1/2017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6/1/2017</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6/1/2017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6/1/2017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6/1/2017</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6/1/2017</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6/1/2017</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6/1/2017</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6/1/2017</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6/1/2017</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6/1/2017</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6/1/2017</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31/05/2017</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3" name="Image 2"/>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2970263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- 2015</a:t>
            </a:r>
          </a:p>
        </p:txBody>
      </p:sp>
      <p:pic>
        <p:nvPicPr>
          <p:cNvPr id="3" name="Image 2"/>
          <p:cNvPicPr>
            <a:picLocks noChangeAspect="1"/>
          </p:cNvPicPr>
          <p:nvPr/>
        </p:nvPicPr>
        <p:blipFill>
          <a:blip r:embed="rId2"/>
          <a:stretch>
            <a:fillRect/>
          </a:stretch>
        </p:blipFill>
        <p:spPr>
          <a:xfrm>
            <a:off x="236220" y="2349500"/>
            <a:ext cx="4083188" cy="2793467"/>
          </a:xfrm>
          <a:prstGeom prst="rect">
            <a:avLst/>
          </a:prstGeom>
        </p:spPr>
      </p:pic>
      <p:pic>
        <p:nvPicPr>
          <p:cNvPr id="4" name="Image 3"/>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37078372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- 2016</a:t>
            </a:r>
          </a:p>
        </p:txBody>
      </p:sp>
      <p:pic>
        <p:nvPicPr>
          <p:cNvPr id="3" name="Image 2"/>
          <p:cNvPicPr>
            <a:picLocks noChangeAspect="1"/>
          </p:cNvPicPr>
          <p:nvPr/>
        </p:nvPicPr>
        <p:blipFill>
          <a:blip r:embed="rId2"/>
          <a:stretch>
            <a:fillRect/>
          </a:stretch>
        </p:blipFill>
        <p:spPr>
          <a:xfrm>
            <a:off x="236220" y="2349500"/>
            <a:ext cx="4083188" cy="2793467"/>
          </a:xfrm>
          <a:prstGeom prst="rect">
            <a:avLst/>
          </a:prstGeom>
        </p:spPr>
      </p:pic>
      <p:pic>
        <p:nvPicPr>
          <p:cNvPr id="4" name="Image 3"/>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1485573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- 2017</a:t>
            </a:r>
          </a:p>
        </p:txBody>
      </p:sp>
      <p:pic>
        <p:nvPicPr>
          <p:cNvPr id="3" name="Image 2"/>
          <p:cNvPicPr>
            <a:picLocks noChangeAspect="1"/>
          </p:cNvPicPr>
          <p:nvPr/>
        </p:nvPicPr>
        <p:blipFill>
          <a:blip r:embed="rId2"/>
          <a:stretch>
            <a:fillRect/>
          </a:stretch>
        </p:blipFill>
        <p:spPr>
          <a:xfrm>
            <a:off x="236220" y="2349500"/>
            <a:ext cx="4083188" cy="2793467"/>
          </a:xfrm>
          <a:prstGeom prst="rect">
            <a:avLst/>
          </a:prstGeom>
        </p:spPr>
      </p:pic>
      <p:pic>
        <p:nvPicPr>
          <p:cNvPr id="4" name="Image 3"/>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6122399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pic>
        <p:nvPicPr>
          <p:cNvPr id="3" name="Image 2"/>
          <p:cNvPicPr>
            <a:picLocks noChangeAspect="1"/>
          </p:cNvPicPr>
          <p:nvPr/>
        </p:nvPicPr>
        <p:blipFill>
          <a:blip r:embed="rId2"/>
          <a:stretch>
            <a:fillRect/>
          </a:stretch>
        </p:blipFill>
        <p:spPr>
          <a:xfrm>
            <a:off x="127000" y="1524000"/>
            <a:ext cx="8890000" cy="138763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pic>
        <p:nvPicPr>
          <p:cNvPr id="3" name="Image 2"/>
          <p:cNvPicPr>
            <a:picLocks noChangeAspect="1"/>
          </p:cNvPicPr>
          <p:nvPr/>
        </p:nvPicPr>
        <p:blipFill>
          <a:blip r:embed="rId2"/>
          <a:stretch>
            <a:fillRect/>
          </a:stretch>
        </p:blipFill>
        <p:spPr>
          <a:xfrm>
            <a:off x="127000" y="1524000"/>
            <a:ext cx="8890000" cy="1430218"/>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solidFill>
                  <a:srgbClr val="000000"/>
                </a:solidFill>
              </a:rPr>
              <a:t>Options premium synthesis</a:t>
            </a:r>
            <a:endParaRPr lang="en-US" dirty="0"/>
          </a:p>
        </p:txBody>
      </p:sp>
      <p:pic>
        <p:nvPicPr>
          <p:cNvPr id="3" name="Image 2"/>
          <p:cNvPicPr>
            <a:picLocks noChangeAspect="1"/>
          </p:cNvPicPr>
          <p:nvPr/>
        </p:nvPicPr>
        <p:blipFill>
          <a:blip r:embed="rId2"/>
          <a:stretch>
            <a:fillRect/>
          </a:stretch>
        </p:blipFill>
        <p:spPr>
          <a:xfrm>
            <a:off x="3711375" y="1524000"/>
            <a:ext cx="1721250" cy="1473267"/>
          </a:xfrm>
          <a:prstGeom prst="rect">
            <a:avLst/>
          </a:prstGeom>
        </p:spPr>
      </p:pic>
    </p:spTree>
    <p:extLst>
      <p:ext uri="{BB962C8B-B14F-4D97-AF65-F5344CB8AC3E}">
        <p14:creationId xmlns:p14="http://schemas.microsoft.com/office/powerpoint/2010/main" val="1558598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pic>
        <p:nvPicPr>
          <p:cNvPr id="4" name="Image 3"/>
          <p:cNvPicPr>
            <a:picLocks noChangeAspect="1"/>
          </p:cNvPicPr>
          <p:nvPr/>
        </p:nvPicPr>
        <p:blipFill>
          <a:blip r:embed="rId2"/>
          <a:stretch>
            <a:fillRect/>
          </a:stretch>
        </p:blipFill>
        <p:spPr>
          <a:xfrm>
            <a:off x="317500" y="1143000"/>
            <a:ext cx="4549235" cy="1905000"/>
          </a:xfrm>
          <a:prstGeom prst="rect">
            <a:avLst/>
          </a:prstGeom>
        </p:spPr>
      </p:pic>
      <p:pic>
        <p:nvPicPr>
          <p:cNvPr id="5" name="Image 4"/>
          <p:cNvPicPr>
            <a:picLocks noChangeAspect="1"/>
          </p:cNvPicPr>
          <p:nvPr/>
        </p:nvPicPr>
        <p:blipFill>
          <a:blip r:embed="rId3"/>
          <a:stretch>
            <a:fillRect/>
          </a:stretch>
        </p:blipFill>
        <p:spPr>
          <a:xfrm>
            <a:off x="3429000" y="3175000"/>
            <a:ext cx="5246184" cy="3429000"/>
          </a:xfrm>
          <a:prstGeom prst="rect">
            <a:avLst/>
          </a:prstGeom>
        </p:spPr>
      </p:pic>
    </p:spTree>
    <p:extLst>
      <p:ext uri="{BB962C8B-B14F-4D97-AF65-F5344CB8AC3E}">
        <p14:creationId xmlns:p14="http://schemas.microsoft.com/office/powerpoint/2010/main" val="1508574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p:cNvPicPr>
            <a:picLocks noChangeAspect="1"/>
          </p:cNvPicPr>
          <p:nvPr/>
        </p:nvPicPr>
        <p:blipFill>
          <a:blip r:embed="rId2"/>
          <a:stretch>
            <a:fillRect/>
          </a:stretch>
        </p:blipFill>
        <p:spPr>
          <a:xfrm>
            <a:off x="825500" y="1270000"/>
            <a:ext cx="7410938" cy="5041634"/>
          </a:xfrm>
          <a:prstGeom prst="rect">
            <a:avLst/>
          </a:prstGeom>
        </p:spPr>
      </p:pic>
    </p:spTree>
    <p:extLst>
      <p:ext uri="{BB962C8B-B14F-4D97-AF65-F5344CB8AC3E}">
        <p14:creationId xmlns:p14="http://schemas.microsoft.com/office/powerpoint/2010/main" val="184299938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5665</TotalTime>
  <Words>475</Words>
  <Application>Microsoft Office PowerPoint</Application>
  <PresentationFormat>Affichage à l'écran (4:3)</PresentationFormat>
  <Paragraphs>64</Paragraphs>
  <Slides>15</Slides>
  <Notes>0</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15</vt:i4>
      </vt:variant>
    </vt:vector>
  </HeadingPairs>
  <TitlesOfParts>
    <vt:vector size="24" baseType="lpstr">
      <vt:lpstr>Andale Sans UI</vt:lpstr>
      <vt:lpstr>Arial</vt:lpstr>
      <vt:lpstr>Calibri</vt:lpstr>
      <vt:lpstr>News Gothic MT</vt:lpstr>
      <vt:lpstr>Times New Roman</vt:lpstr>
      <vt:lpstr>Verdana</vt:lpstr>
      <vt:lpstr>Wingdings</vt:lpstr>
      <vt:lpstr>Inspiration</vt:lpstr>
      <vt:lpstr>1_Inspiration</vt:lpstr>
      <vt:lpstr> Global Hedge Position</vt:lpstr>
      <vt:lpstr>Contents</vt:lpstr>
      <vt:lpstr> </vt:lpstr>
      <vt:lpstr>Hedging Summary</vt:lpstr>
      <vt:lpstr>Hedging Performance</vt:lpstr>
      <vt:lpstr>Options premium synthesis</vt:lpstr>
      <vt:lpstr>Sensitivity EURCHF</vt:lpstr>
      <vt:lpstr> </vt:lpstr>
      <vt:lpstr>EURCHF - Historical &amp; Planned</vt:lpstr>
      <vt:lpstr>EURCHF - Synthesis</vt:lpstr>
      <vt:lpstr>EURCHF - 2015</vt:lpstr>
      <vt:lpstr>EURCHF - 2016</vt:lpstr>
      <vt:lpstr>EURCHF - 2017</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693</cp:revision>
  <cp:lastPrinted>2012-02-01T10:00:25Z</cp:lastPrinted>
  <dcterms:created xsi:type="dcterms:W3CDTF">2010-04-23T15:09:35Z</dcterms:created>
  <dcterms:modified xsi:type="dcterms:W3CDTF">2017-06-01T15:33:28Z</dcterms:modified>
</cp:coreProperties>
</file>