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1"/>
  </p:notesMasterIdLst>
  <p:sldIdLst>
    <p:sldId id="256" r:id="rId3"/>
    <p:sldId id="422" r:id="rId4"/>
    <p:sldId id="421" r:id="rId5"/>
    <p:sldId id="420" r:id="rId6"/>
    <p:sldId id="419" r:id="rId7"/>
    <p:sldId id="426" r:id="rId8"/>
    <p:sldId id="425" r:id="rId9"/>
    <p:sldId id="418" r:id="rId10"/>
    <p:sldId id="424" r:id="rId11"/>
    <p:sldId id="416" r:id="rId12"/>
    <p:sldId id="423" r:id="rId13"/>
    <p:sldId id="411" r:id="rId14"/>
    <p:sldId id="412" r:id="rId15"/>
    <p:sldId id="413" r:id="rId16"/>
    <p:sldId id="414" r:id="rId17"/>
    <p:sldId id="415" r:id="rId18"/>
    <p:sldId id="409" r:id="rId19"/>
    <p:sldId id="410" r:id="rId20"/>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5/10/relationships/revisionInfo" Target="revisionInfo.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02/08/2017</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8/2/2017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8/2/2017</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8/2/2017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8/2/2017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8/2/2017</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8/2/2017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8/2/2017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8/2/2017</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8/2/2017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8/2/2017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8/2/2017</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8/2/2017</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8/2/2017</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8/2/2017</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8/2/2017</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8/2/2017</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8/2/2017</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8/2/2017</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8/2/2017</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8/2/2017</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8/2/2017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8/2/2017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8/2/2017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8/2/2017</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8/2/2017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8/2/2017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8/2/2017</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8/2/2017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8/2/2017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8/2/2017</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8/2/2017</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8/2/2017</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8/2/2017</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8/2/2017</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8/2/2017</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8/2/2017</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8/2/2017</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a:solidFill>
                  <a:srgbClr val="302421"/>
                </a:solidFill>
                <a:latin typeface="Calibri" pitchFamily="34" charset="0"/>
                <a:cs typeface="Arial" pitchFamily="34" charset="0"/>
              </a:rPr>
              <a:t/>
            </a: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31/07/2017</a:t>
            </a: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xmlns="" id="{7DBE194B-E5AA-4AFD-95D6-8D9B76DBB804}"/>
              </a:ext>
            </a:extLst>
          </p:cNvPr>
          <p:cNvPicPr>
            <a:picLocks noChangeAspect="1"/>
          </p:cNvPicPr>
          <p:nvPr/>
        </p:nvPicPr>
        <p:blipFill>
          <a:blip r:embed="rId2"/>
          <a:stretch>
            <a:fillRect/>
          </a:stretch>
        </p:blipFill>
        <p:spPr>
          <a:xfrm>
            <a:off x="825500" y="1270000"/>
            <a:ext cx="7410938" cy="5041634"/>
          </a:xfrm>
          <a:prstGeom prst="rect">
            <a:avLst/>
          </a:prstGeom>
        </p:spPr>
      </p:pic>
    </p:spTree>
    <p:extLst>
      <p:ext uri="{BB962C8B-B14F-4D97-AF65-F5344CB8AC3E}">
        <p14:creationId xmlns:p14="http://schemas.microsoft.com/office/powerpoint/2010/main" val="3630663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3" name="Image 2">
            <a:extLst>
              <a:ext uri="{FF2B5EF4-FFF2-40B4-BE49-F238E27FC236}">
                <a16:creationId xmlns:a16="http://schemas.microsoft.com/office/drawing/2014/main" xmlns="" id="{C91B42A1-9400-4C96-95F2-F64EA933CE7E}"/>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12088255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- 2015</a:t>
            </a:r>
          </a:p>
        </p:txBody>
      </p:sp>
      <p:pic>
        <p:nvPicPr>
          <p:cNvPr id="3" name="Image 2">
            <a:extLst>
              <a:ext uri="{FF2B5EF4-FFF2-40B4-BE49-F238E27FC236}">
                <a16:creationId xmlns:a16="http://schemas.microsoft.com/office/drawing/2014/main" xmlns="" id="{FD3D6364-3493-4906-A938-F2F0177CCED4}"/>
              </a:ext>
            </a:extLst>
          </p:cNvPr>
          <p:cNvPicPr>
            <a:picLocks noChangeAspect="1"/>
          </p:cNvPicPr>
          <p:nvPr/>
        </p:nvPicPr>
        <p:blipFill>
          <a:blip r:embed="rId2"/>
          <a:stretch>
            <a:fillRect/>
          </a:stretch>
        </p:blipFill>
        <p:spPr>
          <a:xfrm>
            <a:off x="236220" y="2349500"/>
            <a:ext cx="4083188" cy="2793467"/>
          </a:xfrm>
          <a:prstGeom prst="rect">
            <a:avLst/>
          </a:prstGeom>
        </p:spPr>
      </p:pic>
      <p:pic>
        <p:nvPicPr>
          <p:cNvPr id="4" name="Image 3">
            <a:extLst>
              <a:ext uri="{FF2B5EF4-FFF2-40B4-BE49-F238E27FC236}">
                <a16:creationId xmlns:a16="http://schemas.microsoft.com/office/drawing/2014/main" xmlns="" id="{140CDB05-DA6B-454A-B410-74FDBF9C5598}"/>
              </a:ext>
            </a:extLst>
          </p:cNvPr>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18318774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- 2016</a:t>
            </a:r>
          </a:p>
        </p:txBody>
      </p:sp>
      <p:pic>
        <p:nvPicPr>
          <p:cNvPr id="3" name="Image 2">
            <a:extLst>
              <a:ext uri="{FF2B5EF4-FFF2-40B4-BE49-F238E27FC236}">
                <a16:creationId xmlns:a16="http://schemas.microsoft.com/office/drawing/2014/main" xmlns="" id="{3AD2BF14-6DB6-4D12-A41C-7DCBF04E8625}"/>
              </a:ext>
            </a:extLst>
          </p:cNvPr>
          <p:cNvPicPr>
            <a:picLocks noChangeAspect="1"/>
          </p:cNvPicPr>
          <p:nvPr/>
        </p:nvPicPr>
        <p:blipFill>
          <a:blip r:embed="rId2"/>
          <a:stretch>
            <a:fillRect/>
          </a:stretch>
        </p:blipFill>
        <p:spPr>
          <a:xfrm>
            <a:off x="236220" y="2349500"/>
            <a:ext cx="4083188" cy="2793467"/>
          </a:xfrm>
          <a:prstGeom prst="rect">
            <a:avLst/>
          </a:prstGeom>
        </p:spPr>
      </p:pic>
      <p:pic>
        <p:nvPicPr>
          <p:cNvPr id="4" name="Image 3">
            <a:extLst>
              <a:ext uri="{FF2B5EF4-FFF2-40B4-BE49-F238E27FC236}">
                <a16:creationId xmlns:a16="http://schemas.microsoft.com/office/drawing/2014/main" xmlns="" id="{68AD6960-D857-4397-81D5-8B01EA8A8CFB}"/>
              </a:ext>
            </a:extLst>
          </p:cNvPr>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33758661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- 2017</a:t>
            </a:r>
          </a:p>
        </p:txBody>
      </p:sp>
      <p:pic>
        <p:nvPicPr>
          <p:cNvPr id="3" name="Image 2">
            <a:extLst>
              <a:ext uri="{FF2B5EF4-FFF2-40B4-BE49-F238E27FC236}">
                <a16:creationId xmlns:a16="http://schemas.microsoft.com/office/drawing/2014/main" xmlns="" id="{426DAF2D-58D4-4031-8A36-6365DF5B3D78}"/>
              </a:ext>
            </a:extLst>
          </p:cNvPr>
          <p:cNvPicPr>
            <a:picLocks noChangeAspect="1"/>
          </p:cNvPicPr>
          <p:nvPr/>
        </p:nvPicPr>
        <p:blipFill>
          <a:blip r:embed="rId2"/>
          <a:stretch>
            <a:fillRect/>
          </a:stretch>
        </p:blipFill>
        <p:spPr>
          <a:xfrm>
            <a:off x="236220" y="2349500"/>
            <a:ext cx="4083188" cy="2793467"/>
          </a:xfrm>
          <a:prstGeom prst="rect">
            <a:avLst/>
          </a:prstGeom>
        </p:spPr>
      </p:pic>
      <p:pic>
        <p:nvPicPr>
          <p:cNvPr id="4" name="Image 3">
            <a:extLst>
              <a:ext uri="{FF2B5EF4-FFF2-40B4-BE49-F238E27FC236}">
                <a16:creationId xmlns:a16="http://schemas.microsoft.com/office/drawing/2014/main" xmlns="" id="{E16B3383-9A8C-4437-82F5-79B796558B10}"/>
              </a:ext>
            </a:extLst>
          </p:cNvPr>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677661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- 2018</a:t>
            </a:r>
          </a:p>
        </p:txBody>
      </p:sp>
      <p:pic>
        <p:nvPicPr>
          <p:cNvPr id="3" name="Image 2">
            <a:extLst>
              <a:ext uri="{FF2B5EF4-FFF2-40B4-BE49-F238E27FC236}">
                <a16:creationId xmlns:a16="http://schemas.microsoft.com/office/drawing/2014/main" xmlns="" id="{472E00B5-BC4A-4E31-87DC-7E39E11BF3C8}"/>
              </a:ext>
            </a:extLst>
          </p:cNvPr>
          <p:cNvPicPr>
            <a:picLocks noChangeAspect="1"/>
          </p:cNvPicPr>
          <p:nvPr/>
        </p:nvPicPr>
        <p:blipFill>
          <a:blip r:embed="rId2"/>
          <a:stretch>
            <a:fillRect/>
          </a:stretch>
        </p:blipFill>
        <p:spPr>
          <a:xfrm>
            <a:off x="236220" y="2349500"/>
            <a:ext cx="4083188" cy="2793467"/>
          </a:xfrm>
          <a:prstGeom prst="rect">
            <a:avLst/>
          </a:prstGeom>
        </p:spPr>
      </p:pic>
      <p:pic>
        <p:nvPicPr>
          <p:cNvPr id="4" name="Image 3">
            <a:extLst>
              <a:ext uri="{FF2B5EF4-FFF2-40B4-BE49-F238E27FC236}">
                <a16:creationId xmlns:a16="http://schemas.microsoft.com/office/drawing/2014/main" xmlns="" id="{D9198DAE-851C-4D04-B261-33D444F4CFF7}"/>
              </a:ext>
            </a:extLst>
          </p:cNvPr>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23594873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pic>
        <p:nvPicPr>
          <p:cNvPr id="3" name="Image 2">
            <a:extLst>
              <a:ext uri="{FF2B5EF4-FFF2-40B4-BE49-F238E27FC236}">
                <a16:creationId xmlns:a16="http://schemas.microsoft.com/office/drawing/2014/main" xmlns="" id="{0A22C658-9384-4E21-8766-C4F82882AF03}"/>
              </a:ext>
            </a:extLst>
          </p:cNvPr>
          <p:cNvPicPr>
            <a:picLocks noChangeAspect="1"/>
          </p:cNvPicPr>
          <p:nvPr/>
        </p:nvPicPr>
        <p:blipFill>
          <a:blip r:embed="rId2"/>
          <a:stretch>
            <a:fillRect/>
          </a:stretch>
        </p:blipFill>
        <p:spPr>
          <a:xfrm>
            <a:off x="127000" y="1524000"/>
            <a:ext cx="8890000" cy="138763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pic>
        <p:nvPicPr>
          <p:cNvPr id="3" name="Image 2">
            <a:extLst>
              <a:ext uri="{FF2B5EF4-FFF2-40B4-BE49-F238E27FC236}">
                <a16:creationId xmlns:a16="http://schemas.microsoft.com/office/drawing/2014/main" xmlns="" id="{BE7FA8E8-202A-416D-86B2-C23922355989}"/>
              </a:ext>
            </a:extLst>
          </p:cNvPr>
          <p:cNvPicPr>
            <a:picLocks noChangeAspect="1"/>
          </p:cNvPicPr>
          <p:nvPr/>
        </p:nvPicPr>
        <p:blipFill>
          <a:blip r:embed="rId2"/>
          <a:stretch>
            <a:fillRect/>
          </a:stretch>
        </p:blipFill>
        <p:spPr>
          <a:xfrm>
            <a:off x="127000" y="1524000"/>
            <a:ext cx="8890000" cy="1430218"/>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xmlns="" id="{ECFDD2BE-C98C-47FB-A3B7-968C8AEF5904}"/>
              </a:ext>
            </a:extLst>
          </p:cNvPr>
          <p:cNvPicPr>
            <a:picLocks noChangeAspect="1"/>
          </p:cNvPicPr>
          <p:nvPr/>
        </p:nvPicPr>
        <p:blipFill>
          <a:blip r:embed="rId2"/>
          <a:stretch>
            <a:fillRect/>
          </a:stretch>
        </p:blipFill>
        <p:spPr>
          <a:xfrm>
            <a:off x="4445000" y="1270000"/>
            <a:ext cx="3976804" cy="1651000"/>
          </a:xfrm>
          <a:prstGeom prst="rect">
            <a:avLst/>
          </a:prstGeom>
        </p:spPr>
      </p:pic>
      <p:pic>
        <p:nvPicPr>
          <p:cNvPr id="5" name="Image 4">
            <a:extLst>
              <a:ext uri="{FF2B5EF4-FFF2-40B4-BE49-F238E27FC236}">
                <a16:creationId xmlns:a16="http://schemas.microsoft.com/office/drawing/2014/main" xmlns="" id="{4C20C805-C307-4368-838C-25E86B047207}"/>
              </a:ext>
            </a:extLst>
          </p:cNvPr>
          <p:cNvPicPr>
            <a:picLocks noChangeAspect="1"/>
          </p:cNvPicPr>
          <p:nvPr/>
        </p:nvPicPr>
        <p:blipFill>
          <a:blip r:embed="rId3"/>
          <a:stretch>
            <a:fillRect/>
          </a:stretch>
        </p:blipFill>
        <p:spPr>
          <a:xfrm>
            <a:off x="4445000" y="3175000"/>
            <a:ext cx="3979355" cy="1651000"/>
          </a:xfrm>
          <a:prstGeom prst="rect">
            <a:avLst/>
          </a:prstGeom>
        </p:spPr>
      </p:pic>
      <p:pic>
        <p:nvPicPr>
          <p:cNvPr id="6" name="Image 5">
            <a:extLst>
              <a:ext uri="{FF2B5EF4-FFF2-40B4-BE49-F238E27FC236}">
                <a16:creationId xmlns:a16="http://schemas.microsoft.com/office/drawing/2014/main" xmlns="" id="{81119065-DE88-4CB9-B6ED-6EFF24B438B9}"/>
              </a:ext>
            </a:extLst>
          </p:cNvPr>
          <p:cNvPicPr>
            <a:picLocks noChangeAspect="1"/>
          </p:cNvPicPr>
          <p:nvPr/>
        </p:nvPicPr>
        <p:blipFill>
          <a:blip r:embed="rId4"/>
          <a:stretch>
            <a:fillRect/>
          </a:stretch>
        </p:blipFill>
        <p:spPr>
          <a:xfrm>
            <a:off x="4445000" y="5080000"/>
            <a:ext cx="3923310" cy="1651000"/>
          </a:xfrm>
          <a:prstGeom prst="rect">
            <a:avLst/>
          </a:prstGeom>
        </p:spPr>
      </p:pic>
    </p:spTree>
    <p:extLst>
      <p:ext uri="{BB962C8B-B14F-4D97-AF65-F5344CB8AC3E}">
        <p14:creationId xmlns:p14="http://schemas.microsoft.com/office/powerpoint/2010/main" val="164612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pic>
        <p:nvPicPr>
          <p:cNvPr id="4" name="Image 3">
            <a:extLst>
              <a:ext uri="{FF2B5EF4-FFF2-40B4-BE49-F238E27FC236}">
                <a16:creationId xmlns:a16="http://schemas.microsoft.com/office/drawing/2014/main" xmlns="" id="{9D2D1675-3C0B-4006-B98B-F70E87AFF6CC}"/>
              </a:ext>
            </a:extLst>
          </p:cNvPr>
          <p:cNvPicPr>
            <a:picLocks noChangeAspect="1"/>
          </p:cNvPicPr>
          <p:nvPr/>
        </p:nvPicPr>
        <p:blipFill>
          <a:blip r:embed="rId2"/>
          <a:stretch>
            <a:fillRect/>
          </a:stretch>
        </p:blipFill>
        <p:spPr>
          <a:xfrm>
            <a:off x="254000" y="2025650"/>
            <a:ext cx="8636000" cy="3516597"/>
          </a:xfrm>
          <a:prstGeom prst="rect">
            <a:avLst/>
          </a:prstGeom>
        </p:spPr>
      </p:pic>
    </p:spTree>
    <p:extLst>
      <p:ext uri="{BB962C8B-B14F-4D97-AF65-F5344CB8AC3E}">
        <p14:creationId xmlns:p14="http://schemas.microsoft.com/office/powerpoint/2010/main" val="33149105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solidFill>
                  <a:srgbClr val="000000"/>
                </a:solidFill>
              </a:rPr>
              <a:t>Options premium synthesis</a:t>
            </a:r>
            <a:endParaRPr lang="en-US" dirty="0"/>
          </a:p>
        </p:txBody>
      </p:sp>
      <p:pic>
        <p:nvPicPr>
          <p:cNvPr id="3" name="Image 2">
            <a:extLst>
              <a:ext uri="{FF2B5EF4-FFF2-40B4-BE49-F238E27FC236}">
                <a16:creationId xmlns:a16="http://schemas.microsoft.com/office/drawing/2014/main" xmlns="" id="{19496487-5169-433F-B80E-4F296DE33EEB}"/>
              </a:ext>
            </a:extLst>
          </p:cNvPr>
          <p:cNvPicPr>
            <a:picLocks noChangeAspect="1"/>
          </p:cNvPicPr>
          <p:nvPr/>
        </p:nvPicPr>
        <p:blipFill>
          <a:blip r:embed="rId2"/>
          <a:stretch>
            <a:fillRect/>
          </a:stretch>
        </p:blipFill>
        <p:spPr>
          <a:xfrm>
            <a:off x="3711375" y="1524000"/>
            <a:ext cx="1721250" cy="1473267"/>
          </a:xfrm>
          <a:prstGeom prst="rect">
            <a:avLst/>
          </a:prstGeom>
        </p:spPr>
      </p:pic>
    </p:spTree>
    <p:extLst>
      <p:ext uri="{BB962C8B-B14F-4D97-AF65-F5344CB8AC3E}">
        <p14:creationId xmlns:p14="http://schemas.microsoft.com/office/powerpoint/2010/main" val="1558598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pic>
        <p:nvPicPr>
          <p:cNvPr id="4" name="Image 3">
            <a:extLst>
              <a:ext uri="{FF2B5EF4-FFF2-40B4-BE49-F238E27FC236}">
                <a16:creationId xmlns:a16="http://schemas.microsoft.com/office/drawing/2014/main" xmlns="" id="{C2920DDE-A47C-4541-8E56-91D8C52556C5}"/>
              </a:ext>
            </a:extLst>
          </p:cNvPr>
          <p:cNvPicPr>
            <a:picLocks noChangeAspect="1"/>
          </p:cNvPicPr>
          <p:nvPr/>
        </p:nvPicPr>
        <p:blipFill>
          <a:blip r:embed="rId2"/>
          <a:stretch>
            <a:fillRect/>
          </a:stretch>
        </p:blipFill>
        <p:spPr>
          <a:xfrm>
            <a:off x="317500" y="1143000"/>
            <a:ext cx="4549235" cy="1905000"/>
          </a:xfrm>
          <a:prstGeom prst="rect">
            <a:avLst/>
          </a:prstGeom>
        </p:spPr>
      </p:pic>
      <p:pic>
        <p:nvPicPr>
          <p:cNvPr id="5" name="Image 4">
            <a:extLst>
              <a:ext uri="{FF2B5EF4-FFF2-40B4-BE49-F238E27FC236}">
                <a16:creationId xmlns:a16="http://schemas.microsoft.com/office/drawing/2014/main" xmlns="" id="{593BD6A3-6FB8-40BA-B98D-C193BA2D74BF}"/>
              </a:ext>
            </a:extLst>
          </p:cNvPr>
          <p:cNvPicPr>
            <a:picLocks noChangeAspect="1"/>
          </p:cNvPicPr>
          <p:nvPr/>
        </p:nvPicPr>
        <p:blipFill>
          <a:blip r:embed="rId3"/>
          <a:stretch>
            <a:fillRect/>
          </a:stretch>
        </p:blipFill>
        <p:spPr>
          <a:xfrm>
            <a:off x="3429000" y="3175000"/>
            <a:ext cx="5246184" cy="3429000"/>
          </a:xfrm>
          <a:prstGeom prst="rect">
            <a:avLst/>
          </a:prstGeom>
        </p:spPr>
      </p:pic>
    </p:spTree>
    <p:extLst>
      <p:ext uri="{BB962C8B-B14F-4D97-AF65-F5344CB8AC3E}">
        <p14:creationId xmlns:p14="http://schemas.microsoft.com/office/powerpoint/2010/main" val="152645769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5665</TotalTime>
  <Words>482</Words>
  <Application>Microsoft Office PowerPoint</Application>
  <PresentationFormat>Affichage à l'écran (4:3)</PresentationFormat>
  <Paragraphs>68</Paragraphs>
  <Slides>18</Slides>
  <Notes>0</Notes>
  <HiddenSlides>0</HiddenSlides>
  <MMClips>0</MMClips>
  <ScaleCrop>false</ScaleCrop>
  <HeadingPairs>
    <vt:vector size="4" baseType="variant">
      <vt:variant>
        <vt:lpstr>Thème</vt:lpstr>
      </vt:variant>
      <vt:variant>
        <vt:i4>2</vt:i4>
      </vt:variant>
      <vt:variant>
        <vt:lpstr>Titres des diapositives</vt:lpstr>
      </vt:variant>
      <vt:variant>
        <vt:i4>18</vt:i4>
      </vt:variant>
    </vt:vector>
  </HeadingPairs>
  <TitlesOfParts>
    <vt:vector size="20" baseType="lpstr">
      <vt:lpstr>Inspiration</vt:lpstr>
      <vt:lpstr>1_Inspiration</vt:lpstr>
      <vt:lpstr> Global Hedge Position</vt:lpstr>
      <vt:lpstr>Contents</vt:lpstr>
      <vt:lpstr> </vt:lpstr>
      <vt:lpstr>Hedging Summary</vt:lpstr>
      <vt:lpstr>Hedging Performance</vt:lpstr>
      <vt:lpstr>MTM Analysis CCY/Volume effect (Graph)</vt:lpstr>
      <vt:lpstr>MTM Analysis CCY/Volume effect (Table)</vt:lpstr>
      <vt:lpstr>Options premium synthesis</vt:lpstr>
      <vt:lpstr>Sensitivity EURCHF</vt:lpstr>
      <vt:lpstr> </vt:lpstr>
      <vt:lpstr>EURCHF - Historical &amp; Planned</vt:lpstr>
      <vt:lpstr>EURCHF - Synthesis</vt:lpstr>
      <vt:lpstr>EURCHF - 2015</vt:lpstr>
      <vt:lpstr>EURCHF - 2016</vt:lpstr>
      <vt:lpstr>EURCHF - 2017</vt:lpstr>
      <vt:lpstr>EURCHF - 2018</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695</cp:revision>
  <cp:lastPrinted>2012-02-01T10:00:25Z</cp:lastPrinted>
  <dcterms:created xsi:type="dcterms:W3CDTF">2010-04-23T15:09:35Z</dcterms:created>
  <dcterms:modified xsi:type="dcterms:W3CDTF">2017-08-02T13:29:11Z</dcterms:modified>
</cp:coreProperties>
</file>