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1"/>
  </p:notesMasterIdLst>
  <p:sldIdLst>
    <p:sldId id="256" r:id="rId3"/>
    <p:sldId id="422" r:id="rId4"/>
    <p:sldId id="421" r:id="rId5"/>
    <p:sldId id="420" r:id="rId6"/>
    <p:sldId id="419" r:id="rId7"/>
    <p:sldId id="426" r:id="rId8"/>
    <p:sldId id="425" r:id="rId9"/>
    <p:sldId id="418" r:id="rId10"/>
    <p:sldId id="424" r:id="rId11"/>
    <p:sldId id="416" r:id="rId12"/>
    <p:sldId id="423" r:id="rId13"/>
    <p:sldId id="411" r:id="rId14"/>
    <p:sldId id="412" r:id="rId15"/>
    <p:sldId id="413" r:id="rId16"/>
    <p:sldId id="414" r:id="rId17"/>
    <p:sldId id="415" r:id="rId18"/>
    <p:sldId id="409" r:id="rId19"/>
    <p:sldId id="410" r:id="rId20"/>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80" d="100"/>
          <a:sy n="80" d="100"/>
        </p:scale>
        <p:origin x="-1589"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5/10/relationships/revisionInfo" Target="revisionInfo.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02/10/2017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10/2/2017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102101" y="2295525"/>
            <a:ext cx="1658937" cy="1658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10/2/2017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10/2/2017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10/2/2017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10/2/2017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10/2/2017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10/2/2017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10/2/2017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10/2/2017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10/2/2017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pic>
        <p:nvPicPr>
          <p:cNvPr id="10" name="Picture 13" descr="http://images1.just-landed.com/directory_images/Switzerland/3/ITX-75858-8279/photo/listing_square_1310465445337632642.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20050" y="1588"/>
            <a:ext cx="982663"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10/2/2017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10/2/2017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10/2/2017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10/2/2017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10/2/2017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10/2/2017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10/2/2017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10/2/2017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10/2/2017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a:solidFill>
                  <a:srgbClr val="302421"/>
                </a:solidFill>
                <a:latin typeface="Calibri" pitchFamily="34" charset="0"/>
                <a:cs typeface="Arial" pitchFamily="34" charset="0"/>
              </a:rPr>
              <a:t/>
            </a: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29/09/2017</a:t>
            </a: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EURCHF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EURCHF - Historical &amp; Planned</a:t>
            </a:r>
            <a:endParaRPr lang="en-US" dirty="0"/>
          </a:p>
        </p:txBody>
      </p:sp>
      <p:pic>
        <p:nvPicPr>
          <p:cNvPr id="3" name="Image 2">
            <a:extLst>
              <a:ext uri="{FF2B5EF4-FFF2-40B4-BE49-F238E27FC236}">
                <a16:creationId xmlns:a16="http://schemas.microsoft.com/office/drawing/2014/main" xmlns="" id="{A2129715-3CA4-4457-A8B5-20EB6BD79CC0}"/>
              </a:ext>
            </a:extLst>
          </p:cNvPr>
          <p:cNvPicPr>
            <a:picLocks noChangeAspect="1"/>
          </p:cNvPicPr>
          <p:nvPr/>
        </p:nvPicPr>
        <p:blipFill>
          <a:blip r:embed="rId2"/>
          <a:stretch>
            <a:fillRect/>
          </a:stretch>
        </p:blipFill>
        <p:spPr>
          <a:xfrm>
            <a:off x="825500" y="1270000"/>
            <a:ext cx="7410938" cy="5041634"/>
          </a:xfrm>
          <a:prstGeom prst="rect">
            <a:avLst/>
          </a:prstGeom>
        </p:spPr>
      </p:pic>
    </p:spTree>
    <p:extLst>
      <p:ext uri="{BB962C8B-B14F-4D97-AF65-F5344CB8AC3E}">
        <p14:creationId xmlns:p14="http://schemas.microsoft.com/office/powerpoint/2010/main" val="4101460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EURCHF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Synthesis</a:t>
            </a:r>
          </a:p>
        </p:txBody>
      </p:sp>
      <p:pic>
        <p:nvPicPr>
          <p:cNvPr id="3" name="Image 2">
            <a:extLst>
              <a:ext uri="{FF2B5EF4-FFF2-40B4-BE49-F238E27FC236}">
                <a16:creationId xmlns:a16="http://schemas.microsoft.com/office/drawing/2014/main" xmlns="" id="{2BEEFE43-F1C3-4850-94EB-6CD62288217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819762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- 2015</a:t>
            </a:r>
          </a:p>
        </p:txBody>
      </p:sp>
      <p:pic>
        <p:nvPicPr>
          <p:cNvPr id="3" name="Image 2">
            <a:extLst>
              <a:ext uri="{FF2B5EF4-FFF2-40B4-BE49-F238E27FC236}">
                <a16:creationId xmlns:a16="http://schemas.microsoft.com/office/drawing/2014/main" xmlns="" id="{879B991D-4B29-49C4-BE5E-D403120B1CDA}"/>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EFB208FB-F9DF-469A-9D2F-61E551C9D5F1}"/>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047647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- 2016</a:t>
            </a:r>
          </a:p>
        </p:txBody>
      </p:sp>
      <p:pic>
        <p:nvPicPr>
          <p:cNvPr id="3" name="Image 2">
            <a:extLst>
              <a:ext uri="{FF2B5EF4-FFF2-40B4-BE49-F238E27FC236}">
                <a16:creationId xmlns:a16="http://schemas.microsoft.com/office/drawing/2014/main" xmlns="" id="{5F282828-2ED0-4879-AEFE-9DF1CC407986}"/>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AAB678E6-CDA6-4A21-B1D2-CEEF0E4C4199}"/>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925885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- 2017</a:t>
            </a:r>
          </a:p>
        </p:txBody>
      </p:sp>
      <p:pic>
        <p:nvPicPr>
          <p:cNvPr id="3" name="Image 2">
            <a:extLst>
              <a:ext uri="{FF2B5EF4-FFF2-40B4-BE49-F238E27FC236}">
                <a16:creationId xmlns:a16="http://schemas.microsoft.com/office/drawing/2014/main" xmlns="" id="{68D0EF2C-EC94-4235-8EED-441A83B306FD}"/>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C739C547-4F34-4C95-9AA2-54EDE90E9ED9}"/>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1527635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EURCHF - 2018</a:t>
            </a:r>
          </a:p>
        </p:txBody>
      </p:sp>
      <p:pic>
        <p:nvPicPr>
          <p:cNvPr id="3" name="Image 2">
            <a:extLst>
              <a:ext uri="{FF2B5EF4-FFF2-40B4-BE49-F238E27FC236}">
                <a16:creationId xmlns:a16="http://schemas.microsoft.com/office/drawing/2014/main" xmlns="" id="{7D86E516-2AC0-4538-AE67-CCE8B51F4B5C}"/>
              </a:ext>
            </a:extLst>
          </p:cNvPr>
          <p:cNvPicPr>
            <a:picLocks noChangeAspect="1"/>
          </p:cNvPicPr>
          <p:nvPr/>
        </p:nvPicPr>
        <p:blipFill>
          <a:blip r:embed="rId2"/>
          <a:stretch>
            <a:fillRect/>
          </a:stretch>
        </p:blipFill>
        <p:spPr>
          <a:xfrm>
            <a:off x="236220" y="2349500"/>
            <a:ext cx="4083188" cy="2793467"/>
          </a:xfrm>
          <a:prstGeom prst="rect">
            <a:avLst/>
          </a:prstGeom>
        </p:spPr>
      </p:pic>
      <p:pic>
        <p:nvPicPr>
          <p:cNvPr id="4" name="Image 3">
            <a:extLst>
              <a:ext uri="{FF2B5EF4-FFF2-40B4-BE49-F238E27FC236}">
                <a16:creationId xmlns:a16="http://schemas.microsoft.com/office/drawing/2014/main" xmlns="" id="{57B1F22A-5C85-4FDA-8907-11043E16BB0E}"/>
              </a:ext>
            </a:extLst>
          </p:cNvPr>
          <p:cNvPicPr>
            <a:picLocks noChangeAspect="1"/>
          </p:cNvPicPr>
          <p:nvPr/>
        </p:nvPicPr>
        <p:blipFill>
          <a:blip r:embed="rId3"/>
          <a:stretch>
            <a:fillRect/>
          </a:stretch>
        </p:blipFill>
        <p:spPr>
          <a:xfrm>
            <a:off x="4749800" y="2349500"/>
            <a:ext cx="4083188" cy="2783900"/>
          </a:xfrm>
          <a:prstGeom prst="rect">
            <a:avLst/>
          </a:prstGeom>
        </p:spPr>
      </p:pic>
    </p:spTree>
    <p:extLst>
      <p:ext uri="{BB962C8B-B14F-4D97-AF65-F5344CB8AC3E}">
        <p14:creationId xmlns:p14="http://schemas.microsoft.com/office/powerpoint/2010/main" val="3896877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pic>
        <p:nvPicPr>
          <p:cNvPr id="3" name="Image 2">
            <a:extLst>
              <a:ext uri="{FF2B5EF4-FFF2-40B4-BE49-F238E27FC236}">
                <a16:creationId xmlns:a16="http://schemas.microsoft.com/office/drawing/2014/main" xmlns="" id="{68CB6E54-B6B0-4B3D-87D0-7657CAB5892B}"/>
              </a:ext>
            </a:extLst>
          </p:cNvPr>
          <p:cNvPicPr>
            <a:picLocks noChangeAspect="1"/>
          </p:cNvPicPr>
          <p:nvPr/>
        </p:nvPicPr>
        <p:blipFill>
          <a:blip r:embed="rId2"/>
          <a:stretch>
            <a:fillRect/>
          </a:stretch>
        </p:blipFill>
        <p:spPr>
          <a:xfrm>
            <a:off x="127000" y="1524000"/>
            <a:ext cx="8890000" cy="157389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pic>
        <p:nvPicPr>
          <p:cNvPr id="3" name="Image 2">
            <a:extLst>
              <a:ext uri="{FF2B5EF4-FFF2-40B4-BE49-F238E27FC236}">
                <a16:creationId xmlns:a16="http://schemas.microsoft.com/office/drawing/2014/main" xmlns="" id="{46F0F022-5F08-4C13-91D2-AB252BE5DA69}"/>
              </a:ext>
            </a:extLst>
          </p:cNvPr>
          <p:cNvPicPr>
            <a:picLocks noChangeAspect="1"/>
          </p:cNvPicPr>
          <p:nvPr/>
        </p:nvPicPr>
        <p:blipFill>
          <a:blip r:embed="rId2"/>
          <a:stretch>
            <a:fillRect/>
          </a:stretch>
        </p:blipFill>
        <p:spPr>
          <a:xfrm>
            <a:off x="127000" y="1524000"/>
            <a:ext cx="8890000" cy="1619651"/>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35000" y="1905000"/>
            <a:ext cx="3810000" cy="4154984"/>
          </a:xfrm>
          <a:prstGeom prst="rect">
            <a:avLst/>
          </a:prstGeom>
          <a:noFill/>
        </p:spPr>
        <p:txBody>
          <a:bodyPr wrap="square" rtlCol="0">
            <a:spAutoFit/>
          </a:bodyPr>
          <a:lstStyle/>
          <a:p>
            <a:pPr algn="ctr"/>
            <a:r>
              <a:rPr lang="en-US" sz="2400">
                <a:latin typeface="Calibri" panose="020F0502020204030204" pitchFamily="34" charset="0"/>
              </a:rPr>
              <a:t>Fair Value
Intrinsec Value
Time Value</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a:t>MTM Analysis CCY/Volume effect (Graph)</a:t>
            </a:r>
            <a:endParaRPr lang="en-US" dirty="0"/>
          </a:p>
        </p:txBody>
      </p:sp>
      <p:pic>
        <p:nvPicPr>
          <p:cNvPr id="3" name="Image 2">
            <a:extLst>
              <a:ext uri="{FF2B5EF4-FFF2-40B4-BE49-F238E27FC236}">
                <a16:creationId xmlns:a16="http://schemas.microsoft.com/office/drawing/2014/main" xmlns="" id="{A0248218-82F2-4BDB-95C0-0D2EC6E34069}"/>
              </a:ext>
            </a:extLst>
          </p:cNvPr>
          <p:cNvPicPr>
            <a:picLocks noChangeAspect="1"/>
          </p:cNvPicPr>
          <p:nvPr/>
        </p:nvPicPr>
        <p:blipFill>
          <a:blip r:embed="rId2"/>
          <a:stretch>
            <a:fillRect/>
          </a:stretch>
        </p:blipFill>
        <p:spPr>
          <a:xfrm>
            <a:off x="4445000" y="1270000"/>
            <a:ext cx="3976804" cy="1651000"/>
          </a:xfrm>
          <a:prstGeom prst="rect">
            <a:avLst/>
          </a:prstGeom>
        </p:spPr>
      </p:pic>
      <p:pic>
        <p:nvPicPr>
          <p:cNvPr id="5" name="Image 4">
            <a:extLst>
              <a:ext uri="{FF2B5EF4-FFF2-40B4-BE49-F238E27FC236}">
                <a16:creationId xmlns:a16="http://schemas.microsoft.com/office/drawing/2014/main" xmlns="" id="{45D85F7D-1114-44A0-AF48-2943448FF99D}"/>
              </a:ext>
            </a:extLst>
          </p:cNvPr>
          <p:cNvPicPr>
            <a:picLocks noChangeAspect="1"/>
          </p:cNvPicPr>
          <p:nvPr/>
        </p:nvPicPr>
        <p:blipFill>
          <a:blip r:embed="rId3"/>
          <a:stretch>
            <a:fillRect/>
          </a:stretch>
        </p:blipFill>
        <p:spPr>
          <a:xfrm>
            <a:off x="4445000" y="3175000"/>
            <a:ext cx="3979355" cy="1651000"/>
          </a:xfrm>
          <a:prstGeom prst="rect">
            <a:avLst/>
          </a:prstGeom>
        </p:spPr>
      </p:pic>
      <p:pic>
        <p:nvPicPr>
          <p:cNvPr id="6" name="Image 5">
            <a:extLst>
              <a:ext uri="{FF2B5EF4-FFF2-40B4-BE49-F238E27FC236}">
                <a16:creationId xmlns:a16="http://schemas.microsoft.com/office/drawing/2014/main" xmlns="" id="{CEBD1B04-A774-48EA-B592-D82CEAA1C874}"/>
              </a:ext>
            </a:extLst>
          </p:cNvPr>
          <p:cNvPicPr>
            <a:picLocks noChangeAspect="1"/>
          </p:cNvPicPr>
          <p:nvPr/>
        </p:nvPicPr>
        <p:blipFill>
          <a:blip r:embed="rId4"/>
          <a:stretch>
            <a:fillRect/>
          </a:stretch>
        </p:blipFill>
        <p:spPr>
          <a:xfrm>
            <a:off x="4445000" y="5080000"/>
            <a:ext cx="3923310" cy="1651000"/>
          </a:xfrm>
          <a:prstGeom prst="rect">
            <a:avLst/>
          </a:prstGeom>
        </p:spPr>
      </p:pic>
    </p:spTree>
    <p:extLst>
      <p:ext uri="{BB962C8B-B14F-4D97-AF65-F5344CB8AC3E}">
        <p14:creationId xmlns:p14="http://schemas.microsoft.com/office/powerpoint/2010/main" val="1979467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MTM Analysis CCY/Volume effect (Table)</a:t>
            </a:r>
            <a:endParaRPr lang="en-US" dirty="0"/>
          </a:p>
        </p:txBody>
      </p:sp>
      <p:pic>
        <p:nvPicPr>
          <p:cNvPr id="4" name="Image 3">
            <a:extLst>
              <a:ext uri="{FF2B5EF4-FFF2-40B4-BE49-F238E27FC236}">
                <a16:creationId xmlns:a16="http://schemas.microsoft.com/office/drawing/2014/main" xmlns="" id="{CDFBAE2E-F51B-49CB-8E45-56D23D040936}"/>
              </a:ext>
            </a:extLst>
          </p:cNvPr>
          <p:cNvPicPr>
            <a:picLocks noChangeAspect="1"/>
          </p:cNvPicPr>
          <p:nvPr/>
        </p:nvPicPr>
        <p:blipFill>
          <a:blip r:embed="rId2"/>
          <a:stretch>
            <a:fillRect/>
          </a:stretch>
        </p:blipFill>
        <p:spPr>
          <a:xfrm>
            <a:off x="254000" y="1987550"/>
            <a:ext cx="8636000" cy="3516597"/>
          </a:xfrm>
          <a:prstGeom prst="rect">
            <a:avLst/>
          </a:prstGeom>
        </p:spPr>
      </p:pic>
    </p:spTree>
    <p:extLst>
      <p:ext uri="{BB962C8B-B14F-4D97-AF65-F5344CB8AC3E}">
        <p14:creationId xmlns:p14="http://schemas.microsoft.com/office/powerpoint/2010/main" val="3074417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solidFill>
                  <a:srgbClr val="000000"/>
                </a:solidFill>
              </a:rPr>
              <a:t>Options premium synthesis</a:t>
            </a:r>
            <a:endParaRPr lang="en-US" dirty="0"/>
          </a:p>
        </p:txBody>
      </p:sp>
      <p:pic>
        <p:nvPicPr>
          <p:cNvPr id="3" name="Image 2">
            <a:extLst>
              <a:ext uri="{FF2B5EF4-FFF2-40B4-BE49-F238E27FC236}">
                <a16:creationId xmlns:a16="http://schemas.microsoft.com/office/drawing/2014/main" xmlns="" id="{BFA8E204-8FF5-4319-A828-D15C7FBCF313}"/>
              </a:ext>
            </a:extLst>
          </p:cNvPr>
          <p:cNvPicPr>
            <a:picLocks noChangeAspect="1"/>
          </p:cNvPicPr>
          <p:nvPr/>
        </p:nvPicPr>
        <p:blipFill>
          <a:blip r:embed="rId2"/>
          <a:stretch>
            <a:fillRect/>
          </a:stretch>
        </p:blipFill>
        <p:spPr>
          <a:xfrm>
            <a:off x="3711375" y="1524000"/>
            <a:ext cx="1721250" cy="1473267"/>
          </a:xfrm>
          <a:prstGeom prst="rect">
            <a:avLst/>
          </a:prstGeom>
        </p:spPr>
      </p:pic>
    </p:spTree>
    <p:extLst>
      <p:ext uri="{BB962C8B-B14F-4D97-AF65-F5344CB8AC3E}">
        <p14:creationId xmlns:p14="http://schemas.microsoft.com/office/powerpoint/2010/main" val="1558598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EURCHF</a:t>
            </a:r>
            <a:endParaRPr lang="en-US" dirty="0"/>
          </a:p>
        </p:txBody>
      </p:sp>
      <p:pic>
        <p:nvPicPr>
          <p:cNvPr id="4" name="Image 3">
            <a:extLst>
              <a:ext uri="{FF2B5EF4-FFF2-40B4-BE49-F238E27FC236}">
                <a16:creationId xmlns:a16="http://schemas.microsoft.com/office/drawing/2014/main" xmlns="" id="{B63D1892-CB16-434F-992E-D4B50BF20838}"/>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5" name="Image 4">
            <a:extLst>
              <a:ext uri="{FF2B5EF4-FFF2-40B4-BE49-F238E27FC236}">
                <a16:creationId xmlns:a16="http://schemas.microsoft.com/office/drawing/2014/main" xmlns="" id="{5835B19D-5DA4-4D24-97D3-30006EFFE724}"/>
              </a:ext>
            </a:extLst>
          </p:cNvPr>
          <p:cNvPicPr>
            <a:picLocks noChangeAspect="1"/>
          </p:cNvPicPr>
          <p:nvPr/>
        </p:nvPicPr>
        <p:blipFill>
          <a:blip r:embed="rId3"/>
          <a:stretch>
            <a:fillRect/>
          </a:stretch>
        </p:blipFill>
        <p:spPr>
          <a:xfrm>
            <a:off x="3429000" y="3175000"/>
            <a:ext cx="5246184" cy="3429000"/>
          </a:xfrm>
          <a:prstGeom prst="rect">
            <a:avLst/>
          </a:prstGeom>
        </p:spPr>
      </p:pic>
    </p:spTree>
    <p:extLst>
      <p:ext uri="{BB962C8B-B14F-4D97-AF65-F5344CB8AC3E}">
        <p14:creationId xmlns:p14="http://schemas.microsoft.com/office/powerpoint/2010/main" val="153682916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5666</TotalTime>
  <Words>482</Words>
  <Application>Microsoft Office PowerPoint</Application>
  <PresentationFormat>Affichage à l'écran (4:3)</PresentationFormat>
  <Paragraphs>68</Paragraphs>
  <Slides>18</Slides>
  <Notes>0</Notes>
  <HiddenSlides>0</HiddenSlides>
  <MMClips>0</MMClips>
  <ScaleCrop>false</ScaleCrop>
  <HeadingPairs>
    <vt:vector size="4" baseType="variant">
      <vt:variant>
        <vt:lpstr>Thème</vt:lpstr>
      </vt:variant>
      <vt:variant>
        <vt:i4>2</vt:i4>
      </vt:variant>
      <vt:variant>
        <vt:lpstr>Titres des diapositives</vt:lpstr>
      </vt:variant>
      <vt:variant>
        <vt:i4>18</vt:i4>
      </vt:variant>
    </vt:vector>
  </HeadingPairs>
  <TitlesOfParts>
    <vt:vector size="20" baseType="lpstr">
      <vt:lpstr>Inspiration</vt:lpstr>
      <vt:lpstr>1_Inspiration</vt:lpstr>
      <vt:lpstr> Global Hedge Position</vt:lpstr>
      <vt:lpstr>Contents</vt:lpstr>
      <vt:lpstr> </vt:lpstr>
      <vt:lpstr>Hedging Summary</vt:lpstr>
      <vt:lpstr>Hedging Performance</vt:lpstr>
      <vt:lpstr>MTM Analysis CCY/Volume effect (Graph)</vt:lpstr>
      <vt:lpstr>MTM Analysis CCY/Volume effect (Table)</vt:lpstr>
      <vt:lpstr>Options premium synthesis</vt:lpstr>
      <vt:lpstr>Sensitivity EURCHF</vt:lpstr>
      <vt:lpstr> </vt:lpstr>
      <vt:lpstr>EURCHF - Historical &amp; Planned</vt:lpstr>
      <vt:lpstr>EURCHF - Synthesis</vt:lpstr>
      <vt:lpstr>EURCHF - 2015</vt:lpstr>
      <vt:lpstr>EURCHF - 2016</vt:lpstr>
      <vt:lpstr>EURCHF - 2017</vt:lpstr>
      <vt:lpstr>EURCHF - 2018</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695</cp:revision>
  <cp:lastPrinted>2012-02-01T10:00:25Z</cp:lastPrinted>
  <dcterms:created xsi:type="dcterms:W3CDTF">2010-04-23T15:09:35Z</dcterms:created>
  <dcterms:modified xsi:type="dcterms:W3CDTF">2017-10-02T11:02:17Z</dcterms:modified>
</cp:coreProperties>
</file>