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1"/>
  </p:notesMasterIdLst>
  <p:sldIdLst>
    <p:sldId id="256" r:id="rId3"/>
    <p:sldId id="422" r:id="rId4"/>
    <p:sldId id="421" r:id="rId5"/>
    <p:sldId id="420" r:id="rId6"/>
    <p:sldId id="419" r:id="rId7"/>
    <p:sldId id="426" r:id="rId8"/>
    <p:sldId id="425" r:id="rId9"/>
    <p:sldId id="418" r:id="rId10"/>
    <p:sldId id="424" r:id="rId11"/>
    <p:sldId id="416" r:id="rId12"/>
    <p:sldId id="423" r:id="rId13"/>
    <p:sldId id="411" r:id="rId14"/>
    <p:sldId id="412" r:id="rId15"/>
    <p:sldId id="413" r:id="rId16"/>
    <p:sldId id="414" r:id="rId17"/>
    <p:sldId id="415" r:id="rId18"/>
    <p:sldId id="409" r:id="rId19"/>
    <p:sldId id="410" r:id="rId20"/>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01/11/2017</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11/1/2017</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11/1/2017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11/1/2017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11/1/2017</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11/1/2017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11/1/2017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11/1/2017</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11/1/2017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11/1/2017</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11/1/2017</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11/1/2017</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11/1/2017</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11/1/2017</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11/1/2017</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11/1/2017</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31/10/2017</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xmlns="" id="{E73369ED-409F-4C65-9635-E2FB6A6F1334}"/>
              </a:ext>
            </a:extLst>
          </p:cNvPr>
          <p:cNvPicPr>
            <a:picLocks noChangeAspect="1"/>
          </p:cNvPicPr>
          <p:nvPr/>
        </p:nvPicPr>
        <p:blipFill>
          <a:blip r:embed="rId2"/>
          <a:stretch>
            <a:fillRect/>
          </a:stretch>
        </p:blipFill>
        <p:spPr>
          <a:xfrm>
            <a:off x="825500" y="1270000"/>
            <a:ext cx="7420501" cy="5051201"/>
          </a:xfrm>
          <a:prstGeom prst="rect">
            <a:avLst/>
          </a:prstGeom>
        </p:spPr>
      </p:pic>
    </p:spTree>
    <p:extLst>
      <p:ext uri="{BB962C8B-B14F-4D97-AF65-F5344CB8AC3E}">
        <p14:creationId xmlns:p14="http://schemas.microsoft.com/office/powerpoint/2010/main" val="592423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3" name="Image 2">
            <a:extLst>
              <a:ext uri="{FF2B5EF4-FFF2-40B4-BE49-F238E27FC236}">
                <a16:creationId xmlns:a16="http://schemas.microsoft.com/office/drawing/2014/main" xmlns="" id="{361DAAA1-B2E0-4341-B5AD-86D92ED909AE}"/>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4279359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- 2015</a:t>
            </a:r>
          </a:p>
        </p:txBody>
      </p:sp>
      <p:pic>
        <p:nvPicPr>
          <p:cNvPr id="3" name="Image 2">
            <a:extLst>
              <a:ext uri="{FF2B5EF4-FFF2-40B4-BE49-F238E27FC236}">
                <a16:creationId xmlns:a16="http://schemas.microsoft.com/office/drawing/2014/main" xmlns="" id="{2938AEB3-7192-479D-A523-88A92F073C00}"/>
              </a:ext>
            </a:extLst>
          </p:cNvPr>
          <p:cNvPicPr>
            <a:picLocks noChangeAspect="1"/>
          </p:cNvPicPr>
          <p:nvPr/>
        </p:nvPicPr>
        <p:blipFill>
          <a:blip r:embed="rId2"/>
          <a:stretch>
            <a:fillRect/>
          </a:stretch>
        </p:blipFill>
        <p:spPr>
          <a:xfrm>
            <a:off x="236220" y="2349500"/>
            <a:ext cx="4083188" cy="2793467"/>
          </a:xfrm>
          <a:prstGeom prst="rect">
            <a:avLst/>
          </a:prstGeom>
        </p:spPr>
      </p:pic>
      <p:pic>
        <p:nvPicPr>
          <p:cNvPr id="4" name="Image 3">
            <a:extLst>
              <a:ext uri="{FF2B5EF4-FFF2-40B4-BE49-F238E27FC236}">
                <a16:creationId xmlns:a16="http://schemas.microsoft.com/office/drawing/2014/main" xmlns="" id="{7C8B7E78-F4C7-4FD5-9EA1-BACE0958CD5A}"/>
              </a:ext>
            </a:extLst>
          </p:cNvPr>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2468153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- 2016</a:t>
            </a:r>
          </a:p>
        </p:txBody>
      </p:sp>
      <p:pic>
        <p:nvPicPr>
          <p:cNvPr id="3" name="Image 2">
            <a:extLst>
              <a:ext uri="{FF2B5EF4-FFF2-40B4-BE49-F238E27FC236}">
                <a16:creationId xmlns:a16="http://schemas.microsoft.com/office/drawing/2014/main" xmlns="" id="{40F9DE38-EF81-4F70-B3C8-F893692344E1}"/>
              </a:ext>
            </a:extLst>
          </p:cNvPr>
          <p:cNvPicPr>
            <a:picLocks noChangeAspect="1"/>
          </p:cNvPicPr>
          <p:nvPr/>
        </p:nvPicPr>
        <p:blipFill>
          <a:blip r:embed="rId2"/>
          <a:stretch>
            <a:fillRect/>
          </a:stretch>
        </p:blipFill>
        <p:spPr>
          <a:xfrm>
            <a:off x="236220" y="2349500"/>
            <a:ext cx="4083188" cy="2793467"/>
          </a:xfrm>
          <a:prstGeom prst="rect">
            <a:avLst/>
          </a:prstGeom>
        </p:spPr>
      </p:pic>
      <p:pic>
        <p:nvPicPr>
          <p:cNvPr id="4" name="Image 3">
            <a:extLst>
              <a:ext uri="{FF2B5EF4-FFF2-40B4-BE49-F238E27FC236}">
                <a16:creationId xmlns:a16="http://schemas.microsoft.com/office/drawing/2014/main" xmlns="" id="{D746551F-D645-4BAE-8DA6-DBD12EDDFF7B}"/>
              </a:ext>
            </a:extLst>
          </p:cNvPr>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6310461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- 2017</a:t>
            </a:r>
          </a:p>
        </p:txBody>
      </p:sp>
      <p:pic>
        <p:nvPicPr>
          <p:cNvPr id="3" name="Image 2">
            <a:extLst>
              <a:ext uri="{FF2B5EF4-FFF2-40B4-BE49-F238E27FC236}">
                <a16:creationId xmlns:a16="http://schemas.microsoft.com/office/drawing/2014/main" xmlns="" id="{50C9C2E1-E753-4E9B-AE9C-ECE73E5BC0BB}"/>
              </a:ext>
            </a:extLst>
          </p:cNvPr>
          <p:cNvPicPr>
            <a:picLocks noChangeAspect="1"/>
          </p:cNvPicPr>
          <p:nvPr/>
        </p:nvPicPr>
        <p:blipFill>
          <a:blip r:embed="rId2"/>
          <a:stretch>
            <a:fillRect/>
          </a:stretch>
        </p:blipFill>
        <p:spPr>
          <a:xfrm>
            <a:off x="236220" y="2349500"/>
            <a:ext cx="4083188" cy="2793467"/>
          </a:xfrm>
          <a:prstGeom prst="rect">
            <a:avLst/>
          </a:prstGeom>
        </p:spPr>
      </p:pic>
      <p:pic>
        <p:nvPicPr>
          <p:cNvPr id="4" name="Image 3">
            <a:extLst>
              <a:ext uri="{FF2B5EF4-FFF2-40B4-BE49-F238E27FC236}">
                <a16:creationId xmlns:a16="http://schemas.microsoft.com/office/drawing/2014/main" xmlns="" id="{34EBDBE0-FAE9-4380-9C5E-7033A587514F}"/>
              </a:ext>
            </a:extLst>
          </p:cNvPr>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14321066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- 2018</a:t>
            </a:r>
          </a:p>
        </p:txBody>
      </p:sp>
      <p:pic>
        <p:nvPicPr>
          <p:cNvPr id="3" name="Image 2">
            <a:extLst>
              <a:ext uri="{FF2B5EF4-FFF2-40B4-BE49-F238E27FC236}">
                <a16:creationId xmlns:a16="http://schemas.microsoft.com/office/drawing/2014/main" xmlns="" id="{54BBC89C-7B98-4DFE-8F0D-AEF9E98A9A23}"/>
              </a:ext>
            </a:extLst>
          </p:cNvPr>
          <p:cNvPicPr>
            <a:picLocks noChangeAspect="1"/>
          </p:cNvPicPr>
          <p:nvPr/>
        </p:nvPicPr>
        <p:blipFill>
          <a:blip r:embed="rId2"/>
          <a:stretch>
            <a:fillRect/>
          </a:stretch>
        </p:blipFill>
        <p:spPr>
          <a:xfrm>
            <a:off x="236220" y="2349500"/>
            <a:ext cx="4083188" cy="2793467"/>
          </a:xfrm>
          <a:prstGeom prst="rect">
            <a:avLst/>
          </a:prstGeom>
        </p:spPr>
      </p:pic>
      <p:pic>
        <p:nvPicPr>
          <p:cNvPr id="4" name="Image 3">
            <a:extLst>
              <a:ext uri="{FF2B5EF4-FFF2-40B4-BE49-F238E27FC236}">
                <a16:creationId xmlns:a16="http://schemas.microsoft.com/office/drawing/2014/main" xmlns="" id="{566BA3B9-70E0-4425-B3C6-46F75F509893}"/>
              </a:ext>
            </a:extLst>
          </p:cNvPr>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32598941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pic>
        <p:nvPicPr>
          <p:cNvPr id="3" name="Image 2">
            <a:extLst>
              <a:ext uri="{FF2B5EF4-FFF2-40B4-BE49-F238E27FC236}">
                <a16:creationId xmlns:a16="http://schemas.microsoft.com/office/drawing/2014/main" xmlns="" id="{C7F3E5AC-7093-43D8-BFCF-D5B9BDBE56E2}"/>
              </a:ext>
            </a:extLst>
          </p:cNvPr>
          <p:cNvPicPr>
            <a:picLocks noChangeAspect="1"/>
          </p:cNvPicPr>
          <p:nvPr/>
        </p:nvPicPr>
        <p:blipFill>
          <a:blip r:embed="rId2"/>
          <a:stretch>
            <a:fillRect/>
          </a:stretch>
        </p:blipFill>
        <p:spPr>
          <a:xfrm>
            <a:off x="127000" y="1524000"/>
            <a:ext cx="8890000" cy="157389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pic>
        <p:nvPicPr>
          <p:cNvPr id="3" name="Image 2">
            <a:extLst>
              <a:ext uri="{FF2B5EF4-FFF2-40B4-BE49-F238E27FC236}">
                <a16:creationId xmlns:a16="http://schemas.microsoft.com/office/drawing/2014/main" xmlns="" id="{3C7A1482-383A-4CEE-B056-276529D5C0D4}"/>
              </a:ext>
            </a:extLst>
          </p:cNvPr>
          <p:cNvPicPr>
            <a:picLocks noChangeAspect="1"/>
          </p:cNvPicPr>
          <p:nvPr/>
        </p:nvPicPr>
        <p:blipFill>
          <a:blip r:embed="rId2"/>
          <a:stretch>
            <a:fillRect/>
          </a:stretch>
        </p:blipFill>
        <p:spPr>
          <a:xfrm>
            <a:off x="127000" y="1524000"/>
            <a:ext cx="8890000" cy="1619651"/>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xmlns="" id="{4103FDE9-1D9A-4A07-89FF-8D56C006B878}"/>
              </a:ext>
            </a:extLst>
          </p:cNvPr>
          <p:cNvPicPr>
            <a:picLocks noChangeAspect="1"/>
          </p:cNvPicPr>
          <p:nvPr/>
        </p:nvPicPr>
        <p:blipFill>
          <a:blip r:embed="rId2"/>
          <a:stretch>
            <a:fillRect/>
          </a:stretch>
        </p:blipFill>
        <p:spPr>
          <a:xfrm>
            <a:off x="4445000" y="1270000"/>
            <a:ext cx="3976804" cy="1651000"/>
          </a:xfrm>
          <a:prstGeom prst="rect">
            <a:avLst/>
          </a:prstGeom>
        </p:spPr>
      </p:pic>
      <p:pic>
        <p:nvPicPr>
          <p:cNvPr id="5" name="Image 4">
            <a:extLst>
              <a:ext uri="{FF2B5EF4-FFF2-40B4-BE49-F238E27FC236}">
                <a16:creationId xmlns:a16="http://schemas.microsoft.com/office/drawing/2014/main" xmlns="" id="{CCF695CB-453A-4564-A07A-FD5385C6C16D}"/>
              </a:ext>
            </a:extLst>
          </p:cNvPr>
          <p:cNvPicPr>
            <a:picLocks noChangeAspect="1"/>
          </p:cNvPicPr>
          <p:nvPr/>
        </p:nvPicPr>
        <p:blipFill>
          <a:blip r:embed="rId3"/>
          <a:stretch>
            <a:fillRect/>
          </a:stretch>
        </p:blipFill>
        <p:spPr>
          <a:xfrm>
            <a:off x="4445000" y="3175000"/>
            <a:ext cx="3979355" cy="1651000"/>
          </a:xfrm>
          <a:prstGeom prst="rect">
            <a:avLst/>
          </a:prstGeom>
        </p:spPr>
      </p:pic>
      <p:pic>
        <p:nvPicPr>
          <p:cNvPr id="6" name="Image 5">
            <a:extLst>
              <a:ext uri="{FF2B5EF4-FFF2-40B4-BE49-F238E27FC236}">
                <a16:creationId xmlns:a16="http://schemas.microsoft.com/office/drawing/2014/main" xmlns="" id="{B0D4F4E0-83AC-4596-8CAE-47B3992406D0}"/>
              </a:ext>
            </a:extLst>
          </p:cNvPr>
          <p:cNvPicPr>
            <a:picLocks noChangeAspect="1"/>
          </p:cNvPicPr>
          <p:nvPr/>
        </p:nvPicPr>
        <p:blipFill>
          <a:blip r:embed="rId4"/>
          <a:stretch>
            <a:fillRect/>
          </a:stretch>
        </p:blipFill>
        <p:spPr>
          <a:xfrm>
            <a:off x="4445000" y="5080000"/>
            <a:ext cx="3923310" cy="1651000"/>
          </a:xfrm>
          <a:prstGeom prst="rect">
            <a:avLst/>
          </a:prstGeom>
        </p:spPr>
      </p:pic>
    </p:spTree>
    <p:extLst>
      <p:ext uri="{BB962C8B-B14F-4D97-AF65-F5344CB8AC3E}">
        <p14:creationId xmlns:p14="http://schemas.microsoft.com/office/powerpoint/2010/main" val="2590944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pic>
        <p:nvPicPr>
          <p:cNvPr id="4" name="Image 3">
            <a:extLst>
              <a:ext uri="{FF2B5EF4-FFF2-40B4-BE49-F238E27FC236}">
                <a16:creationId xmlns:a16="http://schemas.microsoft.com/office/drawing/2014/main" xmlns="" id="{B33F006B-CE52-41CC-803A-6E164DF2F3F2}"/>
              </a:ext>
            </a:extLst>
          </p:cNvPr>
          <p:cNvPicPr>
            <a:picLocks noChangeAspect="1"/>
          </p:cNvPicPr>
          <p:nvPr/>
        </p:nvPicPr>
        <p:blipFill>
          <a:blip r:embed="rId2"/>
          <a:stretch>
            <a:fillRect/>
          </a:stretch>
        </p:blipFill>
        <p:spPr>
          <a:xfrm>
            <a:off x="254000" y="2082800"/>
            <a:ext cx="8636000" cy="3516597"/>
          </a:xfrm>
          <a:prstGeom prst="rect">
            <a:avLst/>
          </a:prstGeom>
        </p:spPr>
      </p:pic>
    </p:spTree>
    <p:extLst>
      <p:ext uri="{BB962C8B-B14F-4D97-AF65-F5344CB8AC3E}">
        <p14:creationId xmlns:p14="http://schemas.microsoft.com/office/powerpoint/2010/main" val="4167486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solidFill>
                  <a:srgbClr val="000000"/>
                </a:solidFill>
              </a:rPr>
              <a:t>Options premium synthesis</a:t>
            </a:r>
            <a:endParaRPr lang="en-US" dirty="0"/>
          </a:p>
        </p:txBody>
      </p:sp>
      <p:pic>
        <p:nvPicPr>
          <p:cNvPr id="3" name="Image 2">
            <a:extLst>
              <a:ext uri="{FF2B5EF4-FFF2-40B4-BE49-F238E27FC236}">
                <a16:creationId xmlns:a16="http://schemas.microsoft.com/office/drawing/2014/main" xmlns="" id="{C32EC1D7-AA43-4460-98D7-A987D614A483}"/>
              </a:ext>
            </a:extLst>
          </p:cNvPr>
          <p:cNvPicPr>
            <a:picLocks noChangeAspect="1"/>
          </p:cNvPicPr>
          <p:nvPr/>
        </p:nvPicPr>
        <p:blipFill>
          <a:blip r:embed="rId2"/>
          <a:stretch>
            <a:fillRect/>
          </a:stretch>
        </p:blipFill>
        <p:spPr>
          <a:xfrm>
            <a:off x="3711375" y="1524000"/>
            <a:ext cx="1721250" cy="1473267"/>
          </a:xfrm>
          <a:prstGeom prst="rect">
            <a:avLst/>
          </a:prstGeom>
        </p:spPr>
      </p:pic>
    </p:spTree>
    <p:extLst>
      <p:ext uri="{BB962C8B-B14F-4D97-AF65-F5344CB8AC3E}">
        <p14:creationId xmlns:p14="http://schemas.microsoft.com/office/powerpoint/2010/main" val="1558598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pic>
        <p:nvPicPr>
          <p:cNvPr id="4" name="Image 3">
            <a:extLst>
              <a:ext uri="{FF2B5EF4-FFF2-40B4-BE49-F238E27FC236}">
                <a16:creationId xmlns:a16="http://schemas.microsoft.com/office/drawing/2014/main" xmlns="" id="{980078A9-21B7-4218-B78B-071C56E23B0C}"/>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5" name="Image 4">
            <a:extLst>
              <a:ext uri="{FF2B5EF4-FFF2-40B4-BE49-F238E27FC236}">
                <a16:creationId xmlns:a16="http://schemas.microsoft.com/office/drawing/2014/main" xmlns="" id="{67801F09-C378-438D-B946-06BF4D37FE11}"/>
              </a:ext>
            </a:extLst>
          </p:cNvPr>
          <p:cNvPicPr>
            <a:picLocks noChangeAspect="1"/>
          </p:cNvPicPr>
          <p:nvPr/>
        </p:nvPicPr>
        <p:blipFill>
          <a:blip r:embed="rId3"/>
          <a:stretch>
            <a:fillRect/>
          </a:stretch>
        </p:blipFill>
        <p:spPr>
          <a:xfrm>
            <a:off x="3429000" y="3175000"/>
            <a:ext cx="5246184" cy="3429000"/>
          </a:xfrm>
          <a:prstGeom prst="rect">
            <a:avLst/>
          </a:prstGeom>
        </p:spPr>
      </p:pic>
    </p:spTree>
    <p:extLst>
      <p:ext uri="{BB962C8B-B14F-4D97-AF65-F5344CB8AC3E}">
        <p14:creationId xmlns:p14="http://schemas.microsoft.com/office/powerpoint/2010/main" val="677764675"/>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5665</TotalTime>
  <Words>482</Words>
  <Application>Microsoft Office PowerPoint</Application>
  <PresentationFormat>Affichage à l'écran (4:3)</PresentationFormat>
  <Paragraphs>68</Paragraphs>
  <Slides>18</Slides>
  <Notes>0</Notes>
  <HiddenSlides>0</HiddenSlides>
  <MMClips>0</MMClips>
  <ScaleCrop>false</ScaleCrop>
  <HeadingPairs>
    <vt:vector size="4" baseType="variant">
      <vt:variant>
        <vt:lpstr>Thème</vt:lpstr>
      </vt:variant>
      <vt:variant>
        <vt:i4>2</vt:i4>
      </vt:variant>
      <vt:variant>
        <vt:lpstr>Titres des diapositives</vt:lpstr>
      </vt:variant>
      <vt:variant>
        <vt:i4>18</vt:i4>
      </vt:variant>
    </vt:vector>
  </HeadingPairs>
  <TitlesOfParts>
    <vt:vector size="20" baseType="lpstr">
      <vt:lpstr>Inspiration</vt:lpstr>
      <vt:lpstr>1_Inspiration</vt:lpstr>
      <vt:lpstr> Global Hedge Position</vt:lpstr>
      <vt:lpstr>Contents</vt:lpstr>
      <vt:lpstr> </vt:lpstr>
      <vt:lpstr>Hedging Summary</vt:lpstr>
      <vt:lpstr>Hedging Performance</vt:lpstr>
      <vt:lpstr>MTM Analysis CCY/Volume effect (Graph)</vt:lpstr>
      <vt:lpstr>MTM Analysis CCY/Volume effect (Table)</vt:lpstr>
      <vt:lpstr>Options premium synthesis</vt:lpstr>
      <vt:lpstr>Sensitivity EURCHF</vt:lpstr>
      <vt:lpstr> </vt:lpstr>
      <vt:lpstr>EURCHF - Historical &amp; Planned</vt:lpstr>
      <vt:lpstr>EURCHF - Synthesis</vt:lpstr>
      <vt:lpstr>EURCHF - 2015</vt:lpstr>
      <vt:lpstr>EURCHF - 2016</vt:lpstr>
      <vt:lpstr>EURCHF - 2017</vt:lpstr>
      <vt:lpstr>EURCHF - 2018</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695</cp:revision>
  <cp:lastPrinted>2012-02-01T10:00:25Z</cp:lastPrinted>
  <dcterms:created xsi:type="dcterms:W3CDTF">2010-04-23T15:09:35Z</dcterms:created>
  <dcterms:modified xsi:type="dcterms:W3CDTF">2017-11-01T09:38:27Z</dcterms:modified>
</cp:coreProperties>
</file>