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theme/themeOverride1.xml" ContentType="application/vnd.openxmlformats-officedocument.themeOverride+xml"/>
  <Override PartName="/ppt/drawings/drawing1.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21"/>
  </p:notesMasterIdLst>
  <p:sldIdLst>
    <p:sldId id="256" r:id="rId3"/>
    <p:sldId id="422" r:id="rId4"/>
    <p:sldId id="421" r:id="rId5"/>
    <p:sldId id="420" r:id="rId6"/>
    <p:sldId id="419" r:id="rId7"/>
    <p:sldId id="426" r:id="rId8"/>
    <p:sldId id="425" r:id="rId9"/>
    <p:sldId id="418" r:id="rId10"/>
    <p:sldId id="424" r:id="rId11"/>
    <p:sldId id="416" r:id="rId12"/>
    <p:sldId id="423" r:id="rId13"/>
    <p:sldId id="411" r:id="rId14"/>
    <p:sldId id="412" r:id="rId15"/>
    <p:sldId id="413" r:id="rId16"/>
    <p:sldId id="414" r:id="rId17"/>
    <p:sldId id="415" r:id="rId18"/>
    <p:sldId id="409" r:id="rId19"/>
    <p:sldId id="410" r:id="rId20"/>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80" d="100"/>
          <a:sy n="80" d="100"/>
        </p:scale>
        <p:origin x="-1589" y="-72"/>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microsoft.com/office/2015/10/relationships/revisionInfo" Target="revisionInfo.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oleObject" Target="file:///D:\kerius-interne\Clients\ITX\2017-11-30%20-%20ITX%20Global%20Hedge%20Position%20FX.xlsx" TargetMode="External"/><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xMode val="edge"/>
          <c:yMode val="edge"/>
          <c:x val="5.9405940594059403E-2"/>
          <c:y val="0.15285347222222223"/>
          <c:w val="0.94059405940599428"/>
          <c:h val="0.65616819444444441"/>
        </c:manualLayout>
      </c:layout>
      <c:barChart>
        <c:barDir val="col"/>
        <c:grouping val="clustered"/>
        <c:varyColors val="0"/>
        <c:ser>
          <c:idx val="2"/>
          <c:order val="0"/>
          <c:tx>
            <c:strRef>
              <c:f>EURCHF_Summary!$E$5</c:f>
              <c:strCache>
                <c:ptCount val="1"/>
                <c:pt idx="0">
                  <c:v>Exposure</c:v>
                </c:pt>
              </c:strCache>
            </c:strRef>
          </c:tx>
          <c:spPr>
            <a:noFill/>
            <a:ln w="25400">
              <a:solidFill>
                <a:srgbClr val="000080"/>
              </a:solidFill>
              <a:prstDash val="solid"/>
            </a:ln>
          </c:spPr>
          <c:invertIfNegative val="0"/>
          <c:dLbls>
            <c:numFmt formatCode="#,##0.0" sourceLinked="0"/>
            <c:spPr>
              <a:noFill/>
              <a:ln w="25400">
                <a:noFill/>
              </a:ln>
            </c:spPr>
            <c:txPr>
              <a:bodyPr/>
              <a:lstStyle/>
              <a:p>
                <a:pPr>
                  <a:defRPr sz="1100" b="1" i="0" u="none" strike="noStrike" baseline="0">
                    <a:solidFill>
                      <a:srgbClr val="000080"/>
                    </a:solidFill>
                    <a:latin typeface="Calibri"/>
                    <a:ea typeface="Calibri"/>
                    <a:cs typeface="Calibri"/>
                  </a:defRPr>
                </a:pPr>
                <a:endParaRPr lang="fr-FR"/>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cat>
            <c:strRef>
              <c:f>EURCHF_Summary!$C$6:$C$11</c:f>
              <c:strCache>
                <c:ptCount val="6"/>
                <c:pt idx="0">
                  <c:v>2013</c:v>
                </c:pt>
                <c:pt idx="1">
                  <c:v>2014</c:v>
                </c:pt>
                <c:pt idx="2">
                  <c:v>2015</c:v>
                </c:pt>
                <c:pt idx="3">
                  <c:v>2016</c:v>
                </c:pt>
                <c:pt idx="4">
                  <c:v>2017</c:v>
                </c:pt>
                <c:pt idx="5">
                  <c:v>2018</c:v>
                </c:pt>
              </c:strCache>
            </c:strRef>
          </c:cat>
          <c:val>
            <c:numRef>
              <c:f>EURCHF_Summary!$E$6:$E$11</c:f>
              <c:numCache>
                <c:formatCode>_(* #,##0.00_);_(* \(#,##0.00\);_(* "-"??_);_(@_)</c:formatCode>
                <c:ptCount val="6"/>
                <c:pt idx="0">
                  <c:v>-3325000</c:v>
                </c:pt>
                <c:pt idx="1">
                  <c:v>-6095000</c:v>
                </c:pt>
                <c:pt idx="2">
                  <c:v>-6578000</c:v>
                </c:pt>
                <c:pt idx="3">
                  <c:v>-4999000</c:v>
                </c:pt>
                <c:pt idx="4">
                  <c:v>-4603000</c:v>
                </c:pt>
                <c:pt idx="5">
                  <c:v>-4676060</c:v>
                </c:pt>
              </c:numCache>
            </c:numRef>
          </c:val>
          <c:extLst xmlns:c16r2="http://schemas.microsoft.com/office/drawing/2015/06/chart">
            <c:ext xmlns:c16="http://schemas.microsoft.com/office/drawing/2014/chart" uri="{C3380CC4-5D6E-409C-BE32-E72D297353CC}">
              <c16:uniqueId val="{00000000-9E7B-430F-8120-AB86EC45D354}"/>
            </c:ext>
          </c:extLst>
        </c:ser>
        <c:ser>
          <c:idx val="0"/>
          <c:order val="1"/>
          <c:tx>
            <c:strRef>
              <c:f>EURCHF_Summary!$D$5</c:f>
              <c:strCache>
                <c:ptCount val="1"/>
                <c:pt idx="0">
                  <c:v>Hedged Notional</c:v>
                </c:pt>
              </c:strCache>
            </c:strRef>
          </c:tx>
          <c:spPr>
            <a:solidFill>
              <a:srgbClr val="99CCFF"/>
            </a:solidFill>
            <a:ln w="12700">
              <a:solidFill>
                <a:srgbClr val="969696"/>
              </a:solidFill>
              <a:prstDash val="solid"/>
            </a:ln>
          </c:spPr>
          <c:invertIfNegative val="0"/>
          <c:dLbls>
            <c:numFmt formatCode="#,##0.0" sourceLinked="0"/>
            <c:spPr>
              <a:noFill/>
              <a:ln w="25400">
                <a:noFill/>
              </a:ln>
            </c:spPr>
            <c:txPr>
              <a:bodyPr/>
              <a:lstStyle/>
              <a:p>
                <a:pPr>
                  <a:defRPr sz="1100" b="1" i="0" u="none" strike="noStrike" baseline="0">
                    <a:solidFill>
                      <a:sysClr val="windowText" lastClr="000000"/>
                    </a:solidFill>
                    <a:latin typeface="Calibri"/>
                    <a:ea typeface="Calibri"/>
                    <a:cs typeface="Calibri"/>
                  </a:defRPr>
                </a:pPr>
                <a:endParaRPr lang="fr-FR"/>
              </a:p>
            </c:txPr>
            <c:dLblPos val="in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cat>
            <c:strRef>
              <c:f>EURCHF_Summary!$C$6:$C$11</c:f>
              <c:strCache>
                <c:ptCount val="6"/>
                <c:pt idx="0">
                  <c:v>2013</c:v>
                </c:pt>
                <c:pt idx="1">
                  <c:v>2014</c:v>
                </c:pt>
                <c:pt idx="2">
                  <c:v>2015</c:v>
                </c:pt>
                <c:pt idx="3">
                  <c:v>2016</c:v>
                </c:pt>
                <c:pt idx="4">
                  <c:v>2017</c:v>
                </c:pt>
                <c:pt idx="5">
                  <c:v>2018</c:v>
                </c:pt>
              </c:strCache>
            </c:strRef>
          </c:cat>
          <c:val>
            <c:numRef>
              <c:f>EURCHF_Summary!$D$6:$D$11</c:f>
              <c:numCache>
                <c:formatCode>_(* #,##0.00_);_(* \(#,##0.00\);_(* "-"??_);_(@_)</c:formatCode>
                <c:ptCount val="6"/>
                <c:pt idx="0">
                  <c:v>-3325000</c:v>
                </c:pt>
                <c:pt idx="1">
                  <c:v>-6095000</c:v>
                </c:pt>
                <c:pt idx="2">
                  <c:v>-6578000</c:v>
                </c:pt>
                <c:pt idx="3">
                  <c:v>-4999000</c:v>
                </c:pt>
                <c:pt idx="4">
                  <c:v>-4547806.0522696003</c:v>
                </c:pt>
                <c:pt idx="5">
                  <c:v>-3400000</c:v>
                </c:pt>
              </c:numCache>
            </c:numRef>
          </c:val>
          <c:extLst xmlns:c16r2="http://schemas.microsoft.com/office/drawing/2015/06/chart">
            <c:ext xmlns:c16="http://schemas.microsoft.com/office/drawing/2014/chart" uri="{C3380CC4-5D6E-409C-BE32-E72D297353CC}">
              <c16:uniqueId val="{00000001-9E7B-430F-8120-AB86EC45D354}"/>
            </c:ext>
          </c:extLst>
        </c:ser>
        <c:dLbls>
          <c:showLegendKey val="0"/>
          <c:showVal val="0"/>
          <c:showCatName val="0"/>
          <c:showSerName val="0"/>
          <c:showPercent val="0"/>
          <c:showBubbleSize val="0"/>
        </c:dLbls>
        <c:gapWidth val="150"/>
        <c:overlap val="100"/>
        <c:axId val="154540672"/>
        <c:axId val="154567040"/>
      </c:barChart>
      <c:lineChart>
        <c:grouping val="standard"/>
        <c:varyColors val="0"/>
        <c:ser>
          <c:idx val="3"/>
          <c:order val="3"/>
          <c:tx>
            <c:strRef>
              <c:f>EURCHF_Summary!$F$5</c:f>
              <c:strCache>
                <c:ptCount val="1"/>
                <c:pt idx="0">
                  <c:v>Hedge Ratio</c:v>
                </c:pt>
              </c:strCache>
            </c:strRef>
          </c:tx>
          <c:spPr>
            <a:ln>
              <a:noFill/>
            </a:ln>
          </c:spPr>
          <c:marker>
            <c:symbol val="none"/>
          </c:marker>
          <c:dLbls>
            <c:dLbl>
              <c:idx val="0"/>
              <c:layout>
                <c:manualLayout>
                  <c:x val="-0.12403465346534655"/>
                  <c:y val="0.40504097641838932"/>
                </c:manualLayout>
              </c:layout>
              <c:tx>
                <c:rich>
                  <a:bodyPr/>
                  <a:lstStyle/>
                  <a:p>
                    <a:r>
                      <a:rPr lang="en-US"/>
                      <a:t>100%</a:t>
                    </a:r>
                  </a:p>
                </c:rich>
              </c:tx>
              <c:dLblPos val="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4-9E7B-430F-8120-AB86EC45D354}"/>
                </c:ext>
                <c:ext xmlns:c15="http://schemas.microsoft.com/office/drawing/2012/chart" uri="{CE6537A1-D6FC-4f65-9D91-7224C49458BB}">
                  <c15:layout/>
                </c:ext>
              </c:extLst>
            </c:dLbl>
            <c:dLbl>
              <c:idx val="1"/>
              <c:layout>
                <c:manualLayout>
                  <c:x val="-8.3605748074807543E-2"/>
                  <c:y val="0.40504097641838932"/>
                </c:manualLayout>
              </c:layout>
              <c:tx>
                <c:rich>
                  <a:bodyPr/>
                  <a:lstStyle/>
                  <a:p>
                    <a:r>
                      <a:rPr lang="en-US"/>
                      <a:t>100%</a:t>
                    </a:r>
                  </a:p>
                </c:rich>
              </c:tx>
              <c:dLblPos val="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6-9E7B-430F-8120-AB86EC45D354}"/>
                </c:ext>
                <c:ext xmlns:c15="http://schemas.microsoft.com/office/drawing/2012/chart" uri="{CE6537A1-D6FC-4f65-9D91-7224C49458BB}">
                  <c15:layout/>
                </c:ext>
              </c:extLst>
            </c:dLbl>
            <c:dLbl>
              <c:idx val="2"/>
              <c:layout>
                <c:manualLayout>
                  <c:x val="-8.3605748074807543E-2"/>
                  <c:y val="0.40504097641838932"/>
                </c:manualLayout>
              </c:layout>
              <c:tx>
                <c:rich>
                  <a:bodyPr/>
                  <a:lstStyle/>
                  <a:p>
                    <a:r>
                      <a:rPr lang="en-US"/>
                      <a:t>100%</a:t>
                    </a:r>
                  </a:p>
                </c:rich>
              </c:tx>
              <c:dLblPos val="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8-9E7B-430F-8120-AB86EC45D354}"/>
                </c:ext>
                <c:ext xmlns:c15="http://schemas.microsoft.com/office/drawing/2012/chart" uri="{CE6537A1-D6FC-4f65-9D91-7224C49458BB}">
                  <c15:layout/>
                </c:ext>
              </c:extLst>
            </c:dLbl>
            <c:dLbl>
              <c:idx val="3"/>
              <c:layout>
                <c:manualLayout>
                  <c:x val="-8.3605748074807543E-2"/>
                  <c:y val="0.40504097641838932"/>
                </c:manualLayout>
              </c:layout>
              <c:tx>
                <c:rich>
                  <a:bodyPr/>
                  <a:lstStyle/>
                  <a:p>
                    <a:r>
                      <a:rPr lang="en-US"/>
                      <a:t>100%</a:t>
                    </a:r>
                  </a:p>
                </c:rich>
              </c:tx>
              <c:dLblPos val="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A-9E7B-430F-8120-AB86EC45D354}"/>
                </c:ext>
                <c:ext xmlns:c15="http://schemas.microsoft.com/office/drawing/2012/chart" uri="{CE6537A1-D6FC-4f65-9D91-7224C49458BB}">
                  <c15:layout/>
                </c:ext>
              </c:extLst>
            </c:dLbl>
            <c:dLbl>
              <c:idx val="4"/>
              <c:layout>
                <c:manualLayout>
                  <c:x val="-7.8737623762376238E-2"/>
                  <c:y val="0.40504097641838932"/>
                </c:manualLayout>
              </c:layout>
              <c:tx>
                <c:rich>
                  <a:bodyPr/>
                  <a:lstStyle/>
                  <a:p>
                    <a:r>
                      <a:rPr lang="en-US"/>
                      <a:t>99%</a:t>
                    </a:r>
                  </a:p>
                </c:rich>
              </c:tx>
              <c:dLblPos val="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C-9E7B-430F-8120-AB86EC45D354}"/>
                </c:ext>
                <c:ext xmlns:c15="http://schemas.microsoft.com/office/drawing/2012/chart" uri="{CE6537A1-D6FC-4f65-9D91-7224C49458BB}">
                  <c15:layout/>
                </c:ext>
              </c:extLst>
            </c:dLbl>
            <c:dLbl>
              <c:idx val="5"/>
              <c:layout>
                <c:manualLayout>
                  <c:x val="-7.8737623762376238E-2"/>
                  <c:y val="0.40504083752950043"/>
                </c:manualLayout>
              </c:layout>
              <c:tx>
                <c:rich>
                  <a:bodyPr/>
                  <a:lstStyle/>
                  <a:p>
                    <a:r>
                      <a:rPr lang="en-US"/>
                      <a:t>73%</a:t>
                    </a:r>
                  </a:p>
                </c:rich>
              </c:tx>
              <c:dLblPos val="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E-9E7B-430F-8120-AB86EC45D354}"/>
                </c:ext>
                <c:ext xmlns:c15="http://schemas.microsoft.com/office/drawing/2012/chart" uri="{CE6537A1-D6FC-4f65-9D91-7224C49458BB}">
                  <c15:layout/>
                </c:ext>
              </c:extLst>
            </c:dLbl>
            <c:numFmt formatCode="0%;[=0]&quot;&quot;;General" sourceLinked="0"/>
            <c:spPr>
              <a:ln>
                <a:solidFill>
                  <a:sysClr val="window" lastClr="FFFFFF">
                    <a:lumMod val="65000"/>
                  </a:sysClr>
                </a:solidFill>
              </a:ln>
            </c:spPr>
            <c:txPr>
              <a:bodyPr/>
              <a:lstStyle/>
              <a:p>
                <a:pPr>
                  <a:defRPr sz="1100" b="1"/>
                </a:pPr>
                <a:endParaRPr lang="fr-FR"/>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EURCHF_Summary!$C$6:$C$11</c:f>
              <c:strCache>
                <c:ptCount val="6"/>
                <c:pt idx="0">
                  <c:v>2013</c:v>
                </c:pt>
                <c:pt idx="1">
                  <c:v>2014</c:v>
                </c:pt>
                <c:pt idx="2">
                  <c:v>2015</c:v>
                </c:pt>
                <c:pt idx="3">
                  <c:v>2016</c:v>
                </c:pt>
                <c:pt idx="4">
                  <c:v>2017</c:v>
                </c:pt>
                <c:pt idx="5">
                  <c:v>2018</c:v>
                </c:pt>
              </c:strCache>
            </c:strRef>
          </c:cat>
          <c:val>
            <c:numRef>
              <c:f>EURCHF_Summary!$F$6:$F$11</c:f>
              <c:numCache>
                <c:formatCode>0.0%</c:formatCode>
                <c:ptCount val="6"/>
                <c:pt idx="0">
                  <c:v>1</c:v>
                </c:pt>
                <c:pt idx="1">
                  <c:v>1</c:v>
                </c:pt>
                <c:pt idx="2">
                  <c:v>1</c:v>
                </c:pt>
                <c:pt idx="3">
                  <c:v>1</c:v>
                </c:pt>
                <c:pt idx="4">
                  <c:v>0.98800913583958305</c:v>
                </c:pt>
                <c:pt idx="5">
                  <c:v>0.72710786431311802</c:v>
                </c:pt>
              </c:numCache>
            </c:numRef>
          </c:val>
          <c:smooth val="0"/>
          <c:extLst xmlns:c16r2="http://schemas.microsoft.com/office/drawing/2015/06/chart">
            <c:ext xmlns:c16="http://schemas.microsoft.com/office/drawing/2014/chart" uri="{C3380CC4-5D6E-409C-BE32-E72D297353CC}">
              <c16:uniqueId val="{00000002-9E7B-430F-8120-AB86EC45D354}"/>
            </c:ext>
          </c:extLst>
        </c:ser>
        <c:dLbls>
          <c:showLegendKey val="0"/>
          <c:showVal val="0"/>
          <c:showCatName val="0"/>
          <c:showSerName val="0"/>
          <c:showPercent val="0"/>
          <c:showBubbleSize val="0"/>
        </c:dLbls>
        <c:marker val="1"/>
        <c:smooth val="0"/>
        <c:axId val="154540672"/>
        <c:axId val="154567040"/>
      </c:lineChart>
      <c:lineChart>
        <c:grouping val="standard"/>
        <c:varyColors val="0"/>
        <c:ser>
          <c:idx val="1"/>
          <c:order val="2"/>
          <c:tx>
            <c:strRef>
              <c:f>EURCHF_Summary!$H$5</c:f>
              <c:strCache>
                <c:ptCount val="1"/>
                <c:pt idx="0">
                  <c:v>Hedge Rate</c:v>
                </c:pt>
              </c:strCache>
            </c:strRef>
          </c:tx>
          <c:spPr>
            <a:ln w="25400">
              <a:noFill/>
              <a:prstDash val="solid"/>
            </a:ln>
          </c:spPr>
          <c:marker>
            <c:symbol val="circle"/>
            <c:size val="7"/>
            <c:spPr>
              <a:solidFill>
                <a:srgbClr val="FF0000"/>
              </a:solidFill>
              <a:ln>
                <a:solidFill>
                  <a:srgbClr val="FF0000"/>
                </a:solidFill>
                <a:prstDash val="solid"/>
              </a:ln>
            </c:spPr>
          </c:marker>
          <c:dLbls>
            <c:dLbl>
              <c:idx val="0"/>
              <c:layout>
                <c:manualLayout>
                  <c:x val="-4.3429812652728751E-2"/>
                  <c:y val="-2.4399681052526753E-2"/>
                </c:manualLayout>
              </c:layout>
              <c:dLblPos val="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5-9E7B-430F-8120-AB86EC45D354}"/>
                </c:ext>
                <c:ext xmlns:c15="http://schemas.microsoft.com/office/drawing/2012/chart" uri="{CE6537A1-D6FC-4f65-9D91-7224C49458BB}">
                  <c15:layout/>
                </c:ext>
              </c:extLst>
            </c:dLbl>
            <c:dLbl>
              <c:idx val="1"/>
              <c:layout>
                <c:manualLayout>
                  <c:x val="-4.0931930693069309E-2"/>
                  <c:y val="-2.4875277777777906E-2"/>
                </c:manualLayout>
              </c:layout>
              <c:dLblPos val="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7-9E7B-430F-8120-AB86EC45D354}"/>
                </c:ext>
                <c:ext xmlns:c15="http://schemas.microsoft.com/office/drawing/2012/chart" uri="{CE6537A1-D6FC-4f65-9D91-7224C49458BB}">
                  <c15:layout/>
                </c:ext>
              </c:extLst>
            </c:dLbl>
            <c:dLbl>
              <c:idx val="2"/>
              <c:layout>
                <c:manualLayout>
                  <c:x val="-4.0931930693069309E-2"/>
                  <c:y val="-2.4875277777777906E-2"/>
                </c:manualLayout>
              </c:layout>
              <c:dLblPos val="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9-9E7B-430F-8120-AB86EC45D354}"/>
                </c:ext>
                <c:ext xmlns:c15="http://schemas.microsoft.com/office/drawing/2012/chart" uri="{CE6537A1-D6FC-4f65-9D91-7224C49458BB}">
                  <c15:layout/>
                </c:ext>
              </c:extLst>
            </c:dLbl>
            <c:dLbl>
              <c:idx val="3"/>
              <c:layout>
                <c:manualLayout>
                  <c:x val="-4.0931930693069309E-2"/>
                  <c:y val="-2.4875277777777777E-2"/>
                </c:manualLayout>
              </c:layout>
              <c:dLblPos val="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B-9E7B-430F-8120-AB86EC45D354}"/>
                </c:ext>
                <c:ext xmlns:c15="http://schemas.microsoft.com/office/drawing/2012/chart" uri="{CE6537A1-D6FC-4f65-9D91-7224C49458BB}">
                  <c15:layout/>
                </c:ext>
              </c:extLst>
            </c:dLbl>
            <c:dLbl>
              <c:idx val="4"/>
              <c:layout>
                <c:manualLayout>
                  <c:x val="-4.0931930693069309E-2"/>
                  <c:y val="-2.4875277777777777E-2"/>
                </c:manualLayout>
              </c:layout>
              <c:dLblPos val="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D-9E7B-430F-8120-AB86EC45D354}"/>
                </c:ext>
                <c:ext xmlns:c15="http://schemas.microsoft.com/office/drawing/2012/chart" uri="{CE6537A1-D6FC-4f65-9D91-7224C49458BB}">
                  <c15:layout/>
                </c:ext>
              </c:extLst>
            </c:dLbl>
            <c:dLbl>
              <c:idx val="5"/>
              <c:layout>
                <c:manualLayout>
                  <c:x val="-4.0931930693069309E-2"/>
                  <c:y val="-2.4875277777777777E-2"/>
                </c:manualLayout>
              </c:layout>
              <c:dLblPos val="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F-9E7B-430F-8120-AB86EC45D354}"/>
                </c:ext>
                <c:ext xmlns:c15="http://schemas.microsoft.com/office/drawing/2012/chart" uri="{CE6537A1-D6FC-4f65-9D91-7224C49458BB}">
                  <c15:layout/>
                </c:ext>
              </c:extLst>
            </c:dLbl>
            <c:numFmt formatCode="#,##0.0000" sourceLinked="0"/>
            <c:spPr>
              <a:noFill/>
              <a:ln w="25400">
                <a:noFill/>
              </a:ln>
            </c:spPr>
            <c:txPr>
              <a:bodyPr/>
              <a:lstStyle/>
              <a:p>
                <a:pPr>
                  <a:defRPr sz="1000" b="0" i="0" u="none" strike="noStrike" baseline="0">
                    <a:solidFill>
                      <a:srgbClr val="FF0000"/>
                    </a:solidFill>
                    <a:latin typeface="Calibri"/>
                    <a:ea typeface="Calibri"/>
                    <a:cs typeface="Calibri"/>
                  </a:defRPr>
                </a:pPr>
                <a:endParaRPr lang="fr-FR"/>
              </a:p>
            </c:txPr>
            <c:dLblPos val="t"/>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EURCHF_Summary!$C$6:$C$11</c:f>
              <c:strCache>
                <c:ptCount val="6"/>
                <c:pt idx="0">
                  <c:v>2013</c:v>
                </c:pt>
                <c:pt idx="1">
                  <c:v>2014</c:v>
                </c:pt>
                <c:pt idx="2">
                  <c:v>2015</c:v>
                </c:pt>
                <c:pt idx="3">
                  <c:v>2016</c:v>
                </c:pt>
                <c:pt idx="4">
                  <c:v>2017</c:v>
                </c:pt>
                <c:pt idx="5">
                  <c:v>2018</c:v>
                </c:pt>
              </c:strCache>
            </c:strRef>
          </c:cat>
          <c:val>
            <c:numRef>
              <c:f>EURCHF_Summary!$H$6:$H$11</c:f>
              <c:numCache>
                <c:formatCode>_ * #\,##0.0000_ ;_ * \-#\,##0.0000_ ;_ * "-"??_ ;_ @_ </c:formatCode>
                <c:ptCount val="6"/>
                <c:pt idx="0">
                  <c:v>1.23315714285714</c:v>
                </c:pt>
                <c:pt idx="1">
                  <c:v>1.2324647251845799</c:v>
                </c:pt>
                <c:pt idx="2">
                  <c:v>1.18452558528428</c:v>
                </c:pt>
                <c:pt idx="3">
                  <c:v>1.04604646929386</c:v>
                </c:pt>
                <c:pt idx="4">
                  <c:v>1.0796449856408501</c:v>
                </c:pt>
                <c:pt idx="5">
                  <c:v>1.129975</c:v>
                </c:pt>
              </c:numCache>
            </c:numRef>
          </c:val>
          <c:smooth val="0"/>
          <c:extLst xmlns:c16r2="http://schemas.microsoft.com/office/drawing/2015/06/chart">
            <c:ext xmlns:c16="http://schemas.microsoft.com/office/drawing/2014/chart" uri="{C3380CC4-5D6E-409C-BE32-E72D297353CC}">
              <c16:uniqueId val="{00000003-9E7B-430F-8120-AB86EC45D354}"/>
            </c:ext>
          </c:extLst>
        </c:ser>
        <c:dLbls>
          <c:showLegendKey val="0"/>
          <c:showVal val="0"/>
          <c:showCatName val="0"/>
          <c:showSerName val="0"/>
          <c:showPercent val="0"/>
          <c:showBubbleSize val="0"/>
        </c:dLbls>
        <c:marker val="1"/>
        <c:smooth val="0"/>
        <c:axId val="154568960"/>
        <c:axId val="154578944"/>
      </c:lineChart>
      <c:catAx>
        <c:axId val="154540672"/>
        <c:scaling>
          <c:orientation val="minMax"/>
        </c:scaling>
        <c:delete val="0"/>
        <c:axPos val="b"/>
        <c:majorGridlines>
          <c:spPr>
            <a:ln w="3175">
              <a:solidFill>
                <a:srgbClr val="969696"/>
              </a:solidFill>
              <a:prstDash val="sysDash"/>
            </a:ln>
          </c:spPr>
        </c:majorGridlines>
        <c:numFmt formatCode="General" sourceLinked="1"/>
        <c:majorTickMark val="out"/>
        <c:minorTickMark val="none"/>
        <c:tickLblPos val="high"/>
        <c:spPr>
          <a:ln w="3175">
            <a:solidFill>
              <a:srgbClr val="000000"/>
            </a:solidFill>
            <a:prstDash val="solid"/>
          </a:ln>
        </c:spPr>
        <c:txPr>
          <a:bodyPr rot="-2700000" vert="horz"/>
          <a:lstStyle/>
          <a:p>
            <a:pPr>
              <a:defRPr sz="1000" b="0" i="0" u="none" strike="noStrike" baseline="0">
                <a:solidFill>
                  <a:srgbClr val="000000"/>
                </a:solidFill>
                <a:latin typeface="Calibri"/>
                <a:ea typeface="Calibri"/>
                <a:cs typeface="Calibri"/>
              </a:defRPr>
            </a:pPr>
            <a:endParaRPr lang="fr-FR"/>
          </a:p>
        </c:txPr>
        <c:crossAx val="154567040"/>
        <c:crosses val="autoZero"/>
        <c:auto val="1"/>
        <c:lblAlgn val="ctr"/>
        <c:lblOffset val="100"/>
        <c:tickLblSkip val="1"/>
        <c:tickMarkSkip val="1"/>
        <c:noMultiLvlLbl val="0"/>
      </c:catAx>
      <c:valAx>
        <c:axId val="154567040"/>
        <c:scaling>
          <c:orientation val="minMax"/>
          <c:max val="20000"/>
          <c:min val="-9980000"/>
        </c:scaling>
        <c:delete val="0"/>
        <c:axPos val="l"/>
        <c:majorGridlines>
          <c:spPr>
            <a:ln w="3175">
              <a:solidFill>
                <a:srgbClr val="969696"/>
              </a:solidFill>
              <a:prstDash val="sysDash"/>
            </a:ln>
          </c:spPr>
        </c:majorGridlines>
        <c:numFmt formatCode="#,##0.0" sourceLinked="0"/>
        <c:majorTickMark val="out"/>
        <c:minorTickMark val="none"/>
        <c:tickLblPos val="nextTo"/>
        <c:spPr>
          <a:ln w="3175">
            <a:solidFill>
              <a:srgbClr val="666699"/>
            </a:solidFill>
            <a:prstDash val="solid"/>
          </a:ln>
        </c:spPr>
        <c:txPr>
          <a:bodyPr rot="0" vert="horz"/>
          <a:lstStyle/>
          <a:p>
            <a:pPr>
              <a:defRPr sz="1100" b="0" i="0" u="none" strike="noStrike" baseline="0">
                <a:solidFill>
                  <a:srgbClr val="666699"/>
                </a:solidFill>
                <a:latin typeface="Calibri"/>
                <a:ea typeface="Calibri"/>
                <a:cs typeface="Calibri"/>
              </a:defRPr>
            </a:pPr>
            <a:endParaRPr lang="fr-FR"/>
          </a:p>
        </c:txPr>
        <c:crossAx val="154540672"/>
        <c:crosses val="autoZero"/>
        <c:crossBetween val="between"/>
        <c:dispUnits>
          <c:builtInUnit val="millions"/>
          <c:dispUnitsLbl>
            <c:layout/>
          </c:dispUnitsLbl>
        </c:dispUnits>
      </c:valAx>
      <c:catAx>
        <c:axId val="154568960"/>
        <c:scaling>
          <c:orientation val="minMax"/>
        </c:scaling>
        <c:delete val="1"/>
        <c:axPos val="t"/>
        <c:numFmt formatCode="General" sourceLinked="1"/>
        <c:majorTickMark val="out"/>
        <c:minorTickMark val="none"/>
        <c:tickLblPos val="nextTo"/>
        <c:crossAx val="154578944"/>
        <c:crosses val="autoZero"/>
        <c:auto val="1"/>
        <c:lblAlgn val="ctr"/>
        <c:lblOffset val="100"/>
        <c:noMultiLvlLbl val="0"/>
      </c:catAx>
      <c:valAx>
        <c:axId val="154578944"/>
        <c:scaling>
          <c:orientation val="maxMin"/>
          <c:max val="1.29"/>
          <c:min val="0"/>
        </c:scaling>
        <c:delete val="0"/>
        <c:axPos val="r"/>
        <c:numFmt formatCode="#,##0.00_ ;\-#,##0.00\ " sourceLinked="0"/>
        <c:majorTickMark val="out"/>
        <c:minorTickMark val="none"/>
        <c:tickLblPos val="nextTo"/>
        <c:spPr>
          <a:ln w="3175">
            <a:solidFill>
              <a:srgbClr val="FF0000"/>
            </a:solidFill>
            <a:prstDash val="solid"/>
          </a:ln>
        </c:spPr>
        <c:txPr>
          <a:bodyPr rot="0" vert="horz"/>
          <a:lstStyle/>
          <a:p>
            <a:pPr>
              <a:defRPr sz="1100" b="0" i="0" u="none" strike="noStrike" baseline="0">
                <a:solidFill>
                  <a:srgbClr val="FF0000"/>
                </a:solidFill>
                <a:latin typeface="Calibri"/>
                <a:ea typeface="Calibri"/>
                <a:cs typeface="Calibri"/>
              </a:defRPr>
            </a:pPr>
            <a:endParaRPr lang="fr-FR"/>
          </a:p>
        </c:txPr>
        <c:crossAx val="154568960"/>
        <c:crosses val="max"/>
        <c:crossBetween val="between"/>
      </c:valAx>
      <c:spPr>
        <a:solidFill>
          <a:srgbClr val="FFFFFF"/>
        </a:solidFill>
        <a:ln w="12700">
          <a:solidFill>
            <a:srgbClr val="808080"/>
          </a:solidFill>
          <a:prstDash val="solid"/>
        </a:ln>
      </c:spPr>
    </c:plotArea>
    <c:legend>
      <c:legendPos val="r"/>
      <c:layout>
        <c:manualLayout>
          <c:xMode val="edge"/>
          <c:yMode val="edge"/>
          <c:x val="0.18298128019323676"/>
          <c:y val="0.92892202380952382"/>
          <c:w val="0.67834118357487927"/>
          <c:h val="5.8478769841269838E-2"/>
        </c:manualLayout>
      </c:layout>
      <c:overlay val="0"/>
      <c:spPr>
        <a:solidFill>
          <a:srgbClr val="FFFFFF"/>
        </a:solidFill>
        <a:ln w="3175">
          <a:solidFill>
            <a:srgbClr val="969696"/>
          </a:solidFill>
          <a:prstDash val="solid"/>
        </a:ln>
      </c:spPr>
      <c:txPr>
        <a:bodyPr/>
        <a:lstStyle/>
        <a:p>
          <a:pPr>
            <a:defRPr sz="1100" b="0" i="0" u="none" strike="noStrike" baseline="0">
              <a:solidFill>
                <a:srgbClr val="000000"/>
              </a:solidFill>
              <a:latin typeface="Calibri"/>
              <a:ea typeface="Calibri"/>
              <a:cs typeface="Calibri"/>
            </a:defRPr>
          </a:pPr>
          <a:endParaRPr lang="fr-FR"/>
        </a:p>
      </c:txPr>
    </c:legend>
    <c:plotVisOnly val="1"/>
    <c:dispBlanksAs val="gap"/>
    <c:showDLblsOverMax val="0"/>
  </c:chart>
  <c:spPr>
    <a:solidFill>
      <a:srgbClr val="EAEAEA"/>
    </a:solidFill>
    <a:ln w="12700">
      <a:solidFill>
        <a:srgbClr val="969696"/>
      </a:solidFill>
      <a:prstDash val="solid"/>
    </a:ln>
  </c:spPr>
  <c:txPr>
    <a:bodyPr/>
    <a:lstStyle/>
    <a:p>
      <a:pPr>
        <a:defRPr sz="900" b="0" i="0" u="none" strike="noStrike" baseline="0">
          <a:solidFill>
            <a:srgbClr val="000000"/>
          </a:solidFill>
          <a:latin typeface="Calibri"/>
          <a:ea typeface="Calibri"/>
          <a:cs typeface="Calibri"/>
        </a:defRPr>
      </a:pPr>
      <a:endParaRPr lang="fr-FR"/>
    </a:p>
  </c:txPr>
  <c:externalData r:id="rId2">
    <c:autoUpdate val="0"/>
  </c:externalData>
  <c:userShapes r:id="rId3"/>
</c:chartSpace>
</file>

<file path=ppt/drawings/drawing1.xml><?xml version="1.0" encoding="utf-8"?>
<c:userShapes xmlns:c="http://schemas.openxmlformats.org/drawingml/2006/chart">
  <cdr:relSizeAnchor xmlns:cdr="http://schemas.openxmlformats.org/drawingml/2006/chartDrawing">
    <cdr:from>
      <cdr:x>0.87543</cdr:x>
      <cdr:y>0.05103</cdr:y>
    </cdr:from>
    <cdr:to>
      <cdr:x>0.98586</cdr:x>
      <cdr:y>0.10961</cdr:y>
    </cdr:to>
    <cdr:sp macro="" textlink="">
      <cdr:nvSpPr>
        <cdr:cNvPr id="5" name="CurrentCross"/>
        <cdr:cNvSpPr/>
      </cdr:nvSpPr>
      <cdr:spPr>
        <a:xfrm xmlns:a="http://schemas.openxmlformats.org/drawingml/2006/main">
          <a:off x="7248525" y="257191"/>
          <a:ext cx="914399" cy="295243"/>
        </a:xfrm>
        <a:prstGeom xmlns:a="http://schemas.openxmlformats.org/drawingml/2006/main" prst="rect">
          <a:avLst/>
        </a:prstGeom>
        <a:solidFill xmlns:a="http://schemas.openxmlformats.org/drawingml/2006/main">
          <a:schemeClr val="bg1">
            <a:lumMod val="100000"/>
          </a:schemeClr>
        </a:solidFill>
        <a:ln xmlns:a="http://schemas.openxmlformats.org/drawingml/2006/main" w="9525" cap="flat" cmpd="sng" algn="ctr">
          <a:solidFill>
            <a:schemeClr val="bg1">
              <a:lumMod val="50000"/>
            </a:schemeClr>
          </a:solidFill>
          <a:prstDash val="solid"/>
          <a:round/>
          <a:headEnd type="none" w="med" len="med"/>
          <a:tailEnd type="none" w="med" len="med"/>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nchor="ctr"/>
        <a:lstStyle xmlns:a="http://schemas.openxmlformats.org/drawingml/2006/main"/>
        <a:p xmlns:a="http://schemas.openxmlformats.org/drawingml/2006/main">
          <a:pPr indent="0" algn="ctr"/>
          <a:r>
            <a:rPr lang="en-US" sz="1100" b="0">
              <a:solidFill>
                <a:srgbClr val="000000"/>
              </a:solidFill>
              <a:latin typeface="+mn-lt"/>
              <a:ea typeface="+mn-ea"/>
              <a:cs typeface="+mn-cs"/>
            </a:rPr>
            <a:t>EURCHF</a:t>
          </a:r>
        </a:p>
      </cdr:txBody>
    </cdr:sp>
  </cdr:relSizeAnchor>
  <cdr:relSizeAnchor xmlns:cdr="http://schemas.openxmlformats.org/drawingml/2006/chartDrawing">
    <cdr:from>
      <cdr:x>0.2947</cdr:x>
      <cdr:y>0.02457</cdr:y>
    </cdr:from>
    <cdr:to>
      <cdr:x>0.75579</cdr:x>
      <cdr:y>0.10967</cdr:y>
    </cdr:to>
    <cdr:sp macro="" textlink="">
      <cdr:nvSpPr>
        <cdr:cNvPr id="6" name="TitleSummary"/>
        <cdr:cNvSpPr/>
      </cdr:nvSpPr>
      <cdr:spPr>
        <a:xfrm xmlns:a="http://schemas.openxmlformats.org/drawingml/2006/main">
          <a:off x="2440151" y="123826"/>
          <a:ext cx="3817774" cy="428928"/>
        </a:xfrm>
        <a:prstGeom xmlns:a="http://schemas.openxmlformats.org/drawingml/2006/main" prst="rect">
          <a:avLst/>
        </a:prstGeom>
        <a:solidFill xmlns:a="http://schemas.openxmlformats.org/drawingml/2006/main">
          <a:schemeClr val="bg1">
            <a:lumMod val="100000"/>
          </a:schemeClr>
        </a:solidFill>
        <a:ln xmlns:a="http://schemas.openxmlformats.org/drawingml/2006/main" w="9525" cap="flat" cmpd="sng" algn="ctr">
          <a:solidFill>
            <a:schemeClr val="bg1">
              <a:lumMod val="50000"/>
            </a:schemeClr>
          </a:solidFill>
          <a:prstDash val="solid"/>
          <a:round/>
          <a:headEnd type="none" w="med" len="med"/>
          <a:tailEnd type="none" w="med" len="med"/>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nchor="ctr"/>
        <a:lstStyle xmlns:a="http://schemas.openxmlformats.org/drawingml/2006/main"/>
        <a:p xmlns:a="http://schemas.openxmlformats.org/drawingml/2006/main">
          <a:pPr indent="0" algn="ctr"/>
          <a:r>
            <a:rPr lang="en-US" sz="1400" b="1">
              <a:solidFill>
                <a:srgbClr val="000000"/>
              </a:solidFill>
              <a:latin typeface="+mn-lt"/>
              <a:ea typeface="+mn-ea"/>
              <a:cs typeface="+mn-cs"/>
            </a:rPr>
            <a:t>Global Hedge Position: Synthesis EURCHF</a:t>
          </a:r>
        </a:p>
      </cdr:txBody>
    </cdr:sp>
  </cdr:relSizeAnchor>
  <cdr:relSizeAnchor xmlns:cdr="http://schemas.openxmlformats.org/drawingml/2006/chartDrawing">
    <cdr:from>
      <cdr:x>0.02636</cdr:x>
      <cdr:y>0.04347</cdr:y>
    </cdr:from>
    <cdr:to>
      <cdr:x>0.08743</cdr:x>
      <cdr:y>0.10394</cdr:y>
    </cdr:to>
    <cdr:sp macro="" textlink="">
      <cdr:nvSpPr>
        <cdr:cNvPr id="7" name="ForeignCurrency"/>
        <cdr:cNvSpPr/>
      </cdr:nvSpPr>
      <cdr:spPr>
        <a:xfrm xmlns:a="http://schemas.openxmlformats.org/drawingml/2006/main">
          <a:off x="218221" y="219076"/>
          <a:ext cx="505679" cy="304799"/>
        </a:xfrm>
        <a:prstGeom xmlns:a="http://schemas.openxmlformats.org/drawingml/2006/main" prst="rect">
          <a:avLst/>
        </a:prstGeom>
        <a:solidFill xmlns:a="http://schemas.openxmlformats.org/drawingml/2006/main">
          <a:schemeClr val="bg1">
            <a:lumMod val="100000"/>
          </a:schemeClr>
        </a:solidFill>
        <a:ln xmlns:a="http://schemas.openxmlformats.org/drawingml/2006/main" w="9525" cap="flat" cmpd="sng" algn="ctr">
          <a:solidFill>
            <a:schemeClr val="bg1">
              <a:lumMod val="50000"/>
            </a:schemeClr>
          </a:solidFill>
          <a:prstDash val="solid"/>
          <a:round/>
          <a:headEnd type="none" w="med" len="med"/>
          <a:tailEnd type="none" w="med" len="med"/>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nchor="ctr"/>
        <a:lstStyle xmlns:a="http://schemas.openxmlformats.org/drawingml/2006/main"/>
        <a:p xmlns:a="http://schemas.openxmlformats.org/drawingml/2006/main">
          <a:pPr indent="0" algn="ctr"/>
          <a:r>
            <a:rPr lang="en-US" sz="1100" b="0">
              <a:solidFill>
                <a:srgbClr val="000000"/>
              </a:solidFill>
              <a:latin typeface="+mn-lt"/>
              <a:ea typeface="+mn-ea"/>
              <a:cs typeface="+mn-cs"/>
            </a:rPr>
            <a:t>EUR</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04/12/2017</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12/4/2017</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Picture 13" descr="http://images1.just-landed.com/directory_images/Switzerland/3/ITX-75858-8279/photo/listing_square_1310465445337632642.jp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102101" y="2295525"/>
            <a:ext cx="1658937" cy="1658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12/4/2017</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12/4/2017</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12/4/2017</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12/4/2017</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12/4/2017</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12/4/2017</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12/4/2017</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12/4/2017</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12/4/2017</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12/4/2017</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pic>
        <p:nvPicPr>
          <p:cNvPr id="10" name="Picture 13" descr="http://images1.just-landed.com/directory_images/Switzerland/3/ITX-75858-8279/photo/listing_square_1310465445337632642.jp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020050" y="1588"/>
            <a:ext cx="982663" cy="982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12/4/2017</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12/4/2017</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12/4/2017</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12/4/2017</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12/4/2017</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12/4/2017</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12/4/2017</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12/4/2017</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12/4/2017</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12/4/2017</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12/4/2017</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12/4/2017</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12/4/2017</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12/4/2017</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12/4/2017</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12/4/2017</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12/4/2017</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12/4/2017</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12/4/2017</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12/4/2017</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12/4/2017</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12/4/2017</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12/4/2017</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12/4/2017</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12/4/2017</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12/4/2017</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image" Target="../media/image20.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3.emf"/><Relationship Id="rId2" Type="http://schemas.openxmlformats.org/officeDocument/2006/relationships/image" Target="../media/image22.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5.emf"/><Relationship Id="rId2" Type="http://schemas.openxmlformats.org/officeDocument/2006/relationships/image" Target="../media/image24.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 Id="rId4" Type="http://schemas.openxmlformats.org/officeDocument/2006/relationships/image" Target="../media/image12.emf"/></Relationships>
</file>

<file path=ppt/slides/_rels/slide7.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5.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r>
              <a:rPr lang="en-GB" sz="2800">
                <a:solidFill>
                  <a:srgbClr val="302421"/>
                </a:solidFill>
                <a:latin typeface="Calibri" pitchFamily="34" charset="0"/>
                <a:cs typeface="Arial" pitchFamily="34" charset="0"/>
              </a:rPr>
              <a:t/>
            </a: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30/11/2017</a:t>
            </a:r>
          </a:p>
        </p:txBody>
      </p:sp>
      <p:sp>
        <p:nvSpPr>
          <p:cNvPr id="6" name="Rectangle 4"/>
          <p:cNvSpPr>
            <a:spLocks noChangeArrowheads="1"/>
          </p:cNvSpPr>
          <p:nvPr/>
        </p:nvSpPr>
        <p:spPr bwMode="auto">
          <a:xfrm>
            <a:off x="1785938" y="6194425"/>
            <a:ext cx="5916612"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Suisse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EURCHF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EURCHF - Historical &amp; Planned</a:t>
            </a:r>
            <a:endParaRPr lang="en-US" dirty="0"/>
          </a:p>
        </p:txBody>
      </p:sp>
      <p:pic>
        <p:nvPicPr>
          <p:cNvPr id="3" name="Image 2">
            <a:extLst>
              <a:ext uri="{FF2B5EF4-FFF2-40B4-BE49-F238E27FC236}">
                <a16:creationId xmlns="" xmlns:a16="http://schemas.microsoft.com/office/drawing/2014/main" id="{EB4BFD11-6B9F-4DB1-9828-42120E47C906}"/>
              </a:ext>
            </a:extLst>
          </p:cNvPr>
          <p:cNvPicPr>
            <a:picLocks noChangeAspect="1"/>
          </p:cNvPicPr>
          <p:nvPr/>
        </p:nvPicPr>
        <p:blipFill>
          <a:blip r:embed="rId2"/>
          <a:stretch>
            <a:fillRect/>
          </a:stretch>
        </p:blipFill>
        <p:spPr>
          <a:xfrm>
            <a:off x="825500" y="1270000"/>
            <a:ext cx="7420501" cy="5051201"/>
          </a:xfrm>
          <a:prstGeom prst="rect">
            <a:avLst/>
          </a:prstGeom>
        </p:spPr>
      </p:pic>
    </p:spTree>
    <p:extLst>
      <p:ext uri="{BB962C8B-B14F-4D97-AF65-F5344CB8AC3E}">
        <p14:creationId xmlns:p14="http://schemas.microsoft.com/office/powerpoint/2010/main" val="17475935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EURCHF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Synthesis</a:t>
            </a:r>
          </a:p>
        </p:txBody>
      </p:sp>
      <p:graphicFrame>
        <p:nvGraphicFramePr>
          <p:cNvPr id="4" name="SumGraphe">
            <a:extLst>
              <a:ext uri="{FF2B5EF4-FFF2-40B4-BE49-F238E27FC236}">
                <a16:creationId xmlns:lc="http://schemas.openxmlformats.org/drawingml/2006/lockedCanvas" xmlns:a16="http://schemas.microsoft.com/office/drawing/2014/main" xmlns:xdr="http://schemas.openxmlformats.org/drawingml/2006/spreadsheetDrawing" xmlns="" id="{01E8E08E-92F6-4FF9-87CF-518AEE596F36}"/>
              </a:ext>
            </a:extLst>
          </p:cNvPr>
          <p:cNvGraphicFramePr>
            <a:graphicFrameLocks/>
          </p:cNvGraphicFramePr>
          <p:nvPr>
            <p:extLst>
              <p:ext uri="{D42A27DB-BD31-4B8C-83A1-F6EECF244321}">
                <p14:modId xmlns:p14="http://schemas.microsoft.com/office/powerpoint/2010/main" val="2490212243"/>
              </p:ext>
            </p:extLst>
          </p:nvPr>
        </p:nvGraphicFramePr>
        <p:xfrm>
          <a:off x="789940" y="1248410"/>
          <a:ext cx="7366000" cy="50165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4640198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- 2015</a:t>
            </a:r>
          </a:p>
        </p:txBody>
      </p:sp>
      <p:pic>
        <p:nvPicPr>
          <p:cNvPr id="3" name="Image 2">
            <a:extLst>
              <a:ext uri="{FF2B5EF4-FFF2-40B4-BE49-F238E27FC236}">
                <a16:creationId xmlns="" xmlns:a16="http://schemas.microsoft.com/office/drawing/2014/main" id="{CA0A9F94-38E1-49D4-8BB6-4278F2A85F2A}"/>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Image 3">
            <a:extLst>
              <a:ext uri="{FF2B5EF4-FFF2-40B4-BE49-F238E27FC236}">
                <a16:creationId xmlns="" xmlns:a16="http://schemas.microsoft.com/office/drawing/2014/main" id="{34D75E1C-4F11-4C93-BBD3-94BC5A58C3EF}"/>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11187904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- 2016</a:t>
            </a:r>
          </a:p>
        </p:txBody>
      </p:sp>
      <p:pic>
        <p:nvPicPr>
          <p:cNvPr id="3" name="Image 2">
            <a:extLst>
              <a:ext uri="{FF2B5EF4-FFF2-40B4-BE49-F238E27FC236}">
                <a16:creationId xmlns="" xmlns:a16="http://schemas.microsoft.com/office/drawing/2014/main" id="{2095649B-AC46-48CD-8C13-36D036DDAB29}"/>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Image 3">
            <a:extLst>
              <a:ext uri="{FF2B5EF4-FFF2-40B4-BE49-F238E27FC236}">
                <a16:creationId xmlns="" xmlns:a16="http://schemas.microsoft.com/office/drawing/2014/main" id="{DF8E4456-1D60-4992-9D77-756910763478}"/>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10589085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- 2017</a:t>
            </a:r>
          </a:p>
        </p:txBody>
      </p:sp>
      <p:pic>
        <p:nvPicPr>
          <p:cNvPr id="3" name="Image 2">
            <a:extLst>
              <a:ext uri="{FF2B5EF4-FFF2-40B4-BE49-F238E27FC236}">
                <a16:creationId xmlns="" xmlns:a16="http://schemas.microsoft.com/office/drawing/2014/main" id="{56059966-E1A9-4559-AE46-30542D0A1DD3}"/>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Image 3">
            <a:extLst>
              <a:ext uri="{FF2B5EF4-FFF2-40B4-BE49-F238E27FC236}">
                <a16:creationId xmlns="" xmlns:a16="http://schemas.microsoft.com/office/drawing/2014/main" id="{5F6C588E-D480-455D-91B8-0E37CB9E9A90}"/>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42048217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- 2018</a:t>
            </a:r>
          </a:p>
        </p:txBody>
      </p:sp>
      <p:pic>
        <p:nvPicPr>
          <p:cNvPr id="3" name="Image 2">
            <a:extLst>
              <a:ext uri="{FF2B5EF4-FFF2-40B4-BE49-F238E27FC236}">
                <a16:creationId xmlns="" xmlns:a16="http://schemas.microsoft.com/office/drawing/2014/main" id="{85E24480-9F26-4816-9532-4D75AAB2C074}"/>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Image 3">
            <a:extLst>
              <a:ext uri="{FF2B5EF4-FFF2-40B4-BE49-F238E27FC236}">
                <a16:creationId xmlns="" xmlns:a16="http://schemas.microsoft.com/office/drawing/2014/main" id="{20625C7A-0415-4129-B6EE-00D21025DB15}"/>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40260689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pic>
        <p:nvPicPr>
          <p:cNvPr id="3" name="Image 2">
            <a:extLst>
              <a:ext uri="{FF2B5EF4-FFF2-40B4-BE49-F238E27FC236}">
                <a16:creationId xmlns="" xmlns:a16="http://schemas.microsoft.com/office/drawing/2014/main" id="{BB7A2B9A-5C9A-42C9-87BA-618F2DDFA88B}"/>
              </a:ext>
            </a:extLst>
          </p:cNvPr>
          <p:cNvPicPr>
            <a:picLocks noChangeAspect="1"/>
          </p:cNvPicPr>
          <p:nvPr/>
        </p:nvPicPr>
        <p:blipFill>
          <a:blip r:embed="rId2"/>
          <a:stretch>
            <a:fillRect/>
          </a:stretch>
        </p:blipFill>
        <p:spPr>
          <a:xfrm>
            <a:off x="127000" y="1524000"/>
            <a:ext cx="8890000" cy="1573890"/>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pic>
        <p:nvPicPr>
          <p:cNvPr id="3" name="Image 2">
            <a:extLst>
              <a:ext uri="{FF2B5EF4-FFF2-40B4-BE49-F238E27FC236}">
                <a16:creationId xmlns="" xmlns:a16="http://schemas.microsoft.com/office/drawing/2014/main" id="{50C01FBE-3761-46EF-AADD-3B2D6BAA3E95}"/>
              </a:ext>
            </a:extLst>
          </p:cNvPr>
          <p:cNvPicPr>
            <a:picLocks noChangeAspect="1"/>
          </p:cNvPicPr>
          <p:nvPr/>
        </p:nvPicPr>
        <p:blipFill>
          <a:blip r:embed="rId2"/>
          <a:stretch>
            <a:fillRect/>
          </a:stretch>
        </p:blipFill>
        <p:spPr>
          <a:xfrm>
            <a:off x="127000" y="1524000"/>
            <a:ext cx="8890000" cy="1619651"/>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635000" y="1905000"/>
            <a:ext cx="3810000" cy="4154984"/>
          </a:xfrm>
          <a:prstGeom prst="rect">
            <a:avLst/>
          </a:prstGeom>
          <a:noFill/>
        </p:spPr>
        <p:txBody>
          <a:bodyPr wrap="square" rtlCol="0">
            <a:spAutoFit/>
          </a:bodyPr>
          <a:lstStyle/>
          <a:p>
            <a:pPr algn="ctr"/>
            <a:r>
              <a:rPr lang="en-US" sz="2400">
                <a:latin typeface="Calibri" panose="020F0502020204030204" pitchFamily="34" charset="0"/>
              </a:rPr>
              <a:t>Fair Value
Intrinsec Value
Time Value</a:t>
            </a:r>
            <a:endParaRPr lang="en-GB" sz="2400" dirty="0">
              <a:latin typeface="Calibri" panose="020F0502020204030204" pitchFamily="34" charset="0"/>
            </a:endParaRPr>
          </a:p>
        </p:txBody>
      </p:sp>
      <p:sp>
        <p:nvSpPr>
          <p:cNvPr id="4" name="Title"/>
          <p:cNvSpPr>
            <a:spLocks noGrp="1"/>
          </p:cNvSpPr>
          <p:nvPr>
            <p:ph type="title"/>
          </p:nvPr>
        </p:nvSpPr>
        <p:spPr/>
        <p:txBody>
          <a:bodyPr/>
          <a:lstStyle/>
          <a:p>
            <a:r>
              <a:rPr lang="fr-FR"/>
              <a:t>MTM Analysis CCY/Volume effect (Graph)</a:t>
            </a:r>
            <a:endParaRPr lang="en-US" dirty="0"/>
          </a:p>
        </p:txBody>
      </p:sp>
      <p:pic>
        <p:nvPicPr>
          <p:cNvPr id="3" name="Image 2">
            <a:extLst>
              <a:ext uri="{FF2B5EF4-FFF2-40B4-BE49-F238E27FC236}">
                <a16:creationId xmlns="" xmlns:a16="http://schemas.microsoft.com/office/drawing/2014/main" id="{DC7A1CB5-BF86-4609-9685-56C1F82F38CE}"/>
              </a:ext>
            </a:extLst>
          </p:cNvPr>
          <p:cNvPicPr>
            <a:picLocks noChangeAspect="1"/>
          </p:cNvPicPr>
          <p:nvPr/>
        </p:nvPicPr>
        <p:blipFill>
          <a:blip r:embed="rId2"/>
          <a:stretch>
            <a:fillRect/>
          </a:stretch>
        </p:blipFill>
        <p:spPr>
          <a:xfrm>
            <a:off x="4445000" y="1270000"/>
            <a:ext cx="4119450" cy="1651000"/>
          </a:xfrm>
          <a:prstGeom prst="rect">
            <a:avLst/>
          </a:prstGeom>
        </p:spPr>
      </p:pic>
      <p:pic>
        <p:nvPicPr>
          <p:cNvPr id="5" name="Image 4">
            <a:extLst>
              <a:ext uri="{FF2B5EF4-FFF2-40B4-BE49-F238E27FC236}">
                <a16:creationId xmlns="" xmlns:a16="http://schemas.microsoft.com/office/drawing/2014/main" id="{B5B9DCF9-EBF3-4C53-A7EE-68BEF941C1A0}"/>
              </a:ext>
            </a:extLst>
          </p:cNvPr>
          <p:cNvPicPr>
            <a:picLocks noChangeAspect="1"/>
          </p:cNvPicPr>
          <p:nvPr/>
        </p:nvPicPr>
        <p:blipFill>
          <a:blip r:embed="rId3"/>
          <a:stretch>
            <a:fillRect/>
          </a:stretch>
        </p:blipFill>
        <p:spPr>
          <a:xfrm>
            <a:off x="4445000" y="3175000"/>
            <a:ext cx="4027177" cy="1651000"/>
          </a:xfrm>
          <a:prstGeom prst="rect">
            <a:avLst/>
          </a:prstGeom>
        </p:spPr>
      </p:pic>
      <p:pic>
        <p:nvPicPr>
          <p:cNvPr id="6" name="Image 5">
            <a:extLst>
              <a:ext uri="{FF2B5EF4-FFF2-40B4-BE49-F238E27FC236}">
                <a16:creationId xmlns="" xmlns:a16="http://schemas.microsoft.com/office/drawing/2014/main" id="{B01ECFC1-5A34-4BD0-A13A-B472096B65F2}"/>
              </a:ext>
            </a:extLst>
          </p:cNvPr>
          <p:cNvPicPr>
            <a:picLocks noChangeAspect="1"/>
          </p:cNvPicPr>
          <p:nvPr/>
        </p:nvPicPr>
        <p:blipFill>
          <a:blip r:embed="rId4"/>
          <a:stretch>
            <a:fillRect/>
          </a:stretch>
        </p:blipFill>
        <p:spPr>
          <a:xfrm>
            <a:off x="4445000" y="5080000"/>
            <a:ext cx="3923310" cy="1651000"/>
          </a:xfrm>
          <a:prstGeom prst="rect">
            <a:avLst/>
          </a:prstGeom>
        </p:spPr>
      </p:pic>
    </p:spTree>
    <p:extLst>
      <p:ext uri="{BB962C8B-B14F-4D97-AF65-F5344CB8AC3E}">
        <p14:creationId xmlns:p14="http://schemas.microsoft.com/office/powerpoint/2010/main" val="24901926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MTM Analysis CCY/Volume effect (Table)</a:t>
            </a:r>
            <a:endParaRPr lang="en-US" dirty="0"/>
          </a:p>
        </p:txBody>
      </p:sp>
      <p:pic>
        <p:nvPicPr>
          <p:cNvPr id="4" name="Image 3">
            <a:extLst>
              <a:ext uri="{FF2B5EF4-FFF2-40B4-BE49-F238E27FC236}">
                <a16:creationId xmlns="" xmlns:a16="http://schemas.microsoft.com/office/drawing/2014/main" id="{66DDF4DC-D0EB-42A4-8034-ED571A1EAE61}"/>
              </a:ext>
            </a:extLst>
          </p:cNvPr>
          <p:cNvPicPr>
            <a:picLocks noChangeAspect="1"/>
          </p:cNvPicPr>
          <p:nvPr/>
        </p:nvPicPr>
        <p:blipFill>
          <a:blip r:embed="rId2"/>
          <a:stretch>
            <a:fillRect/>
          </a:stretch>
        </p:blipFill>
        <p:spPr>
          <a:xfrm>
            <a:off x="254000" y="1958975"/>
            <a:ext cx="8636000" cy="3516597"/>
          </a:xfrm>
          <a:prstGeom prst="rect">
            <a:avLst/>
          </a:prstGeom>
        </p:spPr>
      </p:pic>
    </p:spTree>
    <p:extLst>
      <p:ext uri="{BB962C8B-B14F-4D97-AF65-F5344CB8AC3E}">
        <p14:creationId xmlns:p14="http://schemas.microsoft.com/office/powerpoint/2010/main" val="24954178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dirty="0">
                <a:solidFill>
                  <a:srgbClr val="000000"/>
                </a:solidFill>
              </a:rPr>
              <a:t>Options premium synthesis</a:t>
            </a:r>
            <a:endParaRPr lang="en-US" dirty="0"/>
          </a:p>
        </p:txBody>
      </p:sp>
      <p:pic>
        <p:nvPicPr>
          <p:cNvPr id="3" name="Image 2">
            <a:extLst>
              <a:ext uri="{FF2B5EF4-FFF2-40B4-BE49-F238E27FC236}">
                <a16:creationId xmlns="" xmlns:a16="http://schemas.microsoft.com/office/drawing/2014/main" id="{834EE9CC-50DC-4D50-92D8-5240718275B2}"/>
              </a:ext>
            </a:extLst>
          </p:cNvPr>
          <p:cNvPicPr>
            <a:picLocks noChangeAspect="1"/>
          </p:cNvPicPr>
          <p:nvPr/>
        </p:nvPicPr>
        <p:blipFill>
          <a:blip r:embed="rId2"/>
          <a:stretch>
            <a:fillRect/>
          </a:stretch>
        </p:blipFill>
        <p:spPr>
          <a:xfrm>
            <a:off x="3711375" y="1524000"/>
            <a:ext cx="1721250" cy="1473267"/>
          </a:xfrm>
          <a:prstGeom prst="rect">
            <a:avLst/>
          </a:prstGeom>
        </p:spPr>
      </p:pic>
    </p:spTree>
    <p:extLst>
      <p:ext uri="{BB962C8B-B14F-4D97-AF65-F5344CB8AC3E}">
        <p14:creationId xmlns:p14="http://schemas.microsoft.com/office/powerpoint/2010/main" val="15585986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EURCHF</a:t>
            </a:r>
            <a:endParaRPr lang="en-US" dirty="0"/>
          </a:p>
        </p:txBody>
      </p:sp>
      <p:pic>
        <p:nvPicPr>
          <p:cNvPr id="4" name="Image 3">
            <a:extLst>
              <a:ext uri="{FF2B5EF4-FFF2-40B4-BE49-F238E27FC236}">
                <a16:creationId xmlns="" xmlns:a16="http://schemas.microsoft.com/office/drawing/2014/main" id="{DC4427B1-42A6-44BF-88B1-6D67B63617AB}"/>
              </a:ext>
            </a:extLst>
          </p:cNvPr>
          <p:cNvPicPr>
            <a:picLocks noChangeAspect="1"/>
          </p:cNvPicPr>
          <p:nvPr/>
        </p:nvPicPr>
        <p:blipFill>
          <a:blip r:embed="rId2"/>
          <a:stretch>
            <a:fillRect/>
          </a:stretch>
        </p:blipFill>
        <p:spPr>
          <a:xfrm>
            <a:off x="317500" y="1143000"/>
            <a:ext cx="4549235" cy="1905000"/>
          </a:xfrm>
          <a:prstGeom prst="rect">
            <a:avLst/>
          </a:prstGeom>
        </p:spPr>
      </p:pic>
      <p:pic>
        <p:nvPicPr>
          <p:cNvPr id="5" name="Image 4">
            <a:extLst>
              <a:ext uri="{FF2B5EF4-FFF2-40B4-BE49-F238E27FC236}">
                <a16:creationId xmlns="" xmlns:a16="http://schemas.microsoft.com/office/drawing/2014/main" id="{84C530B1-6086-4FF8-8FAA-9A9ECCCA9AE9}"/>
              </a:ext>
            </a:extLst>
          </p:cNvPr>
          <p:cNvPicPr>
            <a:picLocks noChangeAspect="1"/>
          </p:cNvPicPr>
          <p:nvPr/>
        </p:nvPicPr>
        <p:blipFill>
          <a:blip r:embed="rId3"/>
          <a:stretch>
            <a:fillRect/>
          </a:stretch>
        </p:blipFill>
        <p:spPr>
          <a:xfrm>
            <a:off x="3429000" y="3175000"/>
            <a:ext cx="5246184" cy="3429000"/>
          </a:xfrm>
          <a:prstGeom prst="rect">
            <a:avLst/>
          </a:prstGeom>
        </p:spPr>
      </p:pic>
    </p:spTree>
    <p:extLst>
      <p:ext uri="{BB962C8B-B14F-4D97-AF65-F5344CB8AC3E}">
        <p14:creationId xmlns:p14="http://schemas.microsoft.com/office/powerpoint/2010/main" val="3123283157"/>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Inspiration.thmx</Template>
  <TotalTime>5666</TotalTime>
  <Words>508</Words>
  <Application>Microsoft Office PowerPoint</Application>
  <PresentationFormat>Affichage à l'écran (4:3)</PresentationFormat>
  <Paragraphs>83</Paragraphs>
  <Slides>18</Slides>
  <Notes>0</Notes>
  <HiddenSlides>0</HiddenSlides>
  <MMClips>0</MMClips>
  <ScaleCrop>false</ScaleCrop>
  <HeadingPairs>
    <vt:vector size="4" baseType="variant">
      <vt:variant>
        <vt:lpstr>Thème</vt:lpstr>
      </vt:variant>
      <vt:variant>
        <vt:i4>2</vt:i4>
      </vt:variant>
      <vt:variant>
        <vt:lpstr>Titres des diapositives</vt:lpstr>
      </vt:variant>
      <vt:variant>
        <vt:i4>18</vt:i4>
      </vt:variant>
    </vt:vector>
  </HeadingPairs>
  <TitlesOfParts>
    <vt:vector size="20" baseType="lpstr">
      <vt:lpstr>Inspiration</vt:lpstr>
      <vt:lpstr>1_Inspiration</vt:lpstr>
      <vt:lpstr> Global Hedge Position</vt:lpstr>
      <vt:lpstr>Contents</vt:lpstr>
      <vt:lpstr> </vt:lpstr>
      <vt:lpstr>Hedging Summary</vt:lpstr>
      <vt:lpstr>Hedging Performance</vt:lpstr>
      <vt:lpstr>MTM Analysis CCY/Volume effect (Graph)</vt:lpstr>
      <vt:lpstr>MTM Analysis CCY/Volume effect (Table)</vt:lpstr>
      <vt:lpstr>Options premium synthesis</vt:lpstr>
      <vt:lpstr>Sensitivity EURCHF</vt:lpstr>
      <vt:lpstr> </vt:lpstr>
      <vt:lpstr>EURCHF - Historical &amp; Planned</vt:lpstr>
      <vt:lpstr>EURCHF - Synthesis</vt:lpstr>
      <vt:lpstr>EURCHF - 2015</vt:lpstr>
      <vt:lpstr>EURCHF - 2016</vt:lpstr>
      <vt:lpstr>EURCHF - 2017</vt:lpstr>
      <vt:lpstr>EURCHF - 2018</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Maxime Dentroux - Kerius Finance</cp:lastModifiedBy>
  <cp:revision>696</cp:revision>
  <cp:lastPrinted>2012-02-01T10:00:25Z</cp:lastPrinted>
  <dcterms:created xsi:type="dcterms:W3CDTF">2010-04-23T15:09:35Z</dcterms:created>
  <dcterms:modified xsi:type="dcterms:W3CDTF">2017-12-04T12:45:01Z</dcterms:modified>
</cp:coreProperties>
</file>