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20"/>
  </p:notesMasterIdLst>
  <p:sldIdLst>
    <p:sldId id="256" r:id="rId3"/>
    <p:sldId id="466" r:id="rId4"/>
    <p:sldId id="476" r:id="rId5"/>
    <p:sldId id="493" r:id="rId6"/>
    <p:sldId id="494" r:id="rId7"/>
    <p:sldId id="495" r:id="rId8"/>
    <p:sldId id="497" r:id="rId9"/>
    <p:sldId id="496" r:id="rId10"/>
    <p:sldId id="470" r:id="rId11"/>
    <p:sldId id="457" r:id="rId12"/>
    <p:sldId id="411" r:id="rId13"/>
    <p:sldId id="412" r:id="rId14"/>
    <p:sldId id="413" r:id="rId15"/>
    <p:sldId id="414" r:id="rId16"/>
    <p:sldId id="415" r:id="rId17"/>
    <p:sldId id="409" r:id="rId18"/>
    <p:sldId id="410" r:id="rId19"/>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80" d="100"/>
          <a:sy n="80" d="100"/>
        </p:scale>
        <p:origin x="-1589" y="-72"/>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01/05/2018</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5/1/2018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Picture 13" descr="http://images1.just-landed.com/directory_images/Switzerland/3/ITX-75858-8279/photo/listing_square_1310465445337632642.jp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102101" y="2295525"/>
            <a:ext cx="1658937" cy="1658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5/1/2018</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5/1/2018</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5/1/2018</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5/1/2018</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5/1/2018</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5/1/2018</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5/1/2018</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5/1/2018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5/1/2018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5/1/2018</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pic>
        <p:nvPicPr>
          <p:cNvPr id="10" name="Picture 13" descr="http://images1.just-landed.com/directory_images/Switzerland/3/ITX-75858-8279/photo/listing_square_1310465445337632642.jp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020050" y="1588"/>
            <a:ext cx="982663" cy="982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5/1/2018</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5/1/2018</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5/1/2018</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5/1/2018</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5/1/2018</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5/1/2018</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5/1/2018</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5/1/2018</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5/1/2018</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5/1/2018</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5/1/2018</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5/1/2018</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5/1/2018</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5/1/2018</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5/1/2018</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5/1/2018</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5/1/2018</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5/1/2018</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5/1/2018</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5/1/2018</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5/1/2018</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5/1/2018</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5/1/2018</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5/1/2018</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5/1/2018</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5/1/2018</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image" Target="../media/image17.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image" Target="../media/image19.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image" Target="../media/image21.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4.emf"/><Relationship Id="rId2" Type="http://schemas.openxmlformats.org/officeDocument/2006/relationships/image" Target="../media/image23.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1.emf"/><Relationship Id="rId1" Type="http://schemas.openxmlformats.org/officeDocument/2006/relationships/slideLayout" Target="../slideLayouts/slideLayout2.xml"/><Relationship Id="rId4" Type="http://schemas.openxmlformats.org/officeDocument/2006/relationships/image" Target="../media/image13.emf"/></Relationships>
</file>

<file path=ppt/slides/_rels/slide8.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r>
              <a:rPr lang="en-GB" sz="2800">
                <a:solidFill>
                  <a:srgbClr val="302421"/>
                </a:solidFill>
                <a:latin typeface="Calibri" pitchFamily="34" charset="0"/>
                <a:cs typeface="Arial" pitchFamily="34" charset="0"/>
              </a:rPr>
              <a:t/>
            </a: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30/04/2018</a:t>
            </a:r>
          </a:p>
        </p:txBody>
      </p:sp>
      <p:sp>
        <p:nvSpPr>
          <p:cNvPr id="6" name="Rectangle 4"/>
          <p:cNvSpPr>
            <a:spLocks noChangeArrowheads="1"/>
          </p:cNvSpPr>
          <p:nvPr/>
        </p:nvSpPr>
        <p:spPr bwMode="auto">
          <a:xfrm>
            <a:off x="1785938" y="6194425"/>
            <a:ext cx="5916612"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Suisse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EURCHF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EURCHF - Historical &amp; Planned</a:t>
            </a:r>
            <a:endParaRPr lang="en-US" dirty="0"/>
          </a:p>
        </p:txBody>
      </p:sp>
      <p:pic>
        <p:nvPicPr>
          <p:cNvPr id="3" name="Image 2">
            <a:extLst>
              <a:ext uri="{FF2B5EF4-FFF2-40B4-BE49-F238E27FC236}">
                <a16:creationId xmlns:a16="http://schemas.microsoft.com/office/drawing/2014/main" xmlns="" id="{76C64F30-BFF6-43EE-A564-4F7B17F8FDAE}"/>
              </a:ext>
            </a:extLst>
          </p:cNvPr>
          <p:cNvPicPr>
            <a:picLocks noChangeAspect="1"/>
          </p:cNvPicPr>
          <p:nvPr/>
        </p:nvPicPr>
        <p:blipFill>
          <a:blip r:embed="rId2"/>
          <a:stretch>
            <a:fillRect/>
          </a:stretch>
        </p:blipFill>
        <p:spPr>
          <a:xfrm>
            <a:off x="825500" y="1270000"/>
            <a:ext cx="7420501" cy="5051201"/>
          </a:xfrm>
          <a:prstGeom prst="rect">
            <a:avLst/>
          </a:prstGeom>
        </p:spPr>
      </p:pic>
    </p:spTree>
    <p:extLst>
      <p:ext uri="{BB962C8B-B14F-4D97-AF65-F5344CB8AC3E}">
        <p14:creationId xmlns:p14="http://schemas.microsoft.com/office/powerpoint/2010/main" val="31211602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EURCHF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Synthesis</a:t>
            </a:r>
          </a:p>
        </p:txBody>
      </p:sp>
      <p:pic>
        <p:nvPicPr>
          <p:cNvPr id="3" name="Image 2">
            <a:extLst>
              <a:ext uri="{FF2B5EF4-FFF2-40B4-BE49-F238E27FC236}">
                <a16:creationId xmlns:a16="http://schemas.microsoft.com/office/drawing/2014/main" xmlns="" id="{CCB9BD67-908B-49EE-9E9A-D327F378FAD4}"/>
              </a:ext>
            </a:extLst>
          </p:cNvPr>
          <p:cNvPicPr>
            <a:picLocks noChangeAspect="1"/>
          </p:cNvPicPr>
          <p:nvPr/>
        </p:nvPicPr>
        <p:blipFill>
          <a:blip r:embed="rId2"/>
          <a:stretch>
            <a:fillRect/>
          </a:stretch>
        </p:blipFill>
        <p:spPr>
          <a:xfrm>
            <a:off x="825500" y="1270000"/>
            <a:ext cx="7401376" cy="5041634"/>
          </a:xfrm>
          <a:prstGeom prst="rect">
            <a:avLst/>
          </a:prstGeom>
        </p:spPr>
      </p:pic>
    </p:spTree>
    <p:extLst>
      <p:ext uri="{BB962C8B-B14F-4D97-AF65-F5344CB8AC3E}">
        <p14:creationId xmlns:p14="http://schemas.microsoft.com/office/powerpoint/2010/main" val="4922300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- 2015</a:t>
            </a:r>
          </a:p>
        </p:txBody>
      </p:sp>
      <p:pic>
        <p:nvPicPr>
          <p:cNvPr id="3" name="Image 2">
            <a:extLst>
              <a:ext uri="{FF2B5EF4-FFF2-40B4-BE49-F238E27FC236}">
                <a16:creationId xmlns:a16="http://schemas.microsoft.com/office/drawing/2014/main" xmlns="" id="{801B06F5-4FAC-4415-8B9C-884AB40AB147}"/>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Image 3">
            <a:extLst>
              <a:ext uri="{FF2B5EF4-FFF2-40B4-BE49-F238E27FC236}">
                <a16:creationId xmlns:a16="http://schemas.microsoft.com/office/drawing/2014/main" xmlns="" id="{45F74899-8A73-42C9-B06D-89ED734C2421}"/>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26826630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- 2016</a:t>
            </a:r>
          </a:p>
        </p:txBody>
      </p:sp>
      <p:pic>
        <p:nvPicPr>
          <p:cNvPr id="3" name="Image 2">
            <a:extLst>
              <a:ext uri="{FF2B5EF4-FFF2-40B4-BE49-F238E27FC236}">
                <a16:creationId xmlns:a16="http://schemas.microsoft.com/office/drawing/2014/main" xmlns="" id="{A8533389-B4F7-4B0B-9C80-1FBDCC2C38E6}"/>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Image 3">
            <a:extLst>
              <a:ext uri="{FF2B5EF4-FFF2-40B4-BE49-F238E27FC236}">
                <a16:creationId xmlns:a16="http://schemas.microsoft.com/office/drawing/2014/main" xmlns="" id="{307E8DEF-EEA5-4AA4-AFE3-F1EF00E92B5C}"/>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30871644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- 2017</a:t>
            </a:r>
          </a:p>
        </p:txBody>
      </p:sp>
      <p:pic>
        <p:nvPicPr>
          <p:cNvPr id="3" name="Image 2">
            <a:extLst>
              <a:ext uri="{FF2B5EF4-FFF2-40B4-BE49-F238E27FC236}">
                <a16:creationId xmlns:a16="http://schemas.microsoft.com/office/drawing/2014/main" xmlns="" id="{2294EC44-0059-4667-902C-76BED43FCB10}"/>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Image 3">
            <a:extLst>
              <a:ext uri="{FF2B5EF4-FFF2-40B4-BE49-F238E27FC236}">
                <a16:creationId xmlns:a16="http://schemas.microsoft.com/office/drawing/2014/main" xmlns="" id="{FF06934E-BA2A-498C-93C9-6BD20EFFAF24}"/>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2260314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- 2018</a:t>
            </a:r>
          </a:p>
        </p:txBody>
      </p:sp>
      <p:pic>
        <p:nvPicPr>
          <p:cNvPr id="3" name="Image 2">
            <a:extLst>
              <a:ext uri="{FF2B5EF4-FFF2-40B4-BE49-F238E27FC236}">
                <a16:creationId xmlns:a16="http://schemas.microsoft.com/office/drawing/2014/main" xmlns="" id="{CEF23B10-B126-4D79-A85B-FC83155F1481}"/>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Image 3">
            <a:extLst>
              <a:ext uri="{FF2B5EF4-FFF2-40B4-BE49-F238E27FC236}">
                <a16:creationId xmlns:a16="http://schemas.microsoft.com/office/drawing/2014/main" xmlns="" id="{D7F2FBB1-552F-4944-B71D-56499E17F504}"/>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21679915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pic>
        <p:nvPicPr>
          <p:cNvPr id="3" name="Image 2">
            <a:extLst>
              <a:ext uri="{FF2B5EF4-FFF2-40B4-BE49-F238E27FC236}">
                <a16:creationId xmlns:a16="http://schemas.microsoft.com/office/drawing/2014/main" xmlns="" id="{6D336352-7647-40FA-BD94-BB9DAFD82BA7}"/>
              </a:ext>
            </a:extLst>
          </p:cNvPr>
          <p:cNvPicPr>
            <a:picLocks noChangeAspect="1"/>
          </p:cNvPicPr>
          <p:nvPr/>
        </p:nvPicPr>
        <p:blipFill>
          <a:blip r:embed="rId2"/>
          <a:stretch>
            <a:fillRect/>
          </a:stretch>
        </p:blipFill>
        <p:spPr>
          <a:xfrm>
            <a:off x="127000" y="1524000"/>
            <a:ext cx="8890000" cy="1573890"/>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pic>
        <p:nvPicPr>
          <p:cNvPr id="3" name="Image 2">
            <a:extLst>
              <a:ext uri="{FF2B5EF4-FFF2-40B4-BE49-F238E27FC236}">
                <a16:creationId xmlns:a16="http://schemas.microsoft.com/office/drawing/2014/main" xmlns="" id="{7CC8AF27-3C0D-431B-ABC4-D2442DF493E7}"/>
              </a:ext>
            </a:extLst>
          </p:cNvPr>
          <p:cNvPicPr>
            <a:picLocks noChangeAspect="1"/>
          </p:cNvPicPr>
          <p:nvPr/>
        </p:nvPicPr>
        <p:blipFill>
          <a:blip r:embed="rId2"/>
          <a:stretch>
            <a:fillRect/>
          </a:stretch>
        </p:blipFill>
        <p:spPr>
          <a:xfrm>
            <a:off x="127000" y="1524000"/>
            <a:ext cx="8890000" cy="1619651"/>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dirty="0">
                <a:solidFill>
                  <a:srgbClr val="000000"/>
                </a:solidFill>
              </a:rPr>
              <a:t>Options premium synthesis</a:t>
            </a:r>
            <a:endParaRPr lang="en-US" dirty="0"/>
          </a:p>
        </p:txBody>
      </p:sp>
      <p:pic>
        <p:nvPicPr>
          <p:cNvPr id="3" name="Image 2">
            <a:extLst>
              <a:ext uri="{FF2B5EF4-FFF2-40B4-BE49-F238E27FC236}">
                <a16:creationId xmlns:a16="http://schemas.microsoft.com/office/drawing/2014/main" xmlns="" id="{C69A512B-400E-4CD2-AA01-5F5043D4A403}"/>
              </a:ext>
            </a:extLst>
          </p:cNvPr>
          <p:cNvPicPr>
            <a:picLocks noChangeAspect="1"/>
          </p:cNvPicPr>
          <p:nvPr/>
        </p:nvPicPr>
        <p:blipFill>
          <a:blip r:embed="rId2"/>
          <a:stretch>
            <a:fillRect/>
          </a:stretch>
        </p:blipFill>
        <p:spPr>
          <a:xfrm>
            <a:off x="3711375" y="1524000"/>
            <a:ext cx="1721250" cy="1473267"/>
          </a:xfrm>
          <a:prstGeom prst="rect">
            <a:avLst/>
          </a:prstGeom>
        </p:spPr>
      </p:pic>
    </p:spTree>
    <p:extLst>
      <p:ext uri="{BB962C8B-B14F-4D97-AF65-F5344CB8AC3E}">
        <p14:creationId xmlns:p14="http://schemas.microsoft.com/office/powerpoint/2010/main" val="15585986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635000" y="1905000"/>
            <a:ext cx="3810000" cy="4154984"/>
          </a:xfrm>
          <a:prstGeom prst="rect">
            <a:avLst/>
          </a:prstGeom>
          <a:noFill/>
        </p:spPr>
        <p:txBody>
          <a:bodyPr wrap="square" rtlCol="0">
            <a:spAutoFit/>
          </a:bodyPr>
          <a:lstStyle/>
          <a:p>
            <a:pPr algn="ctr"/>
            <a:r>
              <a:rPr lang="en-US" sz="2400">
                <a:latin typeface="Calibri" panose="020F0502020204030204" pitchFamily="34" charset="0"/>
              </a:rPr>
              <a:t>Fair Value
Intrinsec Value
Time Value</a:t>
            </a:r>
            <a:endParaRPr lang="en-GB" sz="2400" dirty="0">
              <a:latin typeface="Calibri" panose="020F0502020204030204" pitchFamily="34" charset="0"/>
            </a:endParaRPr>
          </a:p>
        </p:txBody>
      </p:sp>
      <p:sp>
        <p:nvSpPr>
          <p:cNvPr id="4" name="Title"/>
          <p:cNvSpPr>
            <a:spLocks noGrp="1"/>
          </p:cNvSpPr>
          <p:nvPr>
            <p:ph type="title"/>
          </p:nvPr>
        </p:nvSpPr>
        <p:spPr/>
        <p:txBody>
          <a:bodyPr/>
          <a:lstStyle/>
          <a:p>
            <a:r>
              <a:rPr lang="fr-FR"/>
              <a:t>MTM Analysis CCY/Volume effect (Graph)</a:t>
            </a:r>
            <a:endParaRPr lang="en-US" dirty="0"/>
          </a:p>
        </p:txBody>
      </p:sp>
      <p:pic>
        <p:nvPicPr>
          <p:cNvPr id="3" name="Image 2">
            <a:extLst>
              <a:ext uri="{FF2B5EF4-FFF2-40B4-BE49-F238E27FC236}">
                <a16:creationId xmlns:a16="http://schemas.microsoft.com/office/drawing/2014/main" xmlns="" id="{4DA95870-9B77-492B-85E8-523B772AF245}"/>
              </a:ext>
            </a:extLst>
          </p:cNvPr>
          <p:cNvPicPr>
            <a:picLocks noChangeAspect="1"/>
          </p:cNvPicPr>
          <p:nvPr/>
        </p:nvPicPr>
        <p:blipFill>
          <a:blip r:embed="rId2"/>
          <a:stretch>
            <a:fillRect/>
          </a:stretch>
        </p:blipFill>
        <p:spPr>
          <a:xfrm>
            <a:off x="4445000" y="1270000"/>
            <a:ext cx="3976804" cy="1651000"/>
          </a:xfrm>
          <a:prstGeom prst="rect">
            <a:avLst/>
          </a:prstGeom>
        </p:spPr>
      </p:pic>
      <p:pic>
        <p:nvPicPr>
          <p:cNvPr id="5" name="Image 4">
            <a:extLst>
              <a:ext uri="{FF2B5EF4-FFF2-40B4-BE49-F238E27FC236}">
                <a16:creationId xmlns:a16="http://schemas.microsoft.com/office/drawing/2014/main" xmlns="" id="{DFA60630-065F-48B3-A23B-31B89081E92C}"/>
              </a:ext>
            </a:extLst>
          </p:cNvPr>
          <p:cNvPicPr>
            <a:picLocks noChangeAspect="1"/>
          </p:cNvPicPr>
          <p:nvPr/>
        </p:nvPicPr>
        <p:blipFill>
          <a:blip r:embed="rId3"/>
          <a:stretch>
            <a:fillRect/>
          </a:stretch>
        </p:blipFill>
        <p:spPr>
          <a:xfrm>
            <a:off x="4445000" y="3175000"/>
            <a:ext cx="3979355" cy="1651000"/>
          </a:xfrm>
          <a:prstGeom prst="rect">
            <a:avLst/>
          </a:prstGeom>
        </p:spPr>
      </p:pic>
      <p:pic>
        <p:nvPicPr>
          <p:cNvPr id="6" name="Image 5">
            <a:extLst>
              <a:ext uri="{FF2B5EF4-FFF2-40B4-BE49-F238E27FC236}">
                <a16:creationId xmlns:a16="http://schemas.microsoft.com/office/drawing/2014/main" xmlns="" id="{F665AF2C-ED14-48B5-889F-B362A59AE52F}"/>
              </a:ext>
            </a:extLst>
          </p:cNvPr>
          <p:cNvPicPr>
            <a:picLocks noChangeAspect="1"/>
          </p:cNvPicPr>
          <p:nvPr/>
        </p:nvPicPr>
        <p:blipFill>
          <a:blip r:embed="rId4"/>
          <a:stretch>
            <a:fillRect/>
          </a:stretch>
        </p:blipFill>
        <p:spPr>
          <a:xfrm>
            <a:off x="4445000" y="5080000"/>
            <a:ext cx="3923310" cy="1651000"/>
          </a:xfrm>
          <a:prstGeom prst="rect">
            <a:avLst/>
          </a:prstGeom>
        </p:spPr>
      </p:pic>
    </p:spTree>
    <p:extLst>
      <p:ext uri="{BB962C8B-B14F-4D97-AF65-F5344CB8AC3E}">
        <p14:creationId xmlns:p14="http://schemas.microsoft.com/office/powerpoint/2010/main" val="17163077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MTM Analysis CCY/Volume effect (Table)</a:t>
            </a:r>
            <a:endParaRPr lang="en-US" dirty="0"/>
          </a:p>
        </p:txBody>
      </p:sp>
      <p:pic>
        <p:nvPicPr>
          <p:cNvPr id="4" name="Image 3">
            <a:extLst>
              <a:ext uri="{FF2B5EF4-FFF2-40B4-BE49-F238E27FC236}">
                <a16:creationId xmlns:a16="http://schemas.microsoft.com/office/drawing/2014/main" xmlns="" id="{5A34609B-CFBF-427C-B227-1F49D871F632}"/>
              </a:ext>
            </a:extLst>
          </p:cNvPr>
          <p:cNvPicPr>
            <a:picLocks noChangeAspect="1"/>
          </p:cNvPicPr>
          <p:nvPr/>
        </p:nvPicPr>
        <p:blipFill>
          <a:blip r:embed="rId2"/>
          <a:stretch>
            <a:fillRect/>
          </a:stretch>
        </p:blipFill>
        <p:spPr>
          <a:xfrm>
            <a:off x="254000" y="1930400"/>
            <a:ext cx="8636000" cy="3516597"/>
          </a:xfrm>
          <a:prstGeom prst="rect">
            <a:avLst/>
          </a:prstGeom>
        </p:spPr>
      </p:pic>
    </p:spTree>
    <p:extLst>
      <p:ext uri="{BB962C8B-B14F-4D97-AF65-F5344CB8AC3E}">
        <p14:creationId xmlns:p14="http://schemas.microsoft.com/office/powerpoint/2010/main" val="32090716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5666</TotalTime>
  <Words>480</Words>
  <Application>Microsoft Office PowerPoint</Application>
  <PresentationFormat>Affichage à l'écran (4:3)</PresentationFormat>
  <Paragraphs>67</Paragraphs>
  <Slides>17</Slides>
  <Notes>0</Notes>
  <HiddenSlides>0</HiddenSlides>
  <MMClips>0</MMClips>
  <ScaleCrop>false</ScaleCrop>
  <HeadingPairs>
    <vt:vector size="4" baseType="variant">
      <vt:variant>
        <vt:lpstr>Thème</vt:lpstr>
      </vt:variant>
      <vt:variant>
        <vt:i4>2</vt:i4>
      </vt:variant>
      <vt:variant>
        <vt:lpstr>Titres des diapositives</vt:lpstr>
      </vt:variant>
      <vt:variant>
        <vt:i4>17</vt:i4>
      </vt:variant>
    </vt:vector>
  </HeadingPairs>
  <TitlesOfParts>
    <vt:vector size="19" baseType="lpstr">
      <vt:lpstr>Inspiration</vt:lpstr>
      <vt:lpstr>1_Inspiration</vt:lpstr>
      <vt:lpstr> Global Hedge Position</vt:lpstr>
      <vt:lpstr>Contents</vt:lpstr>
      <vt:lpstr> </vt:lpstr>
      <vt:lpstr>Hedging Summary</vt:lpstr>
      <vt:lpstr>Hedging Performance</vt:lpstr>
      <vt:lpstr>Options premium synthesis</vt:lpstr>
      <vt:lpstr>MTM Analysis CCY/Volume effect (Graph)</vt:lpstr>
      <vt:lpstr>MTM Analysis CCY/Volume effect (Table)</vt:lpstr>
      <vt:lpstr> </vt:lpstr>
      <vt:lpstr>EURCHF - Historical &amp; Planned</vt:lpstr>
      <vt:lpstr>EURCHF - Synthesis</vt:lpstr>
      <vt:lpstr>EURCHF - 2015</vt:lpstr>
      <vt:lpstr>EURCHF - 2016</vt:lpstr>
      <vt:lpstr>EURCHF - 2017</vt:lpstr>
      <vt:lpstr>EURCHF - 2018</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Maxime Dentroux - Kerius Finance</cp:lastModifiedBy>
  <cp:revision>695</cp:revision>
  <cp:lastPrinted>2012-02-01T10:00:25Z</cp:lastPrinted>
  <dcterms:created xsi:type="dcterms:W3CDTF">2010-04-23T15:09:35Z</dcterms:created>
  <dcterms:modified xsi:type="dcterms:W3CDTF">2018-05-01T11:30:08Z</dcterms:modified>
</cp:coreProperties>
</file>