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21"/>
  </p:notesMasterIdLst>
  <p:sldIdLst>
    <p:sldId id="256" r:id="rId3"/>
    <p:sldId id="466" r:id="rId4"/>
    <p:sldId id="476" r:id="rId5"/>
    <p:sldId id="493" r:id="rId6"/>
    <p:sldId id="494" r:id="rId7"/>
    <p:sldId id="495" r:id="rId8"/>
    <p:sldId id="497" r:id="rId9"/>
    <p:sldId id="498" r:id="rId10"/>
    <p:sldId id="496" r:id="rId11"/>
    <p:sldId id="470" r:id="rId12"/>
    <p:sldId id="457" r:id="rId13"/>
    <p:sldId id="411" r:id="rId14"/>
    <p:sldId id="412" r:id="rId15"/>
    <p:sldId id="413" r:id="rId16"/>
    <p:sldId id="414" r:id="rId17"/>
    <p:sldId id="415" r:id="rId18"/>
    <p:sldId id="409" r:id="rId19"/>
    <p:sldId id="410" r:id="rId20"/>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80" d="100"/>
          <a:sy n="80" d="100"/>
        </p:scale>
        <p:origin x="-1589" y="-72"/>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01/06/2018</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6/1/2018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Picture 13" descr="http://images1.just-landed.com/directory_images/Switzerland/3/ITX-75858-8279/photo/listing_square_1310465445337632642.jp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102101" y="2295525"/>
            <a:ext cx="1658937" cy="1658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6/1/2018</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6/1/2018</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6/1/2018</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6/1/2018</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6/1/2018</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6/1/2018</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6/1/2018</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6/1/2018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6/1/2018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6/1/2018</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pic>
        <p:nvPicPr>
          <p:cNvPr id="10" name="Picture 13" descr="http://images1.just-landed.com/directory_images/Switzerland/3/ITX-75858-8279/photo/listing_square_1310465445337632642.jp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020050" y="1588"/>
            <a:ext cx="982663" cy="982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6/1/2018</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6/1/2018</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6/1/2018</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6/1/2018</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6/1/2018</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6/1/2018</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6/1/2018</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6/1/2018</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6/1/2018</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6/1/2018</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6/1/2018</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6/1/2018</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6/1/2018</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6/1/2018</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6/1/2018</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6/1/2018</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6/1/2018</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6/1/2018</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6/1/2018</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6/1/2018</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6/1/2018</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6/1/2018</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6/1/2018</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6/1/2018</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6/1/2018</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6/1/2018</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image" Target="../media/image19.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image" Target="../media/image21.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4.emf"/><Relationship Id="rId2" Type="http://schemas.openxmlformats.org/officeDocument/2006/relationships/image" Target="../media/image23.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6.emf"/><Relationship Id="rId2" Type="http://schemas.openxmlformats.org/officeDocument/2006/relationships/image" Target="../media/image25.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1.emf"/><Relationship Id="rId1" Type="http://schemas.openxmlformats.org/officeDocument/2006/relationships/slideLayout" Target="../slideLayouts/slideLayout2.xml"/><Relationship Id="rId4" Type="http://schemas.openxmlformats.org/officeDocument/2006/relationships/image" Target="../media/image13.emf"/></Relationships>
</file>

<file path=ppt/slides/_rels/slide8.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r>
              <a:rPr lang="en-GB" sz="2800">
                <a:solidFill>
                  <a:srgbClr val="302421"/>
                </a:solidFill>
                <a:latin typeface="Calibri" pitchFamily="34" charset="0"/>
                <a:cs typeface="Arial" pitchFamily="34" charset="0"/>
              </a:rPr>
              <a:t/>
            </a: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31/05/2018</a:t>
            </a:r>
          </a:p>
        </p:txBody>
      </p:sp>
      <p:sp>
        <p:nvSpPr>
          <p:cNvPr id="6" name="Rectangle 4"/>
          <p:cNvSpPr>
            <a:spLocks noChangeArrowheads="1"/>
          </p:cNvSpPr>
          <p:nvPr/>
        </p:nvSpPr>
        <p:spPr bwMode="auto">
          <a:xfrm>
            <a:off x="1785938" y="6194425"/>
            <a:ext cx="5916612"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Suisse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EURCHF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EURCHF - Historical &amp; Planned</a:t>
            </a:r>
            <a:endParaRPr lang="en-US" dirty="0"/>
          </a:p>
        </p:txBody>
      </p:sp>
      <p:pic>
        <p:nvPicPr>
          <p:cNvPr id="3" name="Image 2">
            <a:extLst>
              <a:ext uri="{FF2B5EF4-FFF2-40B4-BE49-F238E27FC236}">
                <a16:creationId xmlns:a16="http://schemas.microsoft.com/office/drawing/2014/main" xmlns="" id="{4278E83E-735F-4B81-8086-98134DD52D59}"/>
              </a:ext>
            </a:extLst>
          </p:cNvPr>
          <p:cNvPicPr>
            <a:picLocks noChangeAspect="1"/>
          </p:cNvPicPr>
          <p:nvPr/>
        </p:nvPicPr>
        <p:blipFill>
          <a:blip r:embed="rId2"/>
          <a:stretch>
            <a:fillRect/>
          </a:stretch>
        </p:blipFill>
        <p:spPr>
          <a:xfrm>
            <a:off x="825500" y="1270000"/>
            <a:ext cx="7420501" cy="5051201"/>
          </a:xfrm>
          <a:prstGeom prst="rect">
            <a:avLst/>
          </a:prstGeom>
        </p:spPr>
      </p:pic>
    </p:spTree>
    <p:extLst>
      <p:ext uri="{BB962C8B-B14F-4D97-AF65-F5344CB8AC3E}">
        <p14:creationId xmlns:p14="http://schemas.microsoft.com/office/powerpoint/2010/main" val="26391337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EURCHF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Synthesis</a:t>
            </a:r>
          </a:p>
        </p:txBody>
      </p:sp>
      <p:pic>
        <p:nvPicPr>
          <p:cNvPr id="3" name="Image 2">
            <a:extLst>
              <a:ext uri="{FF2B5EF4-FFF2-40B4-BE49-F238E27FC236}">
                <a16:creationId xmlns:a16="http://schemas.microsoft.com/office/drawing/2014/main" xmlns="" id="{B3BF6B6E-0C6D-4526-A07F-238BD15C4D4B}"/>
              </a:ext>
            </a:extLst>
          </p:cNvPr>
          <p:cNvPicPr>
            <a:picLocks noChangeAspect="1"/>
          </p:cNvPicPr>
          <p:nvPr/>
        </p:nvPicPr>
        <p:blipFill>
          <a:blip r:embed="rId2"/>
          <a:stretch>
            <a:fillRect/>
          </a:stretch>
        </p:blipFill>
        <p:spPr>
          <a:xfrm>
            <a:off x="825500" y="1270000"/>
            <a:ext cx="7401376" cy="5041634"/>
          </a:xfrm>
          <a:prstGeom prst="rect">
            <a:avLst/>
          </a:prstGeom>
        </p:spPr>
      </p:pic>
    </p:spTree>
    <p:extLst>
      <p:ext uri="{BB962C8B-B14F-4D97-AF65-F5344CB8AC3E}">
        <p14:creationId xmlns:p14="http://schemas.microsoft.com/office/powerpoint/2010/main" val="11385842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- 2015</a:t>
            </a:r>
          </a:p>
        </p:txBody>
      </p:sp>
      <p:pic>
        <p:nvPicPr>
          <p:cNvPr id="3" name="Image 2">
            <a:extLst>
              <a:ext uri="{FF2B5EF4-FFF2-40B4-BE49-F238E27FC236}">
                <a16:creationId xmlns:a16="http://schemas.microsoft.com/office/drawing/2014/main" xmlns="" id="{56F4720F-F9B0-442F-8524-89A1AE4F0359}"/>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Image 3">
            <a:extLst>
              <a:ext uri="{FF2B5EF4-FFF2-40B4-BE49-F238E27FC236}">
                <a16:creationId xmlns:a16="http://schemas.microsoft.com/office/drawing/2014/main" xmlns="" id="{C56E3A83-6F72-4297-8466-1B895657A041}"/>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1934576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- 2016</a:t>
            </a:r>
          </a:p>
        </p:txBody>
      </p:sp>
      <p:pic>
        <p:nvPicPr>
          <p:cNvPr id="3" name="Image 2">
            <a:extLst>
              <a:ext uri="{FF2B5EF4-FFF2-40B4-BE49-F238E27FC236}">
                <a16:creationId xmlns:a16="http://schemas.microsoft.com/office/drawing/2014/main" xmlns="" id="{5EA4A37E-5029-48D5-A94F-24354CA11B15}"/>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Image 3">
            <a:extLst>
              <a:ext uri="{FF2B5EF4-FFF2-40B4-BE49-F238E27FC236}">
                <a16:creationId xmlns:a16="http://schemas.microsoft.com/office/drawing/2014/main" xmlns="" id="{4C8D307D-C033-4AAD-87EA-DF2803A094DE}"/>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16989165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- 2017</a:t>
            </a:r>
          </a:p>
        </p:txBody>
      </p:sp>
      <p:pic>
        <p:nvPicPr>
          <p:cNvPr id="3" name="Image 2">
            <a:extLst>
              <a:ext uri="{FF2B5EF4-FFF2-40B4-BE49-F238E27FC236}">
                <a16:creationId xmlns:a16="http://schemas.microsoft.com/office/drawing/2014/main" xmlns="" id="{C524BAC1-8DC6-4920-BEE0-6BEE99DC45B5}"/>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Image 3">
            <a:extLst>
              <a:ext uri="{FF2B5EF4-FFF2-40B4-BE49-F238E27FC236}">
                <a16:creationId xmlns:a16="http://schemas.microsoft.com/office/drawing/2014/main" xmlns="" id="{61BA9D92-B4D0-4051-9210-A916459C42DD}"/>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18280065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- 2018</a:t>
            </a:r>
          </a:p>
        </p:txBody>
      </p:sp>
      <p:pic>
        <p:nvPicPr>
          <p:cNvPr id="3" name="Image 2">
            <a:extLst>
              <a:ext uri="{FF2B5EF4-FFF2-40B4-BE49-F238E27FC236}">
                <a16:creationId xmlns:a16="http://schemas.microsoft.com/office/drawing/2014/main" xmlns="" id="{209843AE-DF1B-4CD5-B3CC-CB8D7279B19B}"/>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Image 3">
            <a:extLst>
              <a:ext uri="{FF2B5EF4-FFF2-40B4-BE49-F238E27FC236}">
                <a16:creationId xmlns:a16="http://schemas.microsoft.com/office/drawing/2014/main" xmlns="" id="{E0C6F093-2909-4748-AA08-BFB1540621F5}"/>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15728168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5" name="EtiquetteSummaryMAX">
            <a:extLst>
              <a:ext uri="{FF2B5EF4-FFF2-40B4-BE49-F238E27FC236}">
                <a16:creationId xmlns:a16="http://schemas.microsoft.com/office/drawing/2014/main" xmlns=""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Image 2">
            <a:extLst>
              <a:ext uri="{FF2B5EF4-FFF2-40B4-BE49-F238E27FC236}">
                <a16:creationId xmlns:a16="http://schemas.microsoft.com/office/drawing/2014/main" xmlns="" id="{7BC0F5F3-CF1A-47D7-8075-1B9667D8B7C8}"/>
              </a:ext>
            </a:extLst>
          </p:cNvPr>
          <p:cNvPicPr>
            <a:picLocks noChangeAspect="1"/>
          </p:cNvPicPr>
          <p:nvPr/>
        </p:nvPicPr>
        <p:blipFill>
          <a:blip r:embed="rId2"/>
          <a:stretch>
            <a:fillRect/>
          </a:stretch>
        </p:blipFill>
        <p:spPr>
          <a:xfrm>
            <a:off x="127000" y="1524000"/>
            <a:ext cx="8890000" cy="1573890"/>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5" name="EtiquettePerformanceMAX">
            <a:extLst>
              <a:ext uri="{FF2B5EF4-FFF2-40B4-BE49-F238E27FC236}">
                <a16:creationId xmlns:a16="http://schemas.microsoft.com/office/drawing/2014/main" xmlns=""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Image 2">
            <a:extLst>
              <a:ext uri="{FF2B5EF4-FFF2-40B4-BE49-F238E27FC236}">
                <a16:creationId xmlns:a16="http://schemas.microsoft.com/office/drawing/2014/main" xmlns="" id="{2264159C-C99E-4017-B8BE-3535D260036F}"/>
              </a:ext>
            </a:extLst>
          </p:cNvPr>
          <p:cNvPicPr>
            <a:picLocks noChangeAspect="1"/>
          </p:cNvPicPr>
          <p:nvPr/>
        </p:nvPicPr>
        <p:blipFill>
          <a:blip r:embed="rId2"/>
          <a:stretch>
            <a:fillRect/>
          </a:stretch>
        </p:blipFill>
        <p:spPr>
          <a:xfrm>
            <a:off x="127000" y="1524000"/>
            <a:ext cx="8890000" cy="1619651"/>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dirty="0">
                <a:solidFill>
                  <a:srgbClr val="000000"/>
                </a:solidFill>
              </a:rPr>
              <a:t>Options premium synthesis</a:t>
            </a:r>
            <a:endParaRPr lang="en-US" dirty="0"/>
          </a:p>
        </p:txBody>
      </p:sp>
      <p:pic>
        <p:nvPicPr>
          <p:cNvPr id="3" name="Image 2">
            <a:extLst>
              <a:ext uri="{FF2B5EF4-FFF2-40B4-BE49-F238E27FC236}">
                <a16:creationId xmlns:a16="http://schemas.microsoft.com/office/drawing/2014/main" xmlns="" id="{B79219C7-D9E8-4649-8BB3-BDF1D2C89828}"/>
              </a:ext>
            </a:extLst>
          </p:cNvPr>
          <p:cNvPicPr>
            <a:picLocks noChangeAspect="1"/>
          </p:cNvPicPr>
          <p:nvPr/>
        </p:nvPicPr>
        <p:blipFill>
          <a:blip r:embed="rId2"/>
          <a:stretch>
            <a:fillRect/>
          </a:stretch>
        </p:blipFill>
        <p:spPr>
          <a:xfrm>
            <a:off x="3711375" y="1524000"/>
            <a:ext cx="1721250" cy="1473267"/>
          </a:xfrm>
          <a:prstGeom prst="rect">
            <a:avLst/>
          </a:prstGeom>
        </p:spPr>
      </p:pic>
    </p:spTree>
    <p:extLst>
      <p:ext uri="{BB962C8B-B14F-4D97-AF65-F5344CB8AC3E}">
        <p14:creationId xmlns:p14="http://schemas.microsoft.com/office/powerpoint/2010/main" val="15585986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635000" y="1905000"/>
            <a:ext cx="3810000" cy="4154984"/>
          </a:xfrm>
          <a:prstGeom prst="rect">
            <a:avLst/>
          </a:prstGeom>
          <a:noFill/>
        </p:spPr>
        <p:txBody>
          <a:bodyPr wrap="square" rtlCol="0">
            <a:spAutoFit/>
          </a:bodyPr>
          <a:lstStyle/>
          <a:p>
            <a:pPr algn="ctr"/>
            <a:r>
              <a:rPr lang="en-US" sz="2400">
                <a:latin typeface="Calibri" panose="020F0502020204030204" pitchFamily="34" charset="0"/>
              </a:rPr>
              <a:t>Fair Value
Intrinsec Value
Time Value</a:t>
            </a:r>
            <a:endParaRPr lang="en-GB" sz="2400" dirty="0">
              <a:latin typeface="Calibri" panose="020F0502020204030204" pitchFamily="34" charset="0"/>
            </a:endParaRPr>
          </a:p>
        </p:txBody>
      </p:sp>
      <p:sp>
        <p:nvSpPr>
          <p:cNvPr id="4" name="Title"/>
          <p:cNvSpPr>
            <a:spLocks noGrp="1"/>
          </p:cNvSpPr>
          <p:nvPr>
            <p:ph type="title"/>
          </p:nvPr>
        </p:nvSpPr>
        <p:spPr/>
        <p:txBody>
          <a:bodyPr/>
          <a:lstStyle/>
          <a:p>
            <a:r>
              <a:rPr lang="fr-FR"/>
              <a:t>MTM Analysis CCY/Volume effect (Graph)</a:t>
            </a:r>
            <a:endParaRPr lang="en-US" dirty="0"/>
          </a:p>
        </p:txBody>
      </p:sp>
      <p:pic>
        <p:nvPicPr>
          <p:cNvPr id="3" name="Image 2">
            <a:extLst>
              <a:ext uri="{FF2B5EF4-FFF2-40B4-BE49-F238E27FC236}">
                <a16:creationId xmlns:a16="http://schemas.microsoft.com/office/drawing/2014/main" xmlns="" id="{419BF78D-D83F-4100-B623-77BC525348B5}"/>
              </a:ext>
            </a:extLst>
          </p:cNvPr>
          <p:cNvPicPr>
            <a:picLocks noChangeAspect="1"/>
          </p:cNvPicPr>
          <p:nvPr/>
        </p:nvPicPr>
        <p:blipFill>
          <a:blip r:embed="rId2"/>
          <a:stretch>
            <a:fillRect/>
          </a:stretch>
        </p:blipFill>
        <p:spPr>
          <a:xfrm>
            <a:off x="4445000" y="1270000"/>
            <a:ext cx="3976804" cy="1651000"/>
          </a:xfrm>
          <a:prstGeom prst="rect">
            <a:avLst/>
          </a:prstGeom>
        </p:spPr>
      </p:pic>
      <p:pic>
        <p:nvPicPr>
          <p:cNvPr id="5" name="Image 4">
            <a:extLst>
              <a:ext uri="{FF2B5EF4-FFF2-40B4-BE49-F238E27FC236}">
                <a16:creationId xmlns:a16="http://schemas.microsoft.com/office/drawing/2014/main" xmlns="" id="{23958B34-BEB8-4B20-95AB-69C8AE33EBDF}"/>
              </a:ext>
            </a:extLst>
          </p:cNvPr>
          <p:cNvPicPr>
            <a:picLocks noChangeAspect="1"/>
          </p:cNvPicPr>
          <p:nvPr/>
        </p:nvPicPr>
        <p:blipFill>
          <a:blip r:embed="rId3"/>
          <a:stretch>
            <a:fillRect/>
          </a:stretch>
        </p:blipFill>
        <p:spPr>
          <a:xfrm>
            <a:off x="4445000" y="3175000"/>
            <a:ext cx="3979355" cy="1651000"/>
          </a:xfrm>
          <a:prstGeom prst="rect">
            <a:avLst/>
          </a:prstGeom>
        </p:spPr>
      </p:pic>
      <p:pic>
        <p:nvPicPr>
          <p:cNvPr id="6" name="Image 5">
            <a:extLst>
              <a:ext uri="{FF2B5EF4-FFF2-40B4-BE49-F238E27FC236}">
                <a16:creationId xmlns:a16="http://schemas.microsoft.com/office/drawing/2014/main" xmlns="" id="{96E01B06-C01B-4893-A4D9-6811764848A0}"/>
              </a:ext>
            </a:extLst>
          </p:cNvPr>
          <p:cNvPicPr>
            <a:picLocks noChangeAspect="1"/>
          </p:cNvPicPr>
          <p:nvPr/>
        </p:nvPicPr>
        <p:blipFill>
          <a:blip r:embed="rId4"/>
          <a:stretch>
            <a:fillRect/>
          </a:stretch>
        </p:blipFill>
        <p:spPr>
          <a:xfrm>
            <a:off x="4445000" y="5080000"/>
            <a:ext cx="3923310" cy="1651000"/>
          </a:xfrm>
          <a:prstGeom prst="rect">
            <a:avLst/>
          </a:prstGeom>
        </p:spPr>
      </p:pic>
    </p:spTree>
    <p:extLst>
      <p:ext uri="{BB962C8B-B14F-4D97-AF65-F5344CB8AC3E}">
        <p14:creationId xmlns:p14="http://schemas.microsoft.com/office/powerpoint/2010/main" val="41322726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29000" y="3175000"/>
            <a:ext cx="5246184" cy="34296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p:cNvSpPr>
            <a:spLocks noGrp="1"/>
          </p:cNvSpPr>
          <p:nvPr>
            <p:ph type="title"/>
          </p:nvPr>
        </p:nvSpPr>
        <p:spPr/>
        <p:txBody>
          <a:bodyPr/>
          <a:lstStyle/>
          <a:p>
            <a:r>
              <a:rPr lang="fr-FR"/>
              <a:t>Sensitivity EURCHF</a:t>
            </a:r>
            <a:endParaRPr lang="en-US" dirty="0"/>
          </a:p>
        </p:txBody>
      </p:sp>
      <p:sp>
        <p:nvSpPr>
          <p:cNvPr id="4" name="EtiquetteSummaryMIN">
            <a:extLst>
              <a:ext uri="{FF2B5EF4-FFF2-40B4-BE49-F238E27FC236}">
                <a16:creationId xmlns:a16="http://schemas.microsoft.com/office/drawing/2014/main" xmlns=""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xmlns=""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xmlns="" id="{927A9F6B-3B3C-4B9C-AA7B-E1EC4C90D9FB}"/>
              </a:ext>
            </a:extLst>
          </p:cNvPr>
          <p:cNvPicPr>
            <a:picLocks noChangeAspect="1"/>
          </p:cNvPicPr>
          <p:nvPr/>
        </p:nvPicPr>
        <p:blipFill>
          <a:blip r:embed="rId3"/>
          <a:stretch>
            <a:fillRect/>
          </a:stretch>
        </p:blipFill>
        <p:spPr>
          <a:xfrm>
            <a:off x="317500" y="1143000"/>
            <a:ext cx="4549235" cy="1905000"/>
          </a:xfrm>
          <a:prstGeom prst="rect">
            <a:avLst/>
          </a:prstGeom>
        </p:spPr>
      </p:pic>
    </p:spTree>
    <p:extLst>
      <p:ext uri="{BB962C8B-B14F-4D97-AF65-F5344CB8AC3E}">
        <p14:creationId xmlns:p14="http://schemas.microsoft.com/office/powerpoint/2010/main" val="3570920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MTM Analysis CCY/Volume effect (Table)</a:t>
            </a:r>
            <a:endParaRPr lang="en-US" dirty="0"/>
          </a:p>
        </p:txBody>
      </p:sp>
      <p:sp>
        <p:nvSpPr>
          <p:cNvPr id="5" name="EtiquettePerformanceMAX">
            <a:extLst>
              <a:ext uri="{FF2B5EF4-FFF2-40B4-BE49-F238E27FC236}">
                <a16:creationId xmlns:a16="http://schemas.microsoft.com/office/drawing/2014/main" xmlns=""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xmlns="" id="{98ADEBD7-6A93-46C2-B15C-2145F0C71C1B}"/>
              </a:ext>
            </a:extLst>
          </p:cNvPr>
          <p:cNvPicPr>
            <a:picLocks noChangeAspect="1"/>
          </p:cNvPicPr>
          <p:nvPr/>
        </p:nvPicPr>
        <p:blipFill>
          <a:blip r:embed="rId2"/>
          <a:stretch>
            <a:fillRect/>
          </a:stretch>
        </p:blipFill>
        <p:spPr>
          <a:xfrm>
            <a:off x="254000" y="2006600"/>
            <a:ext cx="8636000" cy="3516597"/>
          </a:xfrm>
          <a:prstGeom prst="rect">
            <a:avLst/>
          </a:prstGeom>
        </p:spPr>
      </p:pic>
    </p:spTree>
    <p:extLst>
      <p:ext uri="{BB962C8B-B14F-4D97-AF65-F5344CB8AC3E}">
        <p14:creationId xmlns:p14="http://schemas.microsoft.com/office/powerpoint/2010/main" val="1700344229"/>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5667</TotalTime>
  <Words>482</Words>
  <Application>Microsoft Office PowerPoint</Application>
  <PresentationFormat>Affichage à l'écran (4:3)</PresentationFormat>
  <Paragraphs>68</Paragraphs>
  <Slides>18</Slides>
  <Notes>0</Notes>
  <HiddenSlides>0</HiddenSlides>
  <MMClips>0</MMClips>
  <ScaleCrop>false</ScaleCrop>
  <HeadingPairs>
    <vt:vector size="4" baseType="variant">
      <vt:variant>
        <vt:lpstr>Thème</vt:lpstr>
      </vt:variant>
      <vt:variant>
        <vt:i4>2</vt:i4>
      </vt:variant>
      <vt:variant>
        <vt:lpstr>Titres des diapositives</vt:lpstr>
      </vt:variant>
      <vt:variant>
        <vt:i4>18</vt:i4>
      </vt:variant>
    </vt:vector>
  </HeadingPairs>
  <TitlesOfParts>
    <vt:vector size="20" baseType="lpstr">
      <vt:lpstr>Inspiration</vt:lpstr>
      <vt:lpstr>1_Inspiration</vt:lpstr>
      <vt:lpstr> Global Hedge Position</vt:lpstr>
      <vt:lpstr>Contents</vt:lpstr>
      <vt:lpstr> </vt:lpstr>
      <vt:lpstr>Hedging Summary</vt:lpstr>
      <vt:lpstr>Hedging Performance</vt:lpstr>
      <vt:lpstr>Options premium synthesis</vt:lpstr>
      <vt:lpstr>MTM Analysis CCY/Volume effect (Graph)</vt:lpstr>
      <vt:lpstr>Sensitivity EURCHF</vt:lpstr>
      <vt:lpstr>MTM Analysis CCY/Volume effect (Table)</vt:lpstr>
      <vt:lpstr> </vt:lpstr>
      <vt:lpstr>EURCHF - Historical &amp; Planned</vt:lpstr>
      <vt:lpstr>EURCHF - Synthesis</vt:lpstr>
      <vt:lpstr>EURCHF - 2015</vt:lpstr>
      <vt:lpstr>EURCHF - 2016</vt:lpstr>
      <vt:lpstr>EURCHF - 2017</vt:lpstr>
      <vt:lpstr>EURCHF - 2018</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Maxime Dentroux - Kerius Finance</cp:lastModifiedBy>
  <cp:revision>697</cp:revision>
  <cp:lastPrinted>2012-02-01T10:00:25Z</cp:lastPrinted>
  <dcterms:created xsi:type="dcterms:W3CDTF">2010-04-23T15:09:35Z</dcterms:created>
  <dcterms:modified xsi:type="dcterms:W3CDTF">2018-06-01T12:00:24Z</dcterms:modified>
</cp:coreProperties>
</file>