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495" r:id="rId8"/>
    <p:sldId id="506" r:id="rId9"/>
    <p:sldId id="507" r:id="rId10"/>
    <p:sldId id="505" r:id="rId11"/>
    <p:sldId id="470" r:id="rId12"/>
    <p:sldId id="457" r:id="rId13"/>
    <p:sldId id="497" r:id="rId14"/>
    <p:sldId id="499" r:id="rId15"/>
    <p:sldId id="500" r:id="rId16"/>
    <p:sldId id="501" r:id="rId17"/>
    <p:sldId id="502" r:id="rId18"/>
    <p:sldId id="503" r:id="rId19"/>
    <p:sldId id="504"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02/08/2018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8/2/2018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8/2/2018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8/2/2018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8/2/2018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8/2/2018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8/2/2018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8/2/2018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8/2/2018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8/2/2018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8/2/2018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8/2/2018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8/2/2018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8/2/2018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8/2/2018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8/2/2018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31/07/2018</a:t>
            </a: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Suisse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CE0CE2E9-857C-4609-ACF3-935ED400BF14}"/>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2922268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xmlns="" id="{B50E04B2-11F4-41E2-BDCC-3B2FD254151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260252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- 2013</a:t>
            </a:r>
          </a:p>
        </p:txBody>
      </p:sp>
      <p:pic>
        <p:nvPicPr>
          <p:cNvPr id="3" name="EURCHF_ImageALLOC">
            <a:extLst>
              <a:ext uri="{FF2B5EF4-FFF2-40B4-BE49-F238E27FC236}">
                <a16:creationId xmlns:a16="http://schemas.microsoft.com/office/drawing/2014/main" xmlns="" id="{7DC55A04-A2DA-4B47-A99F-E32D0CC4D73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85F1E286-3F5D-4BEF-AB20-580DD4BF752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24617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- 2014</a:t>
            </a:r>
          </a:p>
        </p:txBody>
      </p:sp>
      <p:pic>
        <p:nvPicPr>
          <p:cNvPr id="3" name="EURCHF_ImageALLOC">
            <a:extLst>
              <a:ext uri="{FF2B5EF4-FFF2-40B4-BE49-F238E27FC236}">
                <a16:creationId xmlns:a16="http://schemas.microsoft.com/office/drawing/2014/main" xmlns="" id="{C9360186-0E57-47E3-B106-9CBDCFD7651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E812F326-0C96-44EC-B191-3BEF7ACE2C3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2403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- 2015</a:t>
            </a:r>
          </a:p>
        </p:txBody>
      </p:sp>
      <p:pic>
        <p:nvPicPr>
          <p:cNvPr id="3" name="EURCHF_ImageALLOC">
            <a:extLst>
              <a:ext uri="{FF2B5EF4-FFF2-40B4-BE49-F238E27FC236}">
                <a16:creationId xmlns:a16="http://schemas.microsoft.com/office/drawing/2014/main" xmlns="" id="{BA34551E-18EB-43B0-90DF-FBAEEDCCAE3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E51929B3-8347-46B6-BE57-08FAE66A632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34218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xmlns="" id="{4F368BE1-0D33-4790-9A3B-2355C82FE4E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4053419D-68E9-46D6-B395-6F76679EF28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85187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xmlns="" id="{422246E9-F113-4601-9428-24C7C2A5CE4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D4BB3DF3-6D4C-46FD-BF62-01A7976919F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42549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xmlns="" id="{D8D3A9EB-F60E-4D0E-B42B-22BD1339A39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D56CB9AD-FB65-4317-87A4-D5313FEC4B8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66183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52A56DB8-CC40-4235-87BE-47C86BF5A528}"/>
              </a:ext>
            </a:extLst>
          </p:cNvPr>
          <p:cNvPicPr>
            <a:picLocks noChangeAspect="1"/>
          </p:cNvPicPr>
          <p:nvPr/>
        </p:nvPicPr>
        <p:blipFill>
          <a:blip r:embed="rId2"/>
          <a:stretch>
            <a:fillRect/>
          </a:stretch>
        </p:blipFill>
        <p:spPr>
          <a:xfrm>
            <a:off x="127000" y="1524000"/>
            <a:ext cx="8890000" cy="157389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F0CF0A41-5E16-4344-BB14-A7C02279D37B}"/>
              </a:ext>
            </a:extLst>
          </p:cNvPr>
          <p:cNvPicPr>
            <a:picLocks noChangeAspect="1"/>
          </p:cNvPicPr>
          <p:nvPr/>
        </p:nvPicPr>
        <p:blipFill>
          <a:blip r:embed="rId2"/>
          <a:stretch>
            <a:fillRect/>
          </a:stretch>
        </p:blipFill>
        <p:spPr>
          <a:xfrm>
            <a:off x="127000" y="1524000"/>
            <a:ext cx="8890000" cy="161965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synthesis</a:t>
            </a:r>
            <a:endParaRPr lang="en-US" dirty="0"/>
          </a:p>
        </p:txBody>
      </p:sp>
      <p:pic>
        <p:nvPicPr>
          <p:cNvPr id="3" name="Image 2">
            <a:extLst>
              <a:ext uri="{FF2B5EF4-FFF2-40B4-BE49-F238E27FC236}">
                <a16:creationId xmlns:a16="http://schemas.microsoft.com/office/drawing/2014/main" xmlns="" id="{89B6CE48-4BB1-4F77-B2F9-C267624D12BA}"/>
              </a:ext>
            </a:extLst>
          </p:cNvPr>
          <p:cNvPicPr>
            <a:picLocks noChangeAspect="1"/>
          </p:cNvPicPr>
          <p:nvPr/>
        </p:nvPicPr>
        <p:blipFill>
          <a:blip r:embed="rId2"/>
          <a:stretch>
            <a:fillRect/>
          </a:stretch>
        </p:blipFill>
        <p:spPr>
          <a:xfrm>
            <a:off x="3711375" y="1524000"/>
            <a:ext cx="1721250" cy="1473267"/>
          </a:xfrm>
          <a:prstGeom prst="rect">
            <a:avLst/>
          </a:prstGeom>
        </p:spPr>
      </p:pic>
    </p:spTree>
    <p:extLst>
      <p:ext uri="{BB962C8B-B14F-4D97-AF65-F5344CB8AC3E}">
        <p14:creationId xmlns:p14="http://schemas.microsoft.com/office/powerpoint/2010/main" val="155859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xmlns="" id="{06DE82A8-4BEA-4D8B-91AF-3486C8CFD1D8}"/>
              </a:ext>
            </a:extLst>
          </p:cNvPr>
          <p:cNvPicPr>
            <a:picLocks noChangeAspect="1"/>
          </p:cNvPicPr>
          <p:nvPr/>
        </p:nvPicPr>
        <p:blipFill>
          <a:blip r:embed="rId2"/>
          <a:stretch>
            <a:fillRect/>
          </a:stretch>
        </p:blipFill>
        <p:spPr>
          <a:xfrm>
            <a:off x="4445000" y="1270000"/>
            <a:ext cx="3976804" cy="1651000"/>
          </a:xfrm>
          <a:prstGeom prst="rect">
            <a:avLst/>
          </a:prstGeom>
        </p:spPr>
      </p:pic>
      <p:pic>
        <p:nvPicPr>
          <p:cNvPr id="5" name="Image 4">
            <a:extLst>
              <a:ext uri="{FF2B5EF4-FFF2-40B4-BE49-F238E27FC236}">
                <a16:creationId xmlns:a16="http://schemas.microsoft.com/office/drawing/2014/main" xmlns="" id="{31114D30-7C4A-44E3-AE57-9F5593338D61}"/>
              </a:ext>
            </a:extLst>
          </p:cNvPr>
          <p:cNvPicPr>
            <a:picLocks noChangeAspect="1"/>
          </p:cNvPicPr>
          <p:nvPr/>
        </p:nvPicPr>
        <p:blipFill>
          <a:blip r:embed="rId3"/>
          <a:stretch>
            <a:fillRect/>
          </a:stretch>
        </p:blipFill>
        <p:spPr>
          <a:xfrm>
            <a:off x="4445000" y="3175000"/>
            <a:ext cx="3979355" cy="1651000"/>
          </a:xfrm>
          <a:prstGeom prst="rect">
            <a:avLst/>
          </a:prstGeom>
        </p:spPr>
      </p:pic>
      <p:pic>
        <p:nvPicPr>
          <p:cNvPr id="6" name="Image 5">
            <a:extLst>
              <a:ext uri="{FF2B5EF4-FFF2-40B4-BE49-F238E27FC236}">
                <a16:creationId xmlns:a16="http://schemas.microsoft.com/office/drawing/2014/main" xmlns="" id="{7331A4A8-BBC3-4956-9AE9-1FF849CC865C}"/>
              </a:ext>
            </a:extLst>
          </p:cNvPr>
          <p:cNvPicPr>
            <a:picLocks noChangeAspect="1"/>
          </p:cNvPicPr>
          <p:nvPr/>
        </p:nvPicPr>
        <p:blipFill>
          <a:blip r:embed="rId4"/>
          <a:stretch>
            <a:fillRect/>
          </a:stretch>
        </p:blipFill>
        <p:spPr>
          <a:xfrm>
            <a:off x="4445000" y="5080000"/>
            <a:ext cx="3923310" cy="1651000"/>
          </a:xfrm>
          <a:prstGeom prst="rect">
            <a:avLst/>
          </a:prstGeom>
        </p:spPr>
      </p:pic>
    </p:spTree>
    <p:extLst>
      <p:ext uri="{BB962C8B-B14F-4D97-AF65-F5344CB8AC3E}">
        <p14:creationId xmlns:p14="http://schemas.microsoft.com/office/powerpoint/2010/main" val="1776964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EFFA9A99-370B-459E-829D-B3CE2816F5FA}"/>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7" name="Image 6">
            <a:extLst>
              <a:ext uri="{FF2B5EF4-FFF2-40B4-BE49-F238E27FC236}">
                <a16:creationId xmlns:a16="http://schemas.microsoft.com/office/drawing/2014/main" xmlns="" id="{30D15D7E-7F4E-49CB-ACD0-2FC78A39F6F8}"/>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169830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F27CA9BF-5178-43B2-A697-07FD011C9259}"/>
              </a:ext>
            </a:extLst>
          </p:cNvPr>
          <p:cNvPicPr>
            <a:picLocks noChangeAspect="1"/>
          </p:cNvPicPr>
          <p:nvPr/>
        </p:nvPicPr>
        <p:blipFill>
          <a:blip r:embed="rId2"/>
          <a:stretch>
            <a:fillRect/>
          </a:stretch>
        </p:blipFill>
        <p:spPr>
          <a:xfrm>
            <a:off x="254000" y="2540000"/>
            <a:ext cx="8636000" cy="3516597"/>
          </a:xfrm>
          <a:prstGeom prst="rect">
            <a:avLst/>
          </a:prstGeom>
        </p:spPr>
      </p:pic>
    </p:spTree>
    <p:extLst>
      <p:ext uri="{BB962C8B-B14F-4D97-AF65-F5344CB8AC3E}">
        <p14:creationId xmlns:p14="http://schemas.microsoft.com/office/powerpoint/2010/main" val="215518505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5666</TotalTime>
  <Words>488</Words>
  <Application>Microsoft Office PowerPoint</Application>
  <PresentationFormat>Affichage à l'écran (4:3)</PresentationFormat>
  <Paragraphs>70</Paragraphs>
  <Slides>20</Slides>
  <Notes>0</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Inspiration</vt:lpstr>
      <vt:lpstr>1_Inspiration</vt:lpstr>
      <vt:lpstr> Global Hedge Position</vt:lpstr>
      <vt:lpstr>Contents</vt:lpstr>
      <vt:lpstr> </vt:lpstr>
      <vt:lpstr>Hedging Summary</vt:lpstr>
      <vt:lpstr>Hedging Performance</vt:lpstr>
      <vt:lpstr>Options premium synthesis</vt:lpstr>
      <vt:lpstr>MTM Analysis CCY/Volume effect (Graph)</vt:lpstr>
      <vt:lpstr>Sensitivity EURCHF</vt:lpstr>
      <vt:lpstr>MTM Analysis CCY/Volume effect (Table)</vt:lpstr>
      <vt:lpstr> </vt:lpstr>
      <vt:lpstr>EURCHF - Historical &amp; Planned</vt:lpstr>
      <vt:lpstr>EURCHF - Synthesis</vt:lpstr>
      <vt:lpstr>EURCHF - 2013</vt:lpstr>
      <vt:lpstr>EURCHF - 2014</vt:lpstr>
      <vt:lpstr>EURCHF - 2015</vt:lpstr>
      <vt:lpstr>EURCHF - 2016</vt:lpstr>
      <vt:lpstr>EURCHF - 2017</vt:lpstr>
      <vt:lpstr>EURCHF - 2018</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696</cp:revision>
  <cp:lastPrinted>2012-02-01T10:00:25Z</cp:lastPrinted>
  <dcterms:created xsi:type="dcterms:W3CDTF">2010-04-23T15:09:35Z</dcterms:created>
  <dcterms:modified xsi:type="dcterms:W3CDTF">2018-08-02T13:26:18Z</dcterms:modified>
</cp:coreProperties>
</file>