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4"/>
  </p:notesMasterIdLst>
  <p:sldIdLst>
    <p:sldId id="256" r:id="rId3"/>
    <p:sldId id="466" r:id="rId4"/>
    <p:sldId id="476" r:id="rId5"/>
    <p:sldId id="493" r:id="rId6"/>
    <p:sldId id="494" r:id="rId7"/>
    <p:sldId id="495" r:id="rId8"/>
    <p:sldId id="507" r:id="rId9"/>
    <p:sldId id="508" r:id="rId10"/>
    <p:sldId id="506" r:id="rId11"/>
    <p:sldId id="470" r:id="rId12"/>
    <p:sldId id="457" r:id="rId13"/>
    <p:sldId id="497" r:id="rId14"/>
    <p:sldId id="499" r:id="rId15"/>
    <p:sldId id="500" r:id="rId16"/>
    <p:sldId id="501" r:id="rId17"/>
    <p:sldId id="502" r:id="rId18"/>
    <p:sldId id="503" r:id="rId19"/>
    <p:sldId id="504" r:id="rId20"/>
    <p:sldId id="505" r:id="rId21"/>
    <p:sldId id="409" r:id="rId22"/>
    <p:sldId id="410" r:id="rId23"/>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04/09/2018</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9/4/2018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02101" y="2295525"/>
            <a:ext cx="1658937"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9/4/2018</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9/4/2018</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9/4/2018</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9/4/2018</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9/4/2018</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9/4/2018</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9/4/2018</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9/4/2018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9/4/2018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9/4/2018</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pic>
        <p:nvPicPr>
          <p:cNvPr id="10"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20050" y="1588"/>
            <a:ext cx="982663"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9/4/2018</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9/4/2018</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9/4/2018</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9/4/2018</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9/4/2018</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9/4/2018</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9/4/2018</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9/4/2018</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9/4/2018</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9/4/2018</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9/4/2018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9/4/2018</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9/4/2018</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9/4/2018</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9/4/2018</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9/4/2018</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9/4/2018</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9/4/2018</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9/4/2018</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9/4/2018</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9/4/2018</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9/4/2018</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9/4/2018</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9/4/2018</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9/4/2018</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9/4/2018</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31/08/2018</a:t>
            </a:r>
          </a:p>
        </p:txBody>
      </p:sp>
      <p:sp>
        <p:nvSpPr>
          <p:cNvPr id="6" name="Rectangle 4"/>
          <p:cNvSpPr>
            <a:spLocks noChangeArrowheads="1"/>
          </p:cNvSpPr>
          <p:nvPr/>
        </p:nvSpPr>
        <p:spPr bwMode="auto">
          <a:xfrm>
            <a:off x="1785938" y="6194425"/>
            <a:ext cx="59166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Suisse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70628582-4707-4AB2-8C66-C588A5548115}"/>
              </a:ext>
            </a:extLst>
          </p:cNvPr>
          <p:cNvPicPr>
            <a:picLocks noChangeAspect="1"/>
          </p:cNvPicPr>
          <p:nvPr/>
        </p:nvPicPr>
        <p:blipFill>
          <a:blip r:embed="rId2"/>
          <a:stretch>
            <a:fillRect/>
          </a:stretch>
        </p:blipFill>
        <p:spPr>
          <a:xfrm>
            <a:off x="825500" y="1270000"/>
            <a:ext cx="7430063" cy="5051201"/>
          </a:xfrm>
          <a:prstGeom prst="rect">
            <a:avLst/>
          </a:prstGeom>
        </p:spPr>
      </p:pic>
    </p:spTree>
    <p:extLst>
      <p:ext uri="{BB962C8B-B14F-4D97-AF65-F5344CB8AC3E}">
        <p14:creationId xmlns:p14="http://schemas.microsoft.com/office/powerpoint/2010/main" val="2222025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3" name="EURCHF_ImageSynthesisMIN">
            <a:extLst>
              <a:ext uri="{FF2B5EF4-FFF2-40B4-BE49-F238E27FC236}">
                <a16:creationId xmlns:a16="http://schemas.microsoft.com/office/drawing/2014/main" id="{54DC59AC-7FDD-4152-B659-B44A6AE86F08}"/>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196078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- 2013</a:t>
            </a:r>
          </a:p>
        </p:txBody>
      </p:sp>
      <p:pic>
        <p:nvPicPr>
          <p:cNvPr id="3" name="EURCHF_ImageALLOC">
            <a:extLst>
              <a:ext uri="{FF2B5EF4-FFF2-40B4-BE49-F238E27FC236}">
                <a16:creationId xmlns:a16="http://schemas.microsoft.com/office/drawing/2014/main" id="{1807580A-8652-45E1-B311-D230C3CF1AA2}"/>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D9A3D6F1-2D8A-426E-83A6-E8AE3BB54D95}"/>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26003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- 2014</a:t>
            </a:r>
          </a:p>
        </p:txBody>
      </p:sp>
      <p:pic>
        <p:nvPicPr>
          <p:cNvPr id="3" name="EURCHF_ImageALLOC">
            <a:extLst>
              <a:ext uri="{FF2B5EF4-FFF2-40B4-BE49-F238E27FC236}">
                <a16:creationId xmlns:a16="http://schemas.microsoft.com/office/drawing/2014/main" id="{C9DB12F2-EB91-4175-9EE5-03421EF94CF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18274630-3363-4B71-A142-4D799E7D8C3D}"/>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145536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- 2015</a:t>
            </a:r>
          </a:p>
        </p:txBody>
      </p:sp>
      <p:pic>
        <p:nvPicPr>
          <p:cNvPr id="3" name="EURCHF_ImageALLOC">
            <a:extLst>
              <a:ext uri="{FF2B5EF4-FFF2-40B4-BE49-F238E27FC236}">
                <a16:creationId xmlns:a16="http://schemas.microsoft.com/office/drawing/2014/main" id="{259F2304-730B-4BB8-87DC-30677E6D4A8B}"/>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0F9466E0-874F-41D7-BC7A-A30874A191FB}"/>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081989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- 2016</a:t>
            </a:r>
          </a:p>
        </p:txBody>
      </p:sp>
      <p:pic>
        <p:nvPicPr>
          <p:cNvPr id="3" name="EURCHF_ImageALLOC">
            <a:extLst>
              <a:ext uri="{FF2B5EF4-FFF2-40B4-BE49-F238E27FC236}">
                <a16:creationId xmlns:a16="http://schemas.microsoft.com/office/drawing/2014/main" id="{408A5E18-0D8D-4153-92AD-5DCAB2B928E7}"/>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57951775-1D5D-4FFB-BC04-1643AFAE2B32}"/>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648265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- 2017</a:t>
            </a:r>
          </a:p>
        </p:txBody>
      </p:sp>
      <p:pic>
        <p:nvPicPr>
          <p:cNvPr id="3" name="EURCHF_ImageALLOC">
            <a:extLst>
              <a:ext uri="{FF2B5EF4-FFF2-40B4-BE49-F238E27FC236}">
                <a16:creationId xmlns:a16="http://schemas.microsoft.com/office/drawing/2014/main" id="{0B43777D-8293-438C-821F-8383FBE715EF}"/>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0AAD6FBC-0664-408B-A681-6D4C3EDA4BDF}"/>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134485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- 2018</a:t>
            </a:r>
          </a:p>
        </p:txBody>
      </p:sp>
      <p:pic>
        <p:nvPicPr>
          <p:cNvPr id="3" name="EURCHF_ImageALLOC">
            <a:extLst>
              <a:ext uri="{FF2B5EF4-FFF2-40B4-BE49-F238E27FC236}">
                <a16:creationId xmlns:a16="http://schemas.microsoft.com/office/drawing/2014/main" id="{F01A61AC-82AF-4DEE-BD22-9DFA570A11BB}"/>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6D424B9B-5DC2-4E7B-A905-34F4FAA33BC5}"/>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1298923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a:t>
            </a:r>
          </a:p>
        </p:txBody>
      </p:sp>
      <p:pic>
        <p:nvPicPr>
          <p:cNvPr id="3" name="EURCHF_ImageALLOC">
            <a:extLst>
              <a:ext uri="{FF2B5EF4-FFF2-40B4-BE49-F238E27FC236}">
                <a16:creationId xmlns:a16="http://schemas.microsoft.com/office/drawing/2014/main" id="{156EB7B2-1837-46BC-85A4-E6D1C9A906B4}"/>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D091E375-C020-4B6B-AD56-15114F2444A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710088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A5DC0845-BE5A-4167-AB45-0D130CBF30FF}"/>
              </a:ext>
            </a:extLst>
          </p:cNvPr>
          <p:cNvPicPr>
            <a:picLocks noChangeAspect="1"/>
          </p:cNvPicPr>
          <p:nvPr/>
        </p:nvPicPr>
        <p:blipFill>
          <a:blip r:embed="rId2"/>
          <a:stretch>
            <a:fillRect/>
          </a:stretch>
        </p:blipFill>
        <p:spPr>
          <a:xfrm>
            <a:off x="127000" y="1524000"/>
            <a:ext cx="8890000" cy="1760149"/>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1BF9B15E-D3FC-46D7-B4DC-D47BF47DC3F7}"/>
              </a:ext>
            </a:extLst>
          </p:cNvPr>
          <p:cNvPicPr>
            <a:picLocks noChangeAspect="1"/>
          </p:cNvPicPr>
          <p:nvPr/>
        </p:nvPicPr>
        <p:blipFill>
          <a:blip r:embed="rId2"/>
          <a:stretch>
            <a:fillRect/>
          </a:stretch>
        </p:blipFill>
        <p:spPr>
          <a:xfrm>
            <a:off x="127000" y="1524000"/>
            <a:ext cx="8890000" cy="1809085"/>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solidFill>
                  <a:srgbClr val="000000"/>
                </a:solidFill>
              </a:rPr>
              <a:t>Options premium synthesis</a:t>
            </a:r>
            <a:endParaRPr lang="en-US" dirty="0"/>
          </a:p>
        </p:txBody>
      </p:sp>
      <p:pic>
        <p:nvPicPr>
          <p:cNvPr id="3" name="Image 2">
            <a:extLst>
              <a:ext uri="{FF2B5EF4-FFF2-40B4-BE49-F238E27FC236}">
                <a16:creationId xmlns:a16="http://schemas.microsoft.com/office/drawing/2014/main" id="{6D3EA7D7-B052-4EA1-8AE3-98829653FC2C}"/>
              </a:ext>
            </a:extLst>
          </p:cNvPr>
          <p:cNvPicPr>
            <a:picLocks noChangeAspect="1"/>
          </p:cNvPicPr>
          <p:nvPr/>
        </p:nvPicPr>
        <p:blipFill>
          <a:blip r:embed="rId2"/>
          <a:stretch>
            <a:fillRect/>
          </a:stretch>
        </p:blipFill>
        <p:spPr>
          <a:xfrm>
            <a:off x="3711375" y="1524000"/>
            <a:ext cx="1721250" cy="1855934"/>
          </a:xfrm>
          <a:prstGeom prst="rect">
            <a:avLst/>
          </a:prstGeom>
        </p:spPr>
      </p:pic>
    </p:spTree>
    <p:extLst>
      <p:ext uri="{BB962C8B-B14F-4D97-AF65-F5344CB8AC3E}">
        <p14:creationId xmlns:p14="http://schemas.microsoft.com/office/powerpoint/2010/main" val="1558598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5000" y="1905000"/>
            <a:ext cx="3810000" cy="4154984"/>
          </a:xfrm>
          <a:prstGeom prst="rect">
            <a:avLst/>
          </a:prstGeom>
          <a:noFill/>
        </p:spPr>
        <p:txBody>
          <a:bodyPr wrap="square" rtlCol="0">
            <a:spAutoFit/>
          </a:bodyPr>
          <a:lstStyle/>
          <a:p>
            <a:pPr algn="ctr"/>
            <a:r>
              <a:rPr lang="en-US" sz="2400">
                <a:latin typeface="Calibri" panose="020F0502020204030204" pitchFamily="34" charset="0"/>
              </a:rPr>
              <a:t>Fair Value
Intrinsec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a:t>MTM Analysis CCY/Volume effect (Graph)</a:t>
            </a:r>
            <a:endParaRPr lang="en-US" dirty="0"/>
          </a:p>
        </p:txBody>
      </p:sp>
      <p:pic>
        <p:nvPicPr>
          <p:cNvPr id="3" name="Image 2">
            <a:extLst>
              <a:ext uri="{FF2B5EF4-FFF2-40B4-BE49-F238E27FC236}">
                <a16:creationId xmlns:a16="http://schemas.microsoft.com/office/drawing/2014/main" id="{B2BFEA2B-7069-465F-91A3-1ADFFF0CEEF5}"/>
              </a:ext>
            </a:extLst>
          </p:cNvPr>
          <p:cNvPicPr>
            <a:picLocks noChangeAspect="1"/>
          </p:cNvPicPr>
          <p:nvPr/>
        </p:nvPicPr>
        <p:blipFill>
          <a:blip r:embed="rId2"/>
          <a:stretch>
            <a:fillRect/>
          </a:stretch>
        </p:blipFill>
        <p:spPr>
          <a:xfrm>
            <a:off x="4445000" y="1270000"/>
            <a:ext cx="3976804" cy="1651000"/>
          </a:xfrm>
          <a:prstGeom prst="rect">
            <a:avLst/>
          </a:prstGeom>
        </p:spPr>
      </p:pic>
      <p:pic>
        <p:nvPicPr>
          <p:cNvPr id="5" name="Image 4">
            <a:extLst>
              <a:ext uri="{FF2B5EF4-FFF2-40B4-BE49-F238E27FC236}">
                <a16:creationId xmlns:a16="http://schemas.microsoft.com/office/drawing/2014/main" id="{FF5AC09F-BD7F-491B-AEF3-8E1D3018BF4B}"/>
              </a:ext>
            </a:extLst>
          </p:cNvPr>
          <p:cNvPicPr>
            <a:picLocks noChangeAspect="1"/>
          </p:cNvPicPr>
          <p:nvPr/>
        </p:nvPicPr>
        <p:blipFill>
          <a:blip r:embed="rId3"/>
          <a:stretch>
            <a:fillRect/>
          </a:stretch>
        </p:blipFill>
        <p:spPr>
          <a:xfrm>
            <a:off x="4445000" y="3175000"/>
            <a:ext cx="3979355" cy="1651000"/>
          </a:xfrm>
          <a:prstGeom prst="rect">
            <a:avLst/>
          </a:prstGeom>
        </p:spPr>
      </p:pic>
      <p:pic>
        <p:nvPicPr>
          <p:cNvPr id="6" name="Image 5">
            <a:extLst>
              <a:ext uri="{FF2B5EF4-FFF2-40B4-BE49-F238E27FC236}">
                <a16:creationId xmlns:a16="http://schemas.microsoft.com/office/drawing/2014/main" id="{5194832F-BBBE-41FE-820F-D826D36F107D}"/>
              </a:ext>
            </a:extLst>
          </p:cNvPr>
          <p:cNvPicPr>
            <a:picLocks noChangeAspect="1"/>
          </p:cNvPicPr>
          <p:nvPr/>
        </p:nvPicPr>
        <p:blipFill>
          <a:blip r:embed="rId4"/>
          <a:stretch>
            <a:fillRect/>
          </a:stretch>
        </p:blipFill>
        <p:spPr>
          <a:xfrm>
            <a:off x="4445000" y="5080000"/>
            <a:ext cx="3923310" cy="1651000"/>
          </a:xfrm>
          <a:prstGeom prst="rect">
            <a:avLst/>
          </a:prstGeom>
        </p:spPr>
      </p:pic>
    </p:spTree>
    <p:extLst>
      <p:ext uri="{BB962C8B-B14F-4D97-AF65-F5344CB8AC3E}">
        <p14:creationId xmlns:p14="http://schemas.microsoft.com/office/powerpoint/2010/main" val="2659530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EURCHF</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E205374F-7156-4165-8B8A-265CF855325F}"/>
              </a:ext>
            </a:extLst>
          </p:cNvPr>
          <p:cNvPicPr>
            <a:picLocks noChangeAspect="1"/>
          </p:cNvPicPr>
          <p:nvPr/>
        </p:nvPicPr>
        <p:blipFill>
          <a:blip r:embed="rId2"/>
          <a:stretch>
            <a:fillRect/>
          </a:stretch>
        </p:blipFill>
        <p:spPr>
          <a:xfrm>
            <a:off x="317500" y="1143000"/>
            <a:ext cx="4549235" cy="1905000"/>
          </a:xfrm>
          <a:prstGeom prst="rect">
            <a:avLst/>
          </a:prstGeom>
        </p:spPr>
      </p:pic>
      <p:pic>
        <p:nvPicPr>
          <p:cNvPr id="7" name="Image 6">
            <a:extLst>
              <a:ext uri="{FF2B5EF4-FFF2-40B4-BE49-F238E27FC236}">
                <a16:creationId xmlns:a16="http://schemas.microsoft.com/office/drawing/2014/main" id="{59002BF1-5B2C-4A90-A64F-08FD189225C9}"/>
              </a:ext>
            </a:extLst>
          </p:cNvPr>
          <p:cNvPicPr>
            <a:picLocks noChangeAspect="1"/>
          </p:cNvPicPr>
          <p:nvPr/>
        </p:nvPicPr>
        <p:blipFill>
          <a:blip r:embed="rId3"/>
          <a:stretch>
            <a:fillRect/>
          </a:stretch>
        </p:blipFill>
        <p:spPr>
          <a:xfrm>
            <a:off x="3429000" y="3175000"/>
            <a:ext cx="5246184" cy="3429000"/>
          </a:xfrm>
          <a:prstGeom prst="rect">
            <a:avLst/>
          </a:prstGeom>
        </p:spPr>
      </p:pic>
    </p:spTree>
    <p:extLst>
      <p:ext uri="{BB962C8B-B14F-4D97-AF65-F5344CB8AC3E}">
        <p14:creationId xmlns:p14="http://schemas.microsoft.com/office/powerpoint/2010/main" val="3337162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MTM Analysis CCY/Volume effect (Table)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E2D76E39-47F0-499F-A998-BD3D3FDB963E}"/>
              </a:ext>
            </a:extLst>
          </p:cNvPr>
          <p:cNvPicPr>
            <a:picLocks noChangeAspect="1"/>
          </p:cNvPicPr>
          <p:nvPr/>
        </p:nvPicPr>
        <p:blipFill>
          <a:blip r:embed="rId2"/>
          <a:stretch>
            <a:fillRect/>
          </a:stretch>
        </p:blipFill>
        <p:spPr>
          <a:xfrm>
            <a:off x="254000" y="2540000"/>
            <a:ext cx="8636000" cy="3516597"/>
          </a:xfrm>
          <a:prstGeom prst="rect">
            <a:avLst/>
          </a:prstGeom>
        </p:spPr>
      </p:pic>
    </p:spTree>
    <p:extLst>
      <p:ext uri="{BB962C8B-B14F-4D97-AF65-F5344CB8AC3E}">
        <p14:creationId xmlns:p14="http://schemas.microsoft.com/office/powerpoint/2010/main" val="1408577599"/>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5666</TotalTime>
  <Words>507</Words>
  <Application>Microsoft Office PowerPoint</Application>
  <PresentationFormat>Affichage à l'écran (4:3)</PresentationFormat>
  <Paragraphs>71</Paragraphs>
  <Slides>21</Slides>
  <Notes>0</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21</vt:i4>
      </vt:variant>
    </vt:vector>
  </HeadingPairs>
  <TitlesOfParts>
    <vt:vector size="30" baseType="lpstr">
      <vt:lpstr>Andale Sans UI</vt:lpstr>
      <vt:lpstr>Arial</vt:lpstr>
      <vt:lpstr>Calibri</vt:lpstr>
      <vt:lpstr>News Gothic MT</vt:lpstr>
      <vt:lpstr>Times New Roman</vt:lpstr>
      <vt:lpstr>Verdana</vt:lpstr>
      <vt:lpstr>Wingdings</vt:lpstr>
      <vt:lpstr>Inspiration</vt:lpstr>
      <vt:lpstr>1_Inspiration</vt:lpstr>
      <vt:lpstr> Global Hedge Position</vt:lpstr>
      <vt:lpstr>Contents</vt:lpstr>
      <vt:lpstr> </vt:lpstr>
      <vt:lpstr>Hedging Summary</vt:lpstr>
      <vt:lpstr>Hedging Performance</vt:lpstr>
      <vt:lpstr>Options premium synthesis</vt:lpstr>
      <vt:lpstr>MTM Analysis CCY/Volume effect (Graph)</vt:lpstr>
      <vt:lpstr>Sensitivity EURCHF</vt:lpstr>
      <vt:lpstr>MTM Analysis CCY/Volume effect (Table)</vt:lpstr>
      <vt:lpstr> </vt:lpstr>
      <vt:lpstr>EURCHF - Historical &amp; Planned</vt:lpstr>
      <vt:lpstr>EURCHF - Synthesis</vt:lpstr>
      <vt:lpstr>EURCHF - 2013</vt:lpstr>
      <vt:lpstr>EURCHF - 2014</vt:lpstr>
      <vt:lpstr>EURCHF - 2015</vt:lpstr>
      <vt:lpstr>EURCHF - 2016</vt:lpstr>
      <vt:lpstr>EURCHF - 2017</vt:lpstr>
      <vt:lpstr>EURCHF - 2018</vt:lpstr>
      <vt:lpstr>EURCHF - 2019</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696</cp:revision>
  <cp:lastPrinted>2012-02-01T10:00:25Z</cp:lastPrinted>
  <dcterms:created xsi:type="dcterms:W3CDTF">2010-04-23T15:09:35Z</dcterms:created>
  <dcterms:modified xsi:type="dcterms:W3CDTF">2018-09-04T16:08:10Z</dcterms:modified>
</cp:coreProperties>
</file>