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3"/>
  </p:notesMasterIdLst>
  <p:sldIdLst>
    <p:sldId id="256" r:id="rId3"/>
    <p:sldId id="466" r:id="rId4"/>
    <p:sldId id="476" r:id="rId5"/>
    <p:sldId id="493" r:id="rId6"/>
    <p:sldId id="494" r:id="rId7"/>
    <p:sldId id="507" r:id="rId8"/>
    <p:sldId id="508" r:id="rId9"/>
    <p:sldId id="506" r:id="rId10"/>
    <p:sldId id="470" r:id="rId11"/>
    <p:sldId id="456" r:id="rId12"/>
    <p:sldId id="497" r:id="rId13"/>
    <p:sldId id="499" r:id="rId14"/>
    <p:sldId id="500" r:id="rId15"/>
    <p:sldId id="501" r:id="rId16"/>
    <p:sldId id="502" r:id="rId17"/>
    <p:sldId id="503" r:id="rId18"/>
    <p:sldId id="504" r:id="rId19"/>
    <p:sldId id="505" r:id="rId20"/>
    <p:sldId id="409" r:id="rId21"/>
    <p:sldId id="410" r:id="rId22"/>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80" d="100"/>
          <a:sy n="80" d="100"/>
        </p:scale>
        <p:origin x="-1589"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04/03/2019</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3/4/2019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13" descr="http://images1.just-landed.com/directory_images/Switzerland/3/ITX-75858-8279/photo/listing_square_131046544533763264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02101" y="2295525"/>
            <a:ext cx="1658937"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3/4/2019</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3/4/2019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3/4/2019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3/4/2019</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3/4/2019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3/4/2019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3/4/2019</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3/4/2019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3/4/2019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3/4/2019</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pic>
        <p:nvPicPr>
          <p:cNvPr id="10" name="Picture 13" descr="http://images1.just-landed.com/directory_images/Switzerland/3/ITX-75858-8279/photo/listing_square_131046544533763264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20050" y="1588"/>
            <a:ext cx="982663"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3/4/2019</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3/4/2019</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3/4/2019</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3/4/2019</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3/4/2019</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3/4/2019</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3/4/2019</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3/4/2019</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3/4/2019</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3/4/2019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3/4/2019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3/4/2019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3/4/2019</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3/4/2019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3/4/2019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3/4/2019</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3/4/2019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3/4/2019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3/4/2019</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3/4/2019</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3/4/2019</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3/4/2019</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3/4/2019</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3/4/2019</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3/4/2019</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3/4/2019</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a:solidFill>
                  <a:srgbClr val="302421"/>
                </a:solidFill>
                <a:latin typeface="Calibri" pitchFamily="34" charset="0"/>
                <a:cs typeface="Arial" pitchFamily="34" charset="0"/>
              </a:rPr>
              <a:t/>
            </a: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28/02/2019</a:t>
            </a:r>
          </a:p>
        </p:txBody>
      </p:sp>
      <p:sp>
        <p:nvSpPr>
          <p:cNvPr id="6" name="Rectangle 4"/>
          <p:cNvSpPr>
            <a:spLocks noChangeArrowheads="1"/>
          </p:cNvSpPr>
          <p:nvPr/>
        </p:nvSpPr>
        <p:spPr bwMode="auto">
          <a:xfrm>
            <a:off x="1785938" y="6194425"/>
            <a:ext cx="59166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Suisse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xmlns="" id="{F5124BE5-485B-4EF3-870E-3B0339BEEDB6}"/>
              </a:ext>
            </a:extLst>
          </p:cNvPr>
          <p:cNvPicPr>
            <a:picLocks noChangeAspect="1"/>
          </p:cNvPicPr>
          <p:nvPr/>
        </p:nvPicPr>
        <p:blipFill>
          <a:blip r:embed="rId2"/>
          <a:stretch>
            <a:fillRect/>
          </a:stretch>
        </p:blipFill>
        <p:spPr>
          <a:xfrm>
            <a:off x="825500" y="1270000"/>
            <a:ext cx="7430063" cy="5051201"/>
          </a:xfrm>
          <a:prstGeom prst="rect">
            <a:avLst/>
          </a:prstGeom>
        </p:spPr>
      </p:pic>
    </p:spTree>
    <p:extLst>
      <p:ext uri="{BB962C8B-B14F-4D97-AF65-F5344CB8AC3E}">
        <p14:creationId xmlns:p14="http://schemas.microsoft.com/office/powerpoint/2010/main" val="2022411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3" name="EURCHF_ImageSynthesisMIN">
            <a:extLst>
              <a:ext uri="{FF2B5EF4-FFF2-40B4-BE49-F238E27FC236}">
                <a16:creationId xmlns:a16="http://schemas.microsoft.com/office/drawing/2014/main" xmlns="" id="{44488D92-ADF3-420A-AF01-8C1C031FCBF4}"/>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810603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- 2013</a:t>
            </a:r>
          </a:p>
        </p:txBody>
      </p:sp>
      <p:pic>
        <p:nvPicPr>
          <p:cNvPr id="3" name="EURCHF_ImageALLOC">
            <a:extLst>
              <a:ext uri="{FF2B5EF4-FFF2-40B4-BE49-F238E27FC236}">
                <a16:creationId xmlns:a16="http://schemas.microsoft.com/office/drawing/2014/main" xmlns="" id="{91DE92DD-3EFD-4951-AD04-D21B145F598B}"/>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xmlns="" id="{8F958DB3-D272-4659-BAE0-25D910D83481}"/>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4140966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- 2014</a:t>
            </a:r>
          </a:p>
        </p:txBody>
      </p:sp>
      <p:pic>
        <p:nvPicPr>
          <p:cNvPr id="3" name="EURCHF_ImageALLOC">
            <a:extLst>
              <a:ext uri="{FF2B5EF4-FFF2-40B4-BE49-F238E27FC236}">
                <a16:creationId xmlns:a16="http://schemas.microsoft.com/office/drawing/2014/main" xmlns="" id="{6A33597C-7247-41FE-8BED-815C7F6C3F92}"/>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xmlns="" id="{4B473129-BC23-429C-9271-FB7ADE05428D}"/>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555338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- 2015</a:t>
            </a:r>
          </a:p>
        </p:txBody>
      </p:sp>
      <p:pic>
        <p:nvPicPr>
          <p:cNvPr id="3" name="EURCHF_ImageALLOC">
            <a:extLst>
              <a:ext uri="{FF2B5EF4-FFF2-40B4-BE49-F238E27FC236}">
                <a16:creationId xmlns:a16="http://schemas.microsoft.com/office/drawing/2014/main" xmlns="" id="{7CDC222B-4585-4C8A-84CD-CA8B1C6C61D4}"/>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xmlns="" id="{A7843114-970F-468B-A442-ED0694DAEFC8}"/>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36424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- 2016</a:t>
            </a:r>
          </a:p>
        </p:txBody>
      </p:sp>
      <p:pic>
        <p:nvPicPr>
          <p:cNvPr id="3" name="EURCHF_ImageALLOC">
            <a:extLst>
              <a:ext uri="{FF2B5EF4-FFF2-40B4-BE49-F238E27FC236}">
                <a16:creationId xmlns:a16="http://schemas.microsoft.com/office/drawing/2014/main" xmlns="" id="{5819E11B-262B-4C1B-8B77-BCEF440F7F3A}"/>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xmlns="" id="{E0FD6CDB-A394-4712-BE9C-F5C87616F272}"/>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8790325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- 2017</a:t>
            </a:r>
          </a:p>
        </p:txBody>
      </p:sp>
      <p:pic>
        <p:nvPicPr>
          <p:cNvPr id="3" name="EURCHF_ImageALLOC">
            <a:extLst>
              <a:ext uri="{FF2B5EF4-FFF2-40B4-BE49-F238E27FC236}">
                <a16:creationId xmlns:a16="http://schemas.microsoft.com/office/drawing/2014/main" xmlns="" id="{4F3D8229-4FAD-4AF6-8D9E-B9C5D3209BE9}"/>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xmlns="" id="{954BE07C-7F67-4435-A299-215B821E6698}"/>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42443388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- 2018</a:t>
            </a:r>
          </a:p>
        </p:txBody>
      </p:sp>
      <p:pic>
        <p:nvPicPr>
          <p:cNvPr id="3" name="EURCHF_ImageALLOC">
            <a:extLst>
              <a:ext uri="{FF2B5EF4-FFF2-40B4-BE49-F238E27FC236}">
                <a16:creationId xmlns:a16="http://schemas.microsoft.com/office/drawing/2014/main" xmlns="" id="{80FACCD2-4D99-461E-8342-8870FEB6D579}"/>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xmlns="" id="{20245BAA-EF94-4A19-A678-A0F296DEA2C2}"/>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6951829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- 2019</a:t>
            </a:r>
          </a:p>
        </p:txBody>
      </p:sp>
      <p:pic>
        <p:nvPicPr>
          <p:cNvPr id="3" name="EURCHF_ImageALLOC">
            <a:extLst>
              <a:ext uri="{FF2B5EF4-FFF2-40B4-BE49-F238E27FC236}">
                <a16:creationId xmlns:a16="http://schemas.microsoft.com/office/drawing/2014/main" xmlns="" id="{A0DDB8E6-328C-4AC4-A8FE-1D8E57DF7137}"/>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xmlns="" id="{95D67E72-93A6-46BF-BDC4-31EA9A59858F}"/>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6045574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xmlns="" id="{B425D755-D23D-4B22-A8A8-C66294D4EB1A}"/>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xmlns=""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xmlns="" id="{8140A068-D573-4309-AD44-369C214ABD62}"/>
              </a:ext>
            </a:extLst>
          </p:cNvPr>
          <p:cNvPicPr>
            <a:picLocks noChangeAspect="1"/>
          </p:cNvPicPr>
          <p:nvPr/>
        </p:nvPicPr>
        <p:blipFill>
          <a:blip r:embed="rId2"/>
          <a:stretch>
            <a:fillRect/>
          </a:stretch>
        </p:blipFill>
        <p:spPr>
          <a:xfrm>
            <a:off x="127000" y="1524000"/>
            <a:ext cx="8890000" cy="1736787"/>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xmlns=""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xmlns=""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xmlns="" id="{70D251C1-7D1B-4E7A-B24E-1B302621942E}"/>
              </a:ext>
            </a:extLst>
          </p:cNvPr>
          <p:cNvPicPr>
            <a:picLocks noChangeAspect="1"/>
          </p:cNvPicPr>
          <p:nvPr/>
        </p:nvPicPr>
        <p:blipFill>
          <a:blip r:embed="rId2"/>
          <a:stretch>
            <a:fillRect/>
          </a:stretch>
        </p:blipFill>
        <p:spPr>
          <a:xfrm>
            <a:off x="149344" y="1524000"/>
            <a:ext cx="8845313" cy="1741134"/>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35000" y="1905000"/>
            <a:ext cx="3810000" cy="4154984"/>
          </a:xfrm>
          <a:prstGeom prst="rect">
            <a:avLst/>
          </a:prstGeom>
          <a:noFill/>
        </p:spPr>
        <p:txBody>
          <a:bodyPr wrap="square" rtlCol="0">
            <a:spAutoFit/>
          </a:bodyPr>
          <a:lstStyle/>
          <a:p>
            <a:pPr algn="ctr"/>
            <a:r>
              <a:rPr lang="en-US" sz="2400">
                <a:latin typeface="Calibri" panose="020F0502020204030204" pitchFamily="34" charset="0"/>
              </a:rPr>
              <a:t>Fair Value
Intrinsec Value
Time Value</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a:t>MTM Analysis CCY/Volume effect (Graph)</a:t>
            </a:r>
            <a:endParaRPr lang="en-US" dirty="0"/>
          </a:p>
        </p:txBody>
      </p:sp>
      <p:pic>
        <p:nvPicPr>
          <p:cNvPr id="3" name="Image 2">
            <a:extLst>
              <a:ext uri="{FF2B5EF4-FFF2-40B4-BE49-F238E27FC236}">
                <a16:creationId xmlns:a16="http://schemas.microsoft.com/office/drawing/2014/main" xmlns="" id="{7FB07516-5531-484A-9EB5-6A5177AB4DAD}"/>
              </a:ext>
            </a:extLst>
          </p:cNvPr>
          <p:cNvPicPr>
            <a:picLocks noChangeAspect="1"/>
          </p:cNvPicPr>
          <p:nvPr/>
        </p:nvPicPr>
        <p:blipFill>
          <a:blip r:embed="rId2"/>
          <a:stretch>
            <a:fillRect/>
          </a:stretch>
        </p:blipFill>
        <p:spPr>
          <a:xfrm>
            <a:off x="4445000" y="1270000"/>
            <a:ext cx="3976804" cy="1651000"/>
          </a:xfrm>
          <a:prstGeom prst="rect">
            <a:avLst/>
          </a:prstGeom>
        </p:spPr>
      </p:pic>
      <p:pic>
        <p:nvPicPr>
          <p:cNvPr id="5" name="Image 4">
            <a:extLst>
              <a:ext uri="{FF2B5EF4-FFF2-40B4-BE49-F238E27FC236}">
                <a16:creationId xmlns:a16="http://schemas.microsoft.com/office/drawing/2014/main" xmlns="" id="{BBED5416-2056-453D-ADCB-3D2B27B3228F}"/>
              </a:ext>
            </a:extLst>
          </p:cNvPr>
          <p:cNvPicPr>
            <a:picLocks noChangeAspect="1"/>
          </p:cNvPicPr>
          <p:nvPr/>
        </p:nvPicPr>
        <p:blipFill>
          <a:blip r:embed="rId3"/>
          <a:stretch>
            <a:fillRect/>
          </a:stretch>
        </p:blipFill>
        <p:spPr>
          <a:xfrm>
            <a:off x="4445000" y="3175000"/>
            <a:ext cx="3979355" cy="1651000"/>
          </a:xfrm>
          <a:prstGeom prst="rect">
            <a:avLst/>
          </a:prstGeom>
        </p:spPr>
      </p:pic>
      <p:pic>
        <p:nvPicPr>
          <p:cNvPr id="6" name="Image 5">
            <a:extLst>
              <a:ext uri="{FF2B5EF4-FFF2-40B4-BE49-F238E27FC236}">
                <a16:creationId xmlns:a16="http://schemas.microsoft.com/office/drawing/2014/main" xmlns="" id="{DAD6B02B-BD97-451A-9208-F8EE52EA475E}"/>
              </a:ext>
            </a:extLst>
          </p:cNvPr>
          <p:cNvPicPr>
            <a:picLocks noChangeAspect="1"/>
          </p:cNvPicPr>
          <p:nvPr/>
        </p:nvPicPr>
        <p:blipFill>
          <a:blip r:embed="rId4"/>
          <a:stretch>
            <a:fillRect/>
          </a:stretch>
        </p:blipFill>
        <p:spPr>
          <a:xfrm>
            <a:off x="4445000" y="5080000"/>
            <a:ext cx="3923310" cy="1651000"/>
          </a:xfrm>
          <a:prstGeom prst="rect">
            <a:avLst/>
          </a:prstGeom>
        </p:spPr>
      </p:pic>
    </p:spTree>
    <p:extLst>
      <p:ext uri="{BB962C8B-B14F-4D97-AF65-F5344CB8AC3E}">
        <p14:creationId xmlns:p14="http://schemas.microsoft.com/office/powerpoint/2010/main" val="2073621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EURCHF</a:t>
            </a:r>
            <a:endParaRPr lang="en-US" dirty="0"/>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xmlns=""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xmlns="" id="{C813B7A3-56FD-43C1-83A8-4A8F480755B8}"/>
              </a:ext>
            </a:extLst>
          </p:cNvPr>
          <p:cNvPicPr>
            <a:picLocks noChangeAspect="1"/>
          </p:cNvPicPr>
          <p:nvPr/>
        </p:nvPicPr>
        <p:blipFill>
          <a:blip r:embed="rId2"/>
          <a:stretch>
            <a:fillRect/>
          </a:stretch>
        </p:blipFill>
        <p:spPr>
          <a:xfrm>
            <a:off x="317500" y="1143000"/>
            <a:ext cx="4549235" cy="1905000"/>
          </a:xfrm>
          <a:prstGeom prst="rect">
            <a:avLst/>
          </a:prstGeom>
        </p:spPr>
      </p:pic>
      <p:pic>
        <p:nvPicPr>
          <p:cNvPr id="7" name="Image 6">
            <a:extLst>
              <a:ext uri="{FF2B5EF4-FFF2-40B4-BE49-F238E27FC236}">
                <a16:creationId xmlns:a16="http://schemas.microsoft.com/office/drawing/2014/main" xmlns="" id="{E2F61666-FEE7-496E-9D8B-AD496E6BDED7}"/>
              </a:ext>
            </a:extLst>
          </p:cNvPr>
          <p:cNvPicPr>
            <a:picLocks noChangeAspect="1"/>
          </p:cNvPicPr>
          <p:nvPr/>
        </p:nvPicPr>
        <p:blipFill>
          <a:blip r:embed="rId3"/>
          <a:stretch>
            <a:fillRect/>
          </a:stretch>
        </p:blipFill>
        <p:spPr>
          <a:xfrm>
            <a:off x="3429000" y="3175000"/>
            <a:ext cx="5248704" cy="3429000"/>
          </a:xfrm>
          <a:prstGeom prst="rect">
            <a:avLst/>
          </a:prstGeom>
        </p:spPr>
      </p:pic>
    </p:spTree>
    <p:extLst>
      <p:ext uri="{BB962C8B-B14F-4D97-AF65-F5344CB8AC3E}">
        <p14:creationId xmlns:p14="http://schemas.microsoft.com/office/powerpoint/2010/main" val="549620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MTM Analysis CCY/Volume effect (Table)</a:t>
            </a:r>
            <a:endParaRPr lang="en-US" dirty="0"/>
          </a:p>
        </p:txBody>
      </p:sp>
      <p:sp>
        <p:nvSpPr>
          <p:cNvPr id="4" name="EtiquettePerformanceMIN">
            <a:extLst>
              <a:ext uri="{FF2B5EF4-FFF2-40B4-BE49-F238E27FC236}">
                <a16:creationId xmlns:a16="http://schemas.microsoft.com/office/drawing/2014/main" xmlns=""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xmlns=""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xmlns="" id="{2D6A5774-6590-41DD-99B4-F7917E4143C8}"/>
              </a:ext>
            </a:extLst>
          </p:cNvPr>
          <p:cNvPicPr>
            <a:picLocks noChangeAspect="1"/>
          </p:cNvPicPr>
          <p:nvPr/>
        </p:nvPicPr>
        <p:blipFill>
          <a:blip r:embed="rId2"/>
          <a:stretch>
            <a:fillRect/>
          </a:stretch>
        </p:blipFill>
        <p:spPr>
          <a:xfrm>
            <a:off x="254000" y="1987550"/>
            <a:ext cx="8636000" cy="3516597"/>
          </a:xfrm>
          <a:prstGeom prst="rect">
            <a:avLst/>
          </a:prstGeom>
        </p:spPr>
      </p:pic>
    </p:spTree>
    <p:extLst>
      <p:ext uri="{BB962C8B-B14F-4D97-AF65-F5344CB8AC3E}">
        <p14:creationId xmlns:p14="http://schemas.microsoft.com/office/powerpoint/2010/main" val="181232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5668</TotalTime>
  <Words>488</Words>
  <Application>Microsoft Office PowerPoint</Application>
  <PresentationFormat>Affichage à l'écran (4:3)</PresentationFormat>
  <Paragraphs>70</Paragraphs>
  <Slides>20</Slides>
  <Notes>0</Notes>
  <HiddenSlides>0</HiddenSlides>
  <MMClips>0</MMClips>
  <ScaleCrop>false</ScaleCrop>
  <HeadingPairs>
    <vt:vector size="4" baseType="variant">
      <vt:variant>
        <vt:lpstr>Thème</vt:lpstr>
      </vt:variant>
      <vt:variant>
        <vt:i4>2</vt:i4>
      </vt:variant>
      <vt:variant>
        <vt:lpstr>Titres des diapositives</vt:lpstr>
      </vt:variant>
      <vt:variant>
        <vt:i4>20</vt:i4>
      </vt:variant>
    </vt:vector>
  </HeadingPairs>
  <TitlesOfParts>
    <vt:vector size="22" baseType="lpstr">
      <vt:lpstr>Inspiration</vt:lpstr>
      <vt:lpstr>1_Inspiration</vt:lpstr>
      <vt:lpstr> Global Hedge Position</vt:lpstr>
      <vt:lpstr>Contents</vt:lpstr>
      <vt:lpstr> </vt:lpstr>
      <vt:lpstr>Hedging Summary</vt:lpstr>
      <vt:lpstr>Hedging Performance</vt:lpstr>
      <vt:lpstr>MTM Analysis CCY/Volume effect (Graph)</vt:lpstr>
      <vt:lpstr>Sensitivity EURCHF</vt:lpstr>
      <vt:lpstr>MTM Analysis CCY/Volume effect (Table)</vt:lpstr>
      <vt:lpstr> </vt:lpstr>
      <vt:lpstr>EURCHF - Historical &amp; Planned</vt:lpstr>
      <vt:lpstr>EURCHF - Synthesis</vt:lpstr>
      <vt:lpstr>EURCHF - 2013</vt:lpstr>
      <vt:lpstr>EURCHF - 2014</vt:lpstr>
      <vt:lpstr>EURCHF - 2015</vt:lpstr>
      <vt:lpstr>EURCHF - 2016</vt:lpstr>
      <vt:lpstr>EURCHF - 2017</vt:lpstr>
      <vt:lpstr>EURCHF - 2018</vt:lpstr>
      <vt:lpstr>EURCHF - 2019</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Maxime Dentroux - Kerius Finance</cp:lastModifiedBy>
  <cp:revision>697</cp:revision>
  <cp:lastPrinted>2012-02-01T10:00:25Z</cp:lastPrinted>
  <dcterms:created xsi:type="dcterms:W3CDTF">2010-04-23T15:09:35Z</dcterms:created>
  <dcterms:modified xsi:type="dcterms:W3CDTF">2019-03-04T13:00:36Z</dcterms:modified>
</cp:coreProperties>
</file>