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2"/>
  </p:notesMasterIdLst>
  <p:sldIdLst>
    <p:sldId id="256" r:id="rId3"/>
    <p:sldId id="466" r:id="rId4"/>
    <p:sldId id="476" r:id="rId5"/>
    <p:sldId id="493" r:id="rId6"/>
    <p:sldId id="494" r:id="rId7"/>
    <p:sldId id="470" r:id="rId8"/>
    <p:sldId id="507" r:id="rId9"/>
    <p:sldId id="456" r:id="rId10"/>
    <p:sldId id="497" r:id="rId11"/>
    <p:sldId id="499" r:id="rId12"/>
    <p:sldId id="500" r:id="rId13"/>
    <p:sldId id="501" r:id="rId14"/>
    <p:sldId id="502" r:id="rId15"/>
    <p:sldId id="503" r:id="rId16"/>
    <p:sldId id="504" r:id="rId17"/>
    <p:sldId id="505" r:id="rId18"/>
    <p:sldId id="506" r:id="rId19"/>
    <p:sldId id="409" r:id="rId20"/>
    <p:sldId id="410" r:id="rId21"/>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0" d="100"/>
          <a:sy n="80" d="100"/>
        </p:scale>
        <p:origin x="-1589"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03/02/2020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2/3/2020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02101" y="2295525"/>
            <a:ext cx="1658937"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2/3/2020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2/3/2020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2/3/2020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2/3/2020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2/3/2020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2/3/2020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2/3/2020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2/3/2020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2/3/2020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2/3/2020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pic>
        <p:nvPicPr>
          <p:cNvPr id="10"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20050" y="1588"/>
            <a:ext cx="982663"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2/3/2020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2/3/2020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2/3/2020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2/3/2020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2/3/2020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2/3/2020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2/3/2020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2/3/2020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2/3/2020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2/3/2020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2/3/2020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2/3/2020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2/3/2020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2/3/2020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2/3/2020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2/3/2020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2/3/2020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2/3/2020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2/3/2020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2/3/2020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2/3/2020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2/3/2020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2/3/2020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2/3/2020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2/3/2020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2/3/2020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a:solidFill>
                  <a:srgbClr val="302421"/>
                </a:solidFill>
                <a:latin typeface="Calibri" pitchFamily="34" charset="0"/>
                <a:cs typeface="Arial" pitchFamily="34" charset="0"/>
              </a:rPr>
              <a:t/>
            </a: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31/01/2020</a:t>
            </a:r>
          </a:p>
        </p:txBody>
      </p:sp>
      <p:sp>
        <p:nvSpPr>
          <p:cNvPr id="6" name="Rectangle 4"/>
          <p:cNvSpPr>
            <a:spLocks noChangeArrowheads="1"/>
          </p:cNvSpPr>
          <p:nvPr/>
        </p:nvSpPr>
        <p:spPr bwMode="auto">
          <a:xfrm>
            <a:off x="1785938" y="6194425"/>
            <a:ext cx="59166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Suisse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- 2013</a:t>
            </a:r>
          </a:p>
        </p:txBody>
      </p:sp>
      <p:pic>
        <p:nvPicPr>
          <p:cNvPr id="3" name="EURCHF_ImageALLOC">
            <a:extLst>
              <a:ext uri="{FF2B5EF4-FFF2-40B4-BE49-F238E27FC236}">
                <a16:creationId xmlns:a16="http://schemas.microsoft.com/office/drawing/2014/main" xmlns="" id="{66C6924D-1167-4A62-9CDF-05C75E86BBD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42972014-5A28-4FA3-979A-F87C43E99F6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828940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- 2014</a:t>
            </a:r>
          </a:p>
        </p:txBody>
      </p:sp>
      <p:pic>
        <p:nvPicPr>
          <p:cNvPr id="3" name="EURCHF_ImageALLOC">
            <a:extLst>
              <a:ext uri="{FF2B5EF4-FFF2-40B4-BE49-F238E27FC236}">
                <a16:creationId xmlns:a16="http://schemas.microsoft.com/office/drawing/2014/main" xmlns="" id="{ACAA31E8-BBDE-4395-830D-EC502FDE772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18D581EC-444A-4B35-A284-492AF80D624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000707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- 2015</a:t>
            </a:r>
          </a:p>
        </p:txBody>
      </p:sp>
      <p:pic>
        <p:nvPicPr>
          <p:cNvPr id="3" name="EURCHF_ImageALLOC">
            <a:extLst>
              <a:ext uri="{FF2B5EF4-FFF2-40B4-BE49-F238E27FC236}">
                <a16:creationId xmlns:a16="http://schemas.microsoft.com/office/drawing/2014/main" xmlns="" id="{CBD06949-10B6-404D-963A-68A44D28E91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C8D88CE5-5115-48EE-808C-216CCA5C913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101014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- 2016</a:t>
            </a:r>
          </a:p>
        </p:txBody>
      </p:sp>
      <p:pic>
        <p:nvPicPr>
          <p:cNvPr id="3" name="EURCHF_ImageALLOC">
            <a:extLst>
              <a:ext uri="{FF2B5EF4-FFF2-40B4-BE49-F238E27FC236}">
                <a16:creationId xmlns:a16="http://schemas.microsoft.com/office/drawing/2014/main" xmlns="" id="{222B3215-0D4F-40B5-ACE1-D7AAF73E0A7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B9D62CA0-FBEF-4834-831B-99FEBCA01C6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339160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- 2017</a:t>
            </a:r>
          </a:p>
        </p:txBody>
      </p:sp>
      <p:pic>
        <p:nvPicPr>
          <p:cNvPr id="3" name="EURCHF_ImageALLOC">
            <a:extLst>
              <a:ext uri="{FF2B5EF4-FFF2-40B4-BE49-F238E27FC236}">
                <a16:creationId xmlns:a16="http://schemas.microsoft.com/office/drawing/2014/main" xmlns="" id="{D06C611F-2E15-48A0-A484-AA688C85D1A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9ADD416B-55FA-4443-923D-B04E95E21B6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086628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- 2018</a:t>
            </a:r>
          </a:p>
        </p:txBody>
      </p:sp>
      <p:pic>
        <p:nvPicPr>
          <p:cNvPr id="3" name="EURCHF_ImageALLOC">
            <a:extLst>
              <a:ext uri="{FF2B5EF4-FFF2-40B4-BE49-F238E27FC236}">
                <a16:creationId xmlns:a16="http://schemas.microsoft.com/office/drawing/2014/main" xmlns="" id="{B96E00C0-8DEE-4ACB-AD4F-EFF31E79771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A9510854-D7E0-4C6C-81FF-FA2AF6EE0619}"/>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913652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a:t>
            </a:r>
          </a:p>
        </p:txBody>
      </p:sp>
      <p:pic>
        <p:nvPicPr>
          <p:cNvPr id="3" name="EURCHF_ImageALLOC">
            <a:extLst>
              <a:ext uri="{FF2B5EF4-FFF2-40B4-BE49-F238E27FC236}">
                <a16:creationId xmlns:a16="http://schemas.microsoft.com/office/drawing/2014/main" xmlns="" id="{EBF2BBF9-2863-4875-A9EA-C7621336D74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931F4383-4638-4F76-B0C5-554579108F2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587150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3" name="EURCHF_ImageALLOC">
            <a:extLst>
              <a:ext uri="{FF2B5EF4-FFF2-40B4-BE49-F238E27FC236}">
                <a16:creationId xmlns:a16="http://schemas.microsoft.com/office/drawing/2014/main" xmlns="" id="{7A4A1B14-E676-44E3-83FD-6D9EE8DBE07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DC9C0639-A228-4905-B38F-422C336F097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632125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xmlns="" id="{B425D755-D23D-4B22-A8A8-C66294D4EB1A}"/>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xmlns="" id="{9B111F4E-DDD2-43BD-B272-6C90B4715D6E}"/>
              </a:ext>
            </a:extLst>
          </p:cNvPr>
          <p:cNvPicPr>
            <a:picLocks noChangeAspect="1"/>
          </p:cNvPicPr>
          <p:nvPr/>
        </p:nvPicPr>
        <p:blipFill>
          <a:blip r:embed="rId2"/>
          <a:stretch>
            <a:fillRect/>
          </a:stretch>
        </p:blipFill>
        <p:spPr>
          <a:xfrm>
            <a:off x="127000" y="1524000"/>
            <a:ext cx="8890000" cy="1885165"/>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xmlns=""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xmlns="" id="{74D32BB9-0B5F-4DDF-881D-29A8A89E5665}"/>
              </a:ext>
            </a:extLst>
          </p:cNvPr>
          <p:cNvPicPr>
            <a:picLocks noChangeAspect="1"/>
          </p:cNvPicPr>
          <p:nvPr/>
        </p:nvPicPr>
        <p:blipFill>
          <a:blip r:embed="rId2"/>
          <a:stretch>
            <a:fillRect/>
          </a:stretch>
        </p:blipFill>
        <p:spPr>
          <a:xfrm>
            <a:off x="127000" y="1524000"/>
            <a:ext cx="8890000" cy="1913272"/>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xmlns="" id="{AAD63B67-B8C1-4A91-B691-2805C31CB54F}"/>
              </a:ext>
            </a:extLst>
          </p:cNvPr>
          <p:cNvPicPr>
            <a:picLocks noChangeAspect="1"/>
          </p:cNvPicPr>
          <p:nvPr/>
        </p:nvPicPr>
        <p:blipFill>
          <a:blip r:embed="rId2"/>
          <a:stretch>
            <a:fillRect/>
          </a:stretch>
        </p:blipFill>
        <p:spPr>
          <a:xfrm>
            <a:off x="317500" y="1143000"/>
            <a:ext cx="4549235" cy="1905000"/>
          </a:xfrm>
          <a:prstGeom prst="rect">
            <a:avLst/>
          </a:prstGeom>
        </p:spPr>
      </p:pic>
      <p:pic>
        <p:nvPicPr>
          <p:cNvPr id="7" name="Image 6">
            <a:extLst>
              <a:ext uri="{FF2B5EF4-FFF2-40B4-BE49-F238E27FC236}">
                <a16:creationId xmlns:a16="http://schemas.microsoft.com/office/drawing/2014/main" xmlns="" id="{85668DF6-70DF-4BEC-95DD-2FD510855ABB}"/>
              </a:ext>
            </a:extLst>
          </p:cNvPr>
          <p:cNvPicPr>
            <a:picLocks noChangeAspect="1"/>
          </p:cNvPicPr>
          <p:nvPr/>
        </p:nvPicPr>
        <p:blipFill>
          <a:blip r:embed="rId3"/>
          <a:stretch>
            <a:fillRect/>
          </a:stretch>
        </p:blipFill>
        <p:spPr>
          <a:xfrm>
            <a:off x="3429000" y="3175000"/>
            <a:ext cx="5240490" cy="3429000"/>
          </a:xfrm>
          <a:prstGeom prst="rect">
            <a:avLst/>
          </a:prstGeom>
        </p:spPr>
      </p:pic>
    </p:spTree>
    <p:extLst>
      <p:ext uri="{BB962C8B-B14F-4D97-AF65-F5344CB8AC3E}">
        <p14:creationId xmlns:p14="http://schemas.microsoft.com/office/powerpoint/2010/main" val="1752067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xmlns="" id="{DAEDAA7E-9F0E-44FB-8D8E-1180371A5819}"/>
              </a:ext>
            </a:extLst>
          </p:cNvPr>
          <p:cNvPicPr>
            <a:picLocks noChangeAspect="1"/>
          </p:cNvPicPr>
          <p:nvPr/>
        </p:nvPicPr>
        <p:blipFill>
          <a:blip r:embed="rId2"/>
          <a:stretch>
            <a:fillRect/>
          </a:stretch>
        </p:blipFill>
        <p:spPr>
          <a:xfrm>
            <a:off x="825500" y="1270000"/>
            <a:ext cx="7430063" cy="5051201"/>
          </a:xfrm>
          <a:prstGeom prst="rect">
            <a:avLst/>
          </a:prstGeom>
        </p:spPr>
      </p:pic>
    </p:spTree>
    <p:extLst>
      <p:ext uri="{BB962C8B-B14F-4D97-AF65-F5344CB8AC3E}">
        <p14:creationId xmlns:p14="http://schemas.microsoft.com/office/powerpoint/2010/main" val="1573957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401376" cy="509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cNvSpPr>
            <a:spLocks noGrp="1"/>
          </p:cNvSpPr>
          <p:nvPr>
            <p:ph type="title"/>
          </p:nvPr>
        </p:nvSpPr>
        <p:spPr/>
        <p:txBody>
          <a:bodyPr/>
          <a:lstStyle/>
          <a:p>
            <a:r>
              <a:rPr lang="en-US"/>
              <a:t>EURCHF - Synthesis</a:t>
            </a:r>
          </a:p>
        </p:txBody>
      </p:sp>
    </p:spTree>
    <p:extLst>
      <p:ext uri="{BB962C8B-B14F-4D97-AF65-F5344CB8AC3E}">
        <p14:creationId xmlns:p14="http://schemas.microsoft.com/office/powerpoint/2010/main" val="298657460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5668</TotalTime>
  <Words>475</Words>
  <Application>Microsoft Office PowerPoint</Application>
  <PresentationFormat>Affichage à l'écran (4:3)</PresentationFormat>
  <Paragraphs>68</Paragraphs>
  <Slides>19</Slides>
  <Notes>0</Notes>
  <HiddenSlides>0</HiddenSlides>
  <MMClips>0</MMClips>
  <ScaleCrop>false</ScaleCrop>
  <HeadingPairs>
    <vt:vector size="4" baseType="variant">
      <vt:variant>
        <vt:lpstr>Thème</vt:lpstr>
      </vt:variant>
      <vt:variant>
        <vt:i4>2</vt:i4>
      </vt:variant>
      <vt:variant>
        <vt:lpstr>Titres des diapositives</vt:lpstr>
      </vt:variant>
      <vt:variant>
        <vt:i4>19</vt:i4>
      </vt:variant>
    </vt:vector>
  </HeadingPairs>
  <TitlesOfParts>
    <vt:vector size="21" baseType="lpstr">
      <vt:lpstr>Inspiration</vt:lpstr>
      <vt:lpstr>1_Inspiration</vt:lpstr>
      <vt:lpstr> Global Hedge Position</vt:lpstr>
      <vt:lpstr>Contents</vt:lpstr>
      <vt:lpstr> </vt:lpstr>
      <vt:lpstr>Hedging Summary</vt:lpstr>
      <vt:lpstr>Hedging Performance</vt:lpstr>
      <vt:lpstr> </vt:lpstr>
      <vt:lpstr>Sensitivity EURCHF</vt:lpstr>
      <vt:lpstr>EURCHF - Historical &amp; Planned</vt:lpstr>
      <vt:lpstr>EURCHF - Synthesis</vt:lpstr>
      <vt:lpstr>EURCHF - 2013</vt:lpstr>
      <vt:lpstr>EURCHF - 2014</vt:lpstr>
      <vt:lpstr>EURCHF - 2015</vt:lpstr>
      <vt:lpstr>EURCHF - 2016</vt:lpstr>
      <vt:lpstr>EURCHF - 2017</vt:lpstr>
      <vt:lpstr>EURCHF - 2018</vt:lpstr>
      <vt:lpstr>EURCHF - 2019</vt:lpstr>
      <vt:lpstr>EURCHF - 2020</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Maxime Dentroux - Kerius Finance</cp:lastModifiedBy>
  <cp:revision>696</cp:revision>
  <cp:lastPrinted>2012-02-01T10:00:25Z</cp:lastPrinted>
  <dcterms:created xsi:type="dcterms:W3CDTF">2010-04-23T15:09:35Z</dcterms:created>
  <dcterms:modified xsi:type="dcterms:W3CDTF">2020-02-03T15:28:20Z</dcterms:modified>
</cp:coreProperties>
</file>